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53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BauerBodni Titl BT" pitchFamily="8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BauerBodni Titl BT" pitchFamily="8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BauerBodni Titl BT" pitchFamily="8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BauerBodni Titl BT" pitchFamily="8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BauerBodni Titl BT" pitchFamily="82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BauerBodni Titl BT" pitchFamily="82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BauerBodni Titl BT" pitchFamily="82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BauerBodni Titl BT" pitchFamily="82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BauerBodni Titl BT" pitchFamily="8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B4A8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458" autoAdjust="0"/>
  </p:normalViewPr>
  <p:slideViewPr>
    <p:cSldViewPr>
      <p:cViewPr varScale="1">
        <p:scale>
          <a:sx n="105" d="100"/>
          <a:sy n="105" d="100"/>
        </p:scale>
        <p:origin x="192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616" y="-8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105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1D10C6D7-AD60-468D-971B-9557D9A5FF5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2109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F369C5A-E75B-4B2C-9C23-0202D462ED9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38330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5C441E-24EA-4AA9-8F71-84E3180F56F2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1103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7267" y="1304925"/>
            <a:ext cx="9541933" cy="685800"/>
          </a:xfrm>
        </p:spPr>
        <p:txBody>
          <a:bodyPr/>
          <a:lstStyle>
            <a:lvl1pPr>
              <a:defRPr sz="360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0" y="4876800"/>
            <a:ext cx="5791200" cy="15240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DB540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99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11201400" cy="4343400"/>
          </a:xfrm>
        </p:spPr>
        <p:txBody>
          <a:bodyPr/>
          <a:lstStyle>
            <a:lvl1pPr marL="230188" indent="-230188">
              <a:buClr>
                <a:schemeClr val="tx1"/>
              </a:buClr>
              <a:buFont typeface="Arial" pitchFamily="34" charset="0"/>
              <a:buChar char="•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4213" indent="-227013">
              <a:buClr>
                <a:schemeClr val="tx1"/>
              </a:buClr>
              <a:buFont typeface="Arial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chemeClr val="tx1"/>
              </a:buClr>
              <a:buFont typeface="Arial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433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321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524000"/>
            <a:ext cx="4470400" cy="4876800"/>
          </a:xfrm>
        </p:spPr>
        <p:txBody>
          <a:bodyPr/>
          <a:lstStyle>
            <a:lvl1pPr>
              <a:buClr>
                <a:schemeClr val="tx1"/>
              </a:buClr>
              <a:buFont typeface="Arial" pitchFamily="34" charset="0"/>
              <a:buChar char="•"/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chemeClr val="tx1"/>
              </a:buClr>
              <a:buFont typeface="Arial" pitchFamily="34" charset="0"/>
              <a:buChar char="•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chemeClr val="tx1"/>
              </a:buClr>
              <a:buFont typeface="Arial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12000" y="1524000"/>
            <a:ext cx="4470400" cy="4876800"/>
          </a:xfrm>
        </p:spPr>
        <p:txBody>
          <a:bodyPr/>
          <a:lstStyle>
            <a:lvl1pPr>
              <a:buClr>
                <a:schemeClr val="tx1"/>
              </a:buClr>
              <a:buFont typeface="Arial" pitchFamily="34" charset="0"/>
              <a:buChar char="•"/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chemeClr val="tx1"/>
              </a:buClr>
              <a:buFont typeface="Arial" pitchFamily="34" charset="0"/>
              <a:buChar char="•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buClr>
                <a:schemeClr val="tx1"/>
              </a:buClr>
              <a:buFont typeface="Arial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318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757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550400" y="0"/>
            <a:ext cx="2641600" cy="12192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BauerBodni Titl BT" pitchFamily="82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BauerBodni Titl BT" pitchFamily="82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BauerBodni Titl BT" pitchFamily="82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BauerBodni Titl BT" pitchFamily="82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BauerBodni Titl BT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auerBodni Titl BT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auerBodni Titl BT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auerBodni Titl BT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auerBodni Titl BT" pitchFamily="82" charset="0"/>
              </a:defRPr>
            </a:lvl9pPr>
          </a:lstStyle>
          <a:p>
            <a:pPr eaLnBrk="1" hangingPunct="1">
              <a:defRPr/>
            </a:pPr>
            <a:endParaRPr lang="en-US" alt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34139"/>
            <a:ext cx="12192000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400" b="1" cap="all" dirty="0" smtClean="0">
                <a:ln w="6350">
                  <a:noFill/>
                </a:ln>
                <a:solidFill>
                  <a:srgbClr val="0B4A8F"/>
                </a:solidFill>
                <a:latin typeface="+mj-lt"/>
              </a:rPr>
              <a:t>One </a:t>
            </a:r>
            <a:r>
              <a:rPr lang="en-US" sz="1400" b="1" cap="all" dirty="0">
                <a:ln w="6350">
                  <a:noFill/>
                </a:ln>
                <a:solidFill>
                  <a:srgbClr val="0B4A8F"/>
                </a:solidFill>
                <a:latin typeface="+mj-lt"/>
              </a:rPr>
              <a:t>Civil Air Patrol, excelling in service to our nation and our members</a:t>
            </a:r>
            <a:r>
              <a:rPr lang="en-US" sz="1400" b="1" cap="all" dirty="0" smtClean="0">
                <a:ln w="6350">
                  <a:noFill/>
                </a:ln>
                <a:solidFill>
                  <a:srgbClr val="0B4A8F"/>
                </a:solidFill>
                <a:latin typeface="+mj-lt"/>
              </a:rPr>
              <a:t>!</a:t>
            </a:r>
            <a:endParaRPr lang="en-US" sz="1400" b="1" cap="all" dirty="0">
              <a:ln w="6350">
                <a:noFill/>
              </a:ln>
              <a:solidFill>
                <a:srgbClr val="0B4A8F"/>
              </a:solidFill>
              <a:latin typeface="+mj-lt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9550400" y="0"/>
            <a:ext cx="2641600" cy="12192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BauerBodni Titl BT" pitchFamily="82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BauerBodni Titl BT" pitchFamily="82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BauerBodni Titl BT" pitchFamily="82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BauerBodni Titl BT" pitchFamily="82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BauerBodni Titl BT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auerBodni Titl BT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auerBodni Titl BT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auerBodni Titl BT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BauerBodni Titl BT" pitchFamily="82" charset="0"/>
              </a:defRPr>
            </a:lvl9pPr>
          </a:lstStyle>
          <a:p>
            <a:pPr eaLnBrk="1" hangingPunct="1">
              <a:defRPr/>
            </a:pPr>
            <a:endParaRPr lang="en-US" altLang="en-US" sz="160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6434139"/>
            <a:ext cx="12192000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400" b="1" cap="all" dirty="0" smtClean="0">
                <a:ln w="6350">
                  <a:noFill/>
                </a:ln>
                <a:solidFill>
                  <a:srgbClr val="0B4A8F"/>
                </a:solidFill>
                <a:latin typeface="+mj-lt"/>
              </a:rPr>
              <a:t>One </a:t>
            </a:r>
            <a:r>
              <a:rPr lang="en-US" sz="1400" b="1" cap="all" dirty="0">
                <a:ln w="6350">
                  <a:noFill/>
                </a:ln>
                <a:solidFill>
                  <a:srgbClr val="0B4A8F"/>
                </a:solidFill>
                <a:latin typeface="+mj-lt"/>
              </a:rPr>
              <a:t>Civil Air Patrol, excelling in service to our nation and our members</a:t>
            </a:r>
            <a:r>
              <a:rPr lang="en-US" sz="1400" b="1" cap="all" dirty="0" smtClean="0">
                <a:ln w="6350">
                  <a:noFill/>
                </a:ln>
                <a:solidFill>
                  <a:srgbClr val="0B4A8F"/>
                </a:solidFill>
                <a:latin typeface="+mj-lt"/>
              </a:rPr>
              <a:t>!</a:t>
            </a:r>
            <a:endParaRPr lang="en-US" sz="1400" b="1" cap="all" dirty="0">
              <a:ln w="6350">
                <a:noFill/>
              </a:ln>
              <a:solidFill>
                <a:srgbClr val="0B4A8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94800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2551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880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90000" y="609600"/>
            <a:ext cx="2692400" cy="57912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609600"/>
            <a:ext cx="7874000" cy="57912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7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 rot="10800000">
            <a:off x="0" y="1219200"/>
            <a:ext cx="12192000" cy="56388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15000">
                <a:schemeClr val="accent5">
                  <a:lumMod val="0"/>
                  <a:lumOff val="100000"/>
                </a:schemeClr>
              </a:gs>
              <a:gs pos="36000">
                <a:schemeClr val="accent5">
                  <a:lumMod val="10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en-US" sz="1600" dirty="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30400" y="381000"/>
            <a:ext cx="965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5240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text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69" y="76198"/>
            <a:ext cx="1524002" cy="1524002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 bwMode="auto">
          <a:xfrm rot="10800000">
            <a:off x="0" y="1219200"/>
            <a:ext cx="12192000" cy="56388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15000">
                <a:schemeClr val="accent5">
                  <a:lumMod val="0"/>
                  <a:lumOff val="100000"/>
                </a:schemeClr>
              </a:gs>
              <a:gs pos="36000">
                <a:schemeClr val="accent5">
                  <a:lumMod val="10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en-US" sz="16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69" y="76198"/>
            <a:ext cx="1524002" cy="152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751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54" r:id="rId1"/>
    <p:sldLayoutId id="2147484555" r:id="rId2"/>
    <p:sldLayoutId id="2147484556" r:id="rId3"/>
    <p:sldLayoutId id="2147484557" r:id="rId4"/>
    <p:sldLayoutId id="2147484558" r:id="rId5"/>
    <p:sldLayoutId id="2147484559" r:id="rId6"/>
    <p:sldLayoutId id="2147484560" r:id="rId7"/>
    <p:sldLayoutId id="2147484561" r:id="rId8"/>
    <p:sldLayoutId id="2147484562" r:id="rId9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B4A8F"/>
          </a:solidFill>
          <a:effectLst/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B4A8F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B4A8F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B4A8F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B4A8F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DB540D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DB540D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DB540D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DB540D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b="1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b="1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b="1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b="1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b="1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b="1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b="1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b="1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b="1"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bseamon@capnhq.gov" TargetMode="External"/><Relationship Id="rId2" Type="http://schemas.openxmlformats.org/officeDocument/2006/relationships/hyperlink" Target="mailto:brobbins@capnhq.gov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seamon@capnhq.gov" TargetMode="External"/><Relationship Id="rId2" Type="http://schemas.openxmlformats.org/officeDocument/2006/relationships/hyperlink" Target="mailto:brobbins@capnhq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 rot="10800000">
            <a:off x="0" y="1219199"/>
            <a:ext cx="12192000" cy="5652655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15000">
                <a:schemeClr val="accent5">
                  <a:lumMod val="0"/>
                  <a:lumOff val="100000"/>
                </a:schemeClr>
              </a:gs>
              <a:gs pos="36000">
                <a:schemeClr val="accent5">
                  <a:lumMod val="100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048000" y="1828800"/>
            <a:ext cx="8458200" cy="4343400"/>
          </a:xfrm>
        </p:spPr>
        <p:txBody>
          <a:bodyPr anchor="b">
            <a:normAutofit fontScale="90000"/>
          </a:bodyPr>
          <a:lstStyle/>
          <a:p>
            <a:pPr lvl="0">
              <a:defRPr/>
            </a:pPr>
            <a:r>
              <a:rPr lang="en-US" sz="3600" dirty="0">
                <a:solidFill>
                  <a:schemeClr val="tx1"/>
                </a:solidFill>
              </a:rPr>
              <a:t/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/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/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/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/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/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/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/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/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/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/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/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/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/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/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5300" dirty="0" smtClean="0">
                <a:solidFill>
                  <a:schemeClr val="tx1"/>
                </a:solidFill>
              </a:rPr>
              <a:t>NHQ Shell Fleet Master Card Program</a:t>
            </a:r>
            <a:r>
              <a:rPr lang="en-US" sz="60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/>
            </a:r>
            <a:br>
              <a:rPr lang="en-US" sz="60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en-US" sz="60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/>
            </a:r>
            <a:br>
              <a:rPr lang="en-US" sz="60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23 August 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2018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0" y="209550"/>
            <a:ext cx="9144000" cy="8001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600" b="1" dirty="0">
                <a:solidFill>
                  <a:srgbClr val="0B4A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Civil Air Patrol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" y="1524000"/>
            <a:ext cx="3048000" cy="304800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400" y="381000"/>
            <a:ext cx="9652000" cy="609600"/>
          </a:xfrm>
        </p:spPr>
        <p:txBody>
          <a:bodyPr/>
          <a:lstStyle/>
          <a:p>
            <a:r>
              <a:rPr lang="en-US" dirty="0" smtClean="0"/>
              <a:t>Shell MasterCard Fleet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664" y="1600200"/>
            <a:ext cx="11201400" cy="4800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>
                <a:solidFill>
                  <a:srgbClr val="002060"/>
                </a:solidFill>
              </a:rPr>
              <a:t>Shell Navigator </a:t>
            </a:r>
            <a:r>
              <a:rPr lang="en-US" sz="2800" dirty="0" smtClean="0">
                <a:solidFill>
                  <a:srgbClr val="002060"/>
                </a:solidFill>
              </a:rPr>
              <a:t>Ground </a:t>
            </a:r>
            <a:r>
              <a:rPr lang="en-US" sz="2800" dirty="0">
                <a:solidFill>
                  <a:srgbClr val="002060"/>
                </a:solidFill>
              </a:rPr>
              <a:t>Fuel Cards</a:t>
            </a:r>
          </a:p>
          <a:p>
            <a:pPr marL="0" indent="0" algn="ctr">
              <a:buNone/>
            </a:pPr>
            <a:r>
              <a:rPr lang="en-US" sz="2800" u="sng" dirty="0">
                <a:solidFill>
                  <a:srgbClr val="002060"/>
                </a:solidFill>
              </a:rPr>
              <a:t>NHQ Program Contacts</a:t>
            </a:r>
          </a:p>
          <a:p>
            <a:pPr marL="0" indent="0" algn="ctr">
              <a:buNone/>
            </a:pPr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 smtClean="0"/>
          </a:p>
          <a:p>
            <a:pPr lvl="0"/>
            <a:r>
              <a:rPr lang="en-US" sz="2800" dirty="0" smtClean="0">
                <a:solidFill>
                  <a:srgbClr val="002060"/>
                </a:solidFill>
                <a:latin typeface="Arial"/>
              </a:rPr>
              <a:t>Brandy </a:t>
            </a:r>
            <a:r>
              <a:rPr lang="en-US" sz="2800" dirty="0">
                <a:solidFill>
                  <a:srgbClr val="002060"/>
                </a:solidFill>
                <a:latin typeface="Arial"/>
              </a:rPr>
              <a:t>Robbins				</a:t>
            </a:r>
            <a:r>
              <a:rPr lang="en-US" sz="2800" dirty="0" smtClean="0">
                <a:solidFill>
                  <a:srgbClr val="002060"/>
                </a:solidFill>
                <a:latin typeface="Arial"/>
              </a:rPr>
              <a:t>Brandy </a:t>
            </a:r>
            <a:r>
              <a:rPr lang="en-US" sz="2800" dirty="0">
                <a:solidFill>
                  <a:srgbClr val="002060"/>
                </a:solidFill>
                <a:latin typeface="Arial"/>
              </a:rPr>
              <a:t>Seamon</a:t>
            </a:r>
          </a:p>
          <a:p>
            <a:pPr lvl="0"/>
            <a:r>
              <a:rPr lang="en-US" sz="2800" dirty="0">
                <a:solidFill>
                  <a:srgbClr val="FF0000"/>
                </a:solidFill>
                <a:latin typeface="Arial"/>
                <a:hlinkClick r:id="rId2"/>
              </a:rPr>
              <a:t>brobbins@capnhq.gov</a:t>
            </a:r>
            <a:r>
              <a:rPr lang="en-US" sz="2800" dirty="0">
                <a:solidFill>
                  <a:srgbClr val="002060"/>
                </a:solidFill>
                <a:latin typeface="Arial"/>
              </a:rPr>
              <a:t>			</a:t>
            </a:r>
            <a:r>
              <a:rPr lang="en-US" sz="2800" u="sng" dirty="0" smtClean="0">
                <a:solidFill>
                  <a:srgbClr val="002060"/>
                </a:solidFill>
                <a:latin typeface="Arial"/>
                <a:hlinkClick r:id="rId3"/>
              </a:rPr>
              <a:t>bseamon@capnhq.gov</a:t>
            </a:r>
            <a:endParaRPr lang="en-US" sz="2800" u="sng" dirty="0" smtClean="0">
              <a:solidFill>
                <a:srgbClr val="002060"/>
              </a:solidFill>
              <a:latin typeface="Arial"/>
            </a:endParaRPr>
          </a:p>
          <a:p>
            <a:pPr lvl="0"/>
            <a:r>
              <a:rPr lang="en-US" sz="2800" dirty="0" smtClean="0">
                <a:solidFill>
                  <a:srgbClr val="002060"/>
                </a:solidFill>
                <a:latin typeface="Arial"/>
              </a:rPr>
              <a:t>(</a:t>
            </a:r>
            <a:r>
              <a:rPr lang="en-US" sz="2800" dirty="0">
                <a:solidFill>
                  <a:srgbClr val="002060"/>
                </a:solidFill>
                <a:latin typeface="Arial"/>
              </a:rPr>
              <a:t>334) 953-7748 Ext: 437			</a:t>
            </a:r>
            <a:r>
              <a:rPr lang="en-US" sz="2800" dirty="0" smtClean="0">
                <a:solidFill>
                  <a:srgbClr val="002060"/>
                </a:solidFill>
                <a:latin typeface="Arial"/>
              </a:rPr>
              <a:t>(334</a:t>
            </a:r>
            <a:r>
              <a:rPr lang="en-US" sz="2800" dirty="0">
                <a:solidFill>
                  <a:srgbClr val="002060"/>
                </a:solidFill>
                <a:latin typeface="Arial"/>
              </a:rPr>
              <a:t>) 953-7748 Ext: 424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8951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for Shell Ground Cards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2060"/>
                </a:solidFill>
              </a:rPr>
              <a:t>NHQ has distributed Shell Navigator Fleet Master Cards for each vehicle. 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The function </a:t>
            </a:r>
            <a:r>
              <a:rPr lang="en-US" sz="2800" dirty="0">
                <a:solidFill>
                  <a:srgbClr val="002060"/>
                </a:solidFill>
              </a:rPr>
              <a:t>of these cards is </a:t>
            </a:r>
            <a:r>
              <a:rPr lang="en-US" sz="2800" dirty="0" smtClean="0">
                <a:solidFill>
                  <a:srgbClr val="002060"/>
                </a:solidFill>
              </a:rPr>
              <a:t>to be used for </a:t>
            </a:r>
            <a:r>
              <a:rPr lang="en-US" sz="2800" dirty="0">
                <a:solidFill>
                  <a:srgbClr val="002060"/>
                </a:solidFill>
              </a:rPr>
              <a:t>all vehicle maintenance purchases, as well as fuel </a:t>
            </a:r>
            <a:r>
              <a:rPr lang="en-US" sz="2800" dirty="0" smtClean="0">
                <a:solidFill>
                  <a:srgbClr val="002060"/>
                </a:solidFill>
              </a:rPr>
              <a:t>purchases </a:t>
            </a:r>
            <a:r>
              <a:rPr lang="en-US" sz="2800" dirty="0">
                <a:solidFill>
                  <a:srgbClr val="002060"/>
                </a:solidFill>
              </a:rPr>
              <a:t>for NHQ and AFAM reimbursable missions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Shell </a:t>
            </a:r>
            <a:r>
              <a:rPr lang="en-US" sz="2800" dirty="0">
                <a:solidFill>
                  <a:srgbClr val="002060"/>
                </a:solidFill>
              </a:rPr>
              <a:t>cards are only to be used </a:t>
            </a:r>
            <a:r>
              <a:rPr lang="en-US" sz="2800" dirty="0" smtClean="0">
                <a:solidFill>
                  <a:srgbClr val="002060"/>
                </a:solidFill>
              </a:rPr>
              <a:t>for </a:t>
            </a:r>
            <a:r>
              <a:rPr lang="en-US" sz="2800" u="sng" dirty="0">
                <a:solidFill>
                  <a:srgbClr val="FF0000"/>
                </a:solidFill>
              </a:rPr>
              <a:t>NHQ and AFAM reimbursable </a:t>
            </a:r>
            <a:r>
              <a:rPr lang="en-US" sz="2800" u="sng" dirty="0" smtClean="0">
                <a:solidFill>
                  <a:srgbClr val="FF0000"/>
                </a:solidFill>
              </a:rPr>
              <a:t>missions </a:t>
            </a:r>
            <a:r>
              <a:rPr lang="en-US" sz="3200" u="sng" dirty="0" smtClean="0">
                <a:solidFill>
                  <a:srgbClr val="FF0000"/>
                </a:solidFill>
              </a:rPr>
              <a:t>and </a:t>
            </a:r>
            <a:r>
              <a:rPr lang="en-US" sz="3200" u="sng" dirty="0">
                <a:solidFill>
                  <a:srgbClr val="FF0000"/>
                </a:solidFill>
              </a:rPr>
              <a:t>Vehicle </a:t>
            </a:r>
            <a:r>
              <a:rPr lang="en-US" sz="3200" u="sng" dirty="0" smtClean="0">
                <a:solidFill>
                  <a:srgbClr val="FF0000"/>
                </a:solidFill>
              </a:rPr>
              <a:t>MX 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 Car </a:t>
            </a:r>
            <a:r>
              <a:rPr lang="en-US" sz="3200" dirty="0">
                <a:solidFill>
                  <a:srgbClr val="002060"/>
                </a:solidFill>
              </a:rPr>
              <a:t>washes are not to </a:t>
            </a:r>
            <a:r>
              <a:rPr lang="en-US" sz="3200" dirty="0" smtClean="0">
                <a:solidFill>
                  <a:srgbClr val="002060"/>
                </a:solidFill>
              </a:rPr>
              <a:t>be charged </a:t>
            </a:r>
            <a:r>
              <a:rPr lang="en-US" sz="3200" dirty="0">
                <a:solidFill>
                  <a:srgbClr val="002060"/>
                </a:solidFill>
              </a:rPr>
              <a:t>to the Shell card unless previously approved by Gary </a:t>
            </a:r>
            <a:r>
              <a:rPr lang="en-US" sz="3200" dirty="0" smtClean="0">
                <a:solidFill>
                  <a:srgbClr val="002060"/>
                </a:solidFill>
              </a:rPr>
              <a:t>Schneider </a:t>
            </a:r>
            <a:r>
              <a:rPr lang="en-US" sz="3200" dirty="0">
                <a:solidFill>
                  <a:srgbClr val="002060"/>
                </a:solidFill>
              </a:rPr>
              <a:t>or KC Jones</a:t>
            </a:r>
          </a:p>
          <a:p>
            <a:pPr marL="0" indent="0">
              <a:buNone/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210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Shell Ground MasterCard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2060"/>
                </a:solidFill>
              </a:rPr>
              <a:t>Shell Fleet Navigator Master Cards are vehicle number specific and should only be used with the assigned </a:t>
            </a:r>
            <a:r>
              <a:rPr lang="en-US" sz="2800" dirty="0" smtClean="0">
                <a:solidFill>
                  <a:srgbClr val="002060"/>
                </a:solidFill>
              </a:rPr>
              <a:t>vehicle</a:t>
            </a:r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  <a:p>
            <a:r>
              <a:rPr lang="en-US" sz="2800" dirty="0">
                <a:solidFill>
                  <a:srgbClr val="002060"/>
                </a:solidFill>
              </a:rPr>
              <a:t>The Shell Fleet Cards are to be kept in the </a:t>
            </a:r>
            <a:r>
              <a:rPr lang="en-US" sz="2800" dirty="0" smtClean="0">
                <a:solidFill>
                  <a:srgbClr val="002060"/>
                </a:solidFill>
              </a:rPr>
              <a:t>vehicle to </a:t>
            </a:r>
            <a:r>
              <a:rPr lang="en-US" sz="2800" dirty="0">
                <a:solidFill>
                  <a:srgbClr val="002060"/>
                </a:solidFill>
              </a:rPr>
              <a:t>be used as needed</a:t>
            </a:r>
          </a:p>
          <a:p>
            <a:pPr marL="0" indent="0">
              <a:buNone/>
            </a:pPr>
            <a:endParaRPr lang="en-US" sz="2800" dirty="0">
              <a:solidFill>
                <a:srgbClr val="002060"/>
              </a:solidFill>
            </a:endParaRPr>
          </a:p>
          <a:p>
            <a:r>
              <a:rPr lang="en-US" sz="2800" dirty="0">
                <a:solidFill>
                  <a:srgbClr val="002060"/>
                </a:solidFill>
              </a:rPr>
              <a:t>Pin numbers will be the first four digits of the vehicle </a:t>
            </a:r>
            <a:r>
              <a:rPr lang="en-US" sz="2800" dirty="0" smtClean="0">
                <a:solidFill>
                  <a:srgbClr val="002060"/>
                </a:solidFill>
              </a:rPr>
              <a:t>number</a:t>
            </a:r>
            <a:endParaRPr lang="en-US" sz="2800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800" dirty="0">
                <a:solidFill>
                  <a:srgbClr val="002060"/>
                </a:solidFill>
              </a:rPr>
              <a:t>		Ex. 90025 – 9002</a:t>
            </a:r>
          </a:p>
          <a:p>
            <a:pPr>
              <a:buNone/>
            </a:pPr>
            <a:r>
              <a:rPr lang="en-US" sz="2800" dirty="0">
                <a:solidFill>
                  <a:srgbClr val="002060"/>
                </a:solidFill>
              </a:rPr>
              <a:t>		Ex. 53157 - 5315</a:t>
            </a:r>
          </a:p>
          <a:p>
            <a:pPr lvl="4">
              <a:buNone/>
            </a:pPr>
            <a:r>
              <a:rPr lang="en-US" dirty="0">
                <a:solidFill>
                  <a:srgbClr val="FF0000"/>
                </a:solidFill>
              </a:rPr>
              <a:t>	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295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Vehicle Usage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11201400" cy="4876800"/>
          </a:xfrm>
        </p:spPr>
        <p:txBody>
          <a:bodyPr/>
          <a:lstStyle/>
          <a:p>
            <a:r>
              <a:rPr lang="en-US" sz="2800" dirty="0">
                <a:solidFill>
                  <a:srgbClr val="002060"/>
                </a:solidFill>
              </a:rPr>
              <a:t>Sorties should be completed within </a:t>
            </a:r>
            <a:r>
              <a:rPr lang="en-US" sz="2800" dirty="0">
                <a:solidFill>
                  <a:srgbClr val="FF0000"/>
                </a:solidFill>
              </a:rPr>
              <a:t>72 hours</a:t>
            </a:r>
          </a:p>
          <a:p>
            <a:endParaRPr lang="en-US" sz="2800" dirty="0">
              <a:solidFill>
                <a:srgbClr val="002060"/>
              </a:solidFill>
            </a:endParaRPr>
          </a:p>
          <a:p>
            <a:r>
              <a:rPr lang="en-US" sz="2800" dirty="0">
                <a:solidFill>
                  <a:srgbClr val="002060"/>
                </a:solidFill>
              </a:rPr>
              <a:t>All documentation must be completed as required for the sortie and the </a:t>
            </a:r>
            <a:r>
              <a:rPr lang="en-US" sz="2800" dirty="0">
                <a:solidFill>
                  <a:srgbClr val="FF0000"/>
                </a:solidFill>
              </a:rPr>
              <a:t>NHQ Paid Box must be </a:t>
            </a:r>
            <a:r>
              <a:rPr lang="en-US" sz="2800" dirty="0" smtClean="0">
                <a:solidFill>
                  <a:srgbClr val="FF0000"/>
                </a:solidFill>
              </a:rPr>
              <a:t>checked</a:t>
            </a:r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  <a:p>
            <a:r>
              <a:rPr lang="en-US" sz="2800" dirty="0">
                <a:solidFill>
                  <a:srgbClr val="002060"/>
                </a:solidFill>
              </a:rPr>
              <a:t>Receipts must be scanned and uploaded to the sorties in which the vehicle was fueled</a:t>
            </a:r>
          </a:p>
          <a:p>
            <a:endParaRPr lang="en-US" sz="2800" dirty="0">
              <a:solidFill>
                <a:srgbClr val="002060"/>
              </a:solidFill>
            </a:endParaRPr>
          </a:p>
          <a:p>
            <a:r>
              <a:rPr lang="en-US" sz="2800" dirty="0">
                <a:solidFill>
                  <a:srgbClr val="002060"/>
                </a:solidFill>
              </a:rPr>
              <a:t>Maintenance receipts must be turned in to the Wing.  These will be emailed to Brandy Seamon monthly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589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Fuel Usage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11430000" cy="4724400"/>
          </a:xfrm>
        </p:spPr>
        <p:txBody>
          <a:bodyPr/>
          <a:lstStyle/>
          <a:p>
            <a:r>
              <a:rPr lang="en-US" sz="2800" dirty="0">
                <a:solidFill>
                  <a:srgbClr val="002060"/>
                </a:solidFill>
              </a:rPr>
              <a:t>When completing your sortie please select “NHQ Credit Card Paid”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                                              </a:t>
            </a:r>
            <a:r>
              <a:rPr lang="en-US" sz="2800" dirty="0">
                <a:solidFill>
                  <a:srgbClr val="002060"/>
                </a:solidFill>
              </a:rPr>
              <a:t>(</a:t>
            </a:r>
            <a:r>
              <a:rPr lang="en-US" sz="2800" dirty="0">
                <a:solidFill>
                  <a:srgbClr val="FF0000"/>
                </a:solidFill>
              </a:rPr>
              <a:t>see red arrow below</a:t>
            </a:r>
            <a:r>
              <a:rPr lang="en-US" sz="2800" dirty="0" smtClean="0">
                <a:solidFill>
                  <a:srgbClr val="002060"/>
                </a:solidFill>
              </a:rPr>
              <a:t>)</a:t>
            </a:r>
            <a:endParaRPr lang="en-US" sz="2800" dirty="0">
              <a:solidFill>
                <a:srgbClr val="002060"/>
              </a:solidFill>
            </a:endParaRPr>
          </a:p>
          <a:p>
            <a:r>
              <a:rPr lang="en-US" sz="2800" dirty="0">
                <a:solidFill>
                  <a:srgbClr val="002060"/>
                </a:solidFill>
              </a:rPr>
              <a:t> “NHQ Credit Card Paid” must be selected to ensure proper payment and documentation of fuel purchases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10" descr="ShellCa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85750" y="4038600"/>
            <a:ext cx="105346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 bwMode="auto">
          <a:xfrm flipH="1">
            <a:off x="9525000" y="4419600"/>
            <a:ext cx="4572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>
            <a:outerShdw dist="35921" dir="2700000" algn="ctr" rotWithShape="0">
              <a:schemeClr val="bg2"/>
            </a:outerShdw>
          </a:effectLst>
        </p:spPr>
      </p:cxnSp>
    </p:spTree>
    <p:extLst>
      <p:ext uri="{BB962C8B-B14F-4D97-AF65-F5344CB8AC3E}">
        <p14:creationId xmlns:p14="http://schemas.microsoft.com/office/powerpoint/2010/main" val="404809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 </a:t>
            </a:r>
            <a:r>
              <a:rPr lang="en-US" dirty="0" smtClean="0"/>
              <a:t>The Pump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11201400" cy="4648200"/>
          </a:xfrm>
        </p:spPr>
        <p:txBody>
          <a:bodyPr/>
          <a:lstStyle/>
          <a:p>
            <a:r>
              <a:rPr lang="en-US" sz="2800" dirty="0"/>
              <a:t>The cards can only be used to purchase fuel &amp; vehicle maintenance</a:t>
            </a:r>
          </a:p>
          <a:p>
            <a:endParaRPr lang="en-US" sz="2800" dirty="0"/>
          </a:p>
          <a:p>
            <a:r>
              <a:rPr lang="en-US" sz="2800" dirty="0"/>
              <a:t>At the time of purchase the driver will be asked to put in a driver ID – </a:t>
            </a:r>
            <a:r>
              <a:rPr lang="en-US" sz="2800" dirty="0">
                <a:solidFill>
                  <a:srgbClr val="FF0000"/>
                </a:solidFill>
              </a:rPr>
              <a:t>This is the PIN NUMBER</a:t>
            </a:r>
          </a:p>
          <a:p>
            <a:endParaRPr lang="en-US" sz="2800" dirty="0"/>
          </a:p>
          <a:p>
            <a:r>
              <a:rPr lang="en-US" sz="2800" dirty="0"/>
              <a:t>The driver will be asked for an odometer reading </a:t>
            </a:r>
          </a:p>
          <a:p>
            <a:endParaRPr lang="en-US" sz="2800" dirty="0"/>
          </a:p>
          <a:p>
            <a:r>
              <a:rPr lang="en-US" sz="2800" dirty="0"/>
              <a:t>If the merchant asks for a Zip Code use </a:t>
            </a:r>
            <a:r>
              <a:rPr lang="en-US" sz="2800" u="sng" dirty="0">
                <a:solidFill>
                  <a:srgbClr val="FF0000"/>
                </a:solidFill>
              </a:rPr>
              <a:t>36112.</a:t>
            </a:r>
            <a:r>
              <a:rPr lang="en-US" sz="2800" dirty="0"/>
              <a:t> This is the NHQ zip </a:t>
            </a:r>
            <a:r>
              <a:rPr lang="en-US" sz="2800" dirty="0" smtClean="0"/>
              <a:t>code</a:t>
            </a:r>
            <a:endParaRPr lang="en-US" sz="2800" u="sng" dirty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5800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11201400" cy="4724400"/>
          </a:xfrm>
        </p:spPr>
        <p:txBody>
          <a:bodyPr/>
          <a:lstStyle/>
          <a:p>
            <a:r>
              <a:rPr lang="en-US" sz="2800" dirty="0"/>
              <a:t>Shell cards are only for NHQ and AFAM reimbursable fuel and vehicle maintenance</a:t>
            </a:r>
          </a:p>
          <a:p>
            <a:r>
              <a:rPr lang="en-US" sz="2800" dirty="0" smtClean="0"/>
              <a:t>Cards </a:t>
            </a:r>
            <a:r>
              <a:rPr lang="en-US" sz="2800" dirty="0"/>
              <a:t>are vehicle specific and should only be used with the vehicle specified on the card</a:t>
            </a:r>
          </a:p>
          <a:p>
            <a:r>
              <a:rPr lang="en-US" sz="2800" dirty="0" smtClean="0"/>
              <a:t>Car Washes are not eligible for Shell Card Use unless previously approved</a:t>
            </a:r>
          </a:p>
          <a:p>
            <a:r>
              <a:rPr lang="en-US" sz="3600" dirty="0" smtClean="0"/>
              <a:t>Don’t </a:t>
            </a:r>
            <a:r>
              <a:rPr lang="en-US" sz="3600" dirty="0"/>
              <a:t>forget to check the “NHQ Credit Card Paid” box in WMIRS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6402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11201400" cy="5029200"/>
          </a:xfrm>
        </p:spPr>
        <p:txBody>
          <a:bodyPr/>
          <a:lstStyle/>
          <a:p>
            <a:pPr marL="0" indent="0" algn="ctr">
              <a:buNone/>
            </a:pPr>
            <a:endParaRPr lang="en-US" sz="7200" dirty="0" smtClean="0"/>
          </a:p>
          <a:p>
            <a:pPr marL="0" indent="0" algn="ctr">
              <a:buNone/>
            </a:pPr>
            <a:r>
              <a:rPr lang="en-US" sz="7200" dirty="0" smtClean="0"/>
              <a:t>Thank you for all you do for Civil Air Patrol!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899605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Fleet MasterCard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Shell Navigator Aircraft Fuel Cards</a:t>
            </a:r>
          </a:p>
          <a:p>
            <a:pPr marL="0" indent="0" algn="ctr">
              <a:buNone/>
            </a:pPr>
            <a:r>
              <a:rPr lang="en-US" sz="2800" u="sng" dirty="0" smtClean="0">
                <a:solidFill>
                  <a:srgbClr val="002060"/>
                </a:solidFill>
              </a:rPr>
              <a:t>NHQ Program Contacts</a:t>
            </a:r>
          </a:p>
          <a:p>
            <a:pPr marL="0" indent="0" algn="ctr">
              <a:buNone/>
            </a:pPr>
            <a:endParaRPr lang="en-US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Brandy </a:t>
            </a:r>
            <a:r>
              <a:rPr lang="en-US" sz="2800" dirty="0">
                <a:solidFill>
                  <a:srgbClr val="002060"/>
                </a:solidFill>
              </a:rPr>
              <a:t>Robbins				         Brandy Seamon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2060"/>
                </a:solidFill>
                <a:hlinkClick r:id="rId2"/>
              </a:rPr>
              <a:t>brobbins@capnhq.gov</a:t>
            </a:r>
            <a:r>
              <a:rPr lang="en-US" sz="2800" dirty="0">
                <a:solidFill>
                  <a:srgbClr val="002060"/>
                </a:solidFill>
              </a:rPr>
              <a:t>			         </a:t>
            </a:r>
            <a:r>
              <a:rPr lang="en-US" sz="2800" u="sng" dirty="0" smtClean="0">
                <a:solidFill>
                  <a:srgbClr val="002060"/>
                </a:solidFill>
                <a:hlinkClick r:id="rId3"/>
              </a:rPr>
              <a:t>bseamon@capnhq.gov</a:t>
            </a:r>
            <a:endParaRPr lang="en-US" sz="2800" u="sng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Cell: 334-313-2510			         Work: 334-953-7748 Ext:424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Work</a:t>
            </a:r>
            <a:r>
              <a:rPr lang="en-US" sz="2800" dirty="0">
                <a:solidFill>
                  <a:srgbClr val="002060"/>
                </a:solidFill>
              </a:rPr>
              <a:t>: 334-953-7748 Ext: 437</a:t>
            </a:r>
          </a:p>
          <a:p>
            <a:pPr marL="0" indent="0" algn="ctr">
              <a:lnSpc>
                <a:spcPct val="200000"/>
              </a:lnSpc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10160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for Shell Air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11201400" cy="4876800"/>
          </a:xfrm>
        </p:spPr>
        <p:txBody>
          <a:bodyPr/>
          <a:lstStyle/>
          <a:p>
            <a:r>
              <a:rPr lang="en-US" sz="2800" dirty="0">
                <a:solidFill>
                  <a:srgbClr val="002060"/>
                </a:solidFill>
              </a:rPr>
              <a:t>NHQ has distributed Shell </a:t>
            </a:r>
            <a:r>
              <a:rPr lang="en-US" sz="2800" dirty="0" smtClean="0">
                <a:solidFill>
                  <a:srgbClr val="FF0000"/>
                </a:solidFill>
              </a:rPr>
              <a:t>MasterCard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Fleet Navigator cards for every aircraft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The </a:t>
            </a:r>
            <a:r>
              <a:rPr lang="en-US" sz="2800" dirty="0">
                <a:solidFill>
                  <a:srgbClr val="002060"/>
                </a:solidFill>
              </a:rPr>
              <a:t>primary goal of the Shell Air Program is to eliminate the need for wing and member mission reimbursements for a/c fuel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These </a:t>
            </a:r>
            <a:r>
              <a:rPr lang="en-US" sz="2800" dirty="0">
                <a:solidFill>
                  <a:srgbClr val="002060"/>
                </a:solidFill>
              </a:rPr>
              <a:t>cards should be the primary means of purchasing fuel on all NHQ and AFAM reimbursed missions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Shell </a:t>
            </a:r>
            <a:r>
              <a:rPr lang="en-US" sz="2800" dirty="0">
                <a:solidFill>
                  <a:srgbClr val="002060"/>
                </a:solidFill>
              </a:rPr>
              <a:t>cards are only to be used </a:t>
            </a:r>
            <a:r>
              <a:rPr lang="en-US" sz="2800" dirty="0" smtClean="0">
                <a:solidFill>
                  <a:srgbClr val="002060"/>
                </a:solidFill>
              </a:rPr>
              <a:t>for </a:t>
            </a:r>
            <a:r>
              <a:rPr lang="en-US" sz="2800" u="sng" dirty="0">
                <a:solidFill>
                  <a:srgbClr val="FF0000"/>
                </a:solidFill>
              </a:rPr>
              <a:t>NHQ and AFAM </a:t>
            </a:r>
            <a:r>
              <a:rPr lang="en-US" sz="2800" u="sng" dirty="0" smtClean="0">
                <a:solidFill>
                  <a:srgbClr val="FF0000"/>
                </a:solidFill>
              </a:rPr>
              <a:t>reimbursable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The Shell MasterCard </a:t>
            </a:r>
            <a:r>
              <a:rPr lang="en-US" sz="2800" dirty="0">
                <a:solidFill>
                  <a:srgbClr val="002060"/>
                </a:solidFill>
              </a:rPr>
              <a:t>is to be kept in the assigned aircraft </a:t>
            </a:r>
            <a:r>
              <a:rPr lang="en-US" sz="2800" dirty="0" smtClean="0">
                <a:solidFill>
                  <a:srgbClr val="002060"/>
                </a:solidFill>
              </a:rPr>
              <a:t>to </a:t>
            </a:r>
            <a:r>
              <a:rPr lang="en-US" sz="2800" dirty="0">
                <a:solidFill>
                  <a:srgbClr val="002060"/>
                </a:solidFill>
              </a:rPr>
              <a:t>be used as </a:t>
            </a:r>
            <a:r>
              <a:rPr lang="en-US" sz="2800" dirty="0" smtClean="0">
                <a:solidFill>
                  <a:srgbClr val="002060"/>
                </a:solidFill>
              </a:rPr>
              <a:t>needed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018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Authorized Shell Air Card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11201400" cy="4876800"/>
          </a:xfrm>
        </p:spPr>
        <p:txBody>
          <a:bodyPr/>
          <a:lstStyle/>
          <a:p>
            <a:r>
              <a:rPr lang="en-US" sz="2800" dirty="0">
                <a:solidFill>
                  <a:srgbClr val="002060"/>
                </a:solidFill>
              </a:rPr>
              <a:t>These cards are only to be used for </a:t>
            </a:r>
            <a:r>
              <a:rPr lang="en-US" sz="2800" dirty="0" smtClean="0">
                <a:solidFill>
                  <a:srgbClr val="002060"/>
                </a:solidFill>
              </a:rPr>
              <a:t>all </a:t>
            </a:r>
            <a:r>
              <a:rPr lang="en-US" sz="2800" u="sng" dirty="0" smtClean="0">
                <a:solidFill>
                  <a:srgbClr val="002060"/>
                </a:solidFill>
              </a:rPr>
              <a:t>NHQ reimbursable </a:t>
            </a:r>
            <a:r>
              <a:rPr lang="en-US" sz="2800" u="sng" dirty="0">
                <a:solidFill>
                  <a:srgbClr val="002060"/>
                </a:solidFill>
              </a:rPr>
              <a:t>missions</a:t>
            </a:r>
          </a:p>
          <a:p>
            <a:pPr marL="0" indent="0">
              <a:buNone/>
            </a:pPr>
            <a:endParaRPr lang="en-US" sz="2800" u="sng" dirty="0">
              <a:solidFill>
                <a:srgbClr val="002060"/>
              </a:solidFill>
            </a:endParaRPr>
          </a:p>
          <a:p>
            <a:r>
              <a:rPr lang="en-US" sz="2600" dirty="0">
                <a:solidFill>
                  <a:srgbClr val="002060"/>
                </a:solidFill>
              </a:rPr>
              <a:t>Examples: All “A” and some “B” Mission Symbols</a:t>
            </a:r>
          </a:p>
          <a:p>
            <a:pPr marL="739775" lvl="4" indent="-223838"/>
            <a:r>
              <a:rPr lang="en-US" sz="1900" dirty="0">
                <a:solidFill>
                  <a:srgbClr val="002060"/>
                </a:solidFill>
              </a:rPr>
              <a:t>Actual Missions like SAR, CD, HLS (A1, A3 &amp; A18)</a:t>
            </a:r>
          </a:p>
          <a:p>
            <a:pPr marL="739775" lvl="4" indent="-223838"/>
            <a:r>
              <a:rPr lang="en-US" sz="1900" dirty="0">
                <a:solidFill>
                  <a:srgbClr val="002060"/>
                </a:solidFill>
              </a:rPr>
              <a:t>Funded Training, Flight Evaluations and Proficiency (A5, A7, &amp; A12)</a:t>
            </a:r>
          </a:p>
          <a:p>
            <a:pPr marL="739775" lvl="4" indent="-223838"/>
            <a:r>
              <a:rPr lang="en-US" sz="1900" dirty="0">
                <a:solidFill>
                  <a:srgbClr val="002060"/>
                </a:solidFill>
              </a:rPr>
              <a:t>Cadet Orientation Flights (A6, A8, A15 &amp; A20)</a:t>
            </a:r>
          </a:p>
          <a:p>
            <a:pPr marL="739775" lvl="4" indent="-223838"/>
            <a:r>
              <a:rPr lang="en-US" sz="1900" dirty="0">
                <a:solidFill>
                  <a:srgbClr val="002060"/>
                </a:solidFill>
              </a:rPr>
              <a:t>Maintenance Flights (A9)</a:t>
            </a:r>
          </a:p>
          <a:p>
            <a:pPr marL="739775" lvl="4" indent="-223838"/>
            <a:r>
              <a:rPr lang="en-US" sz="1900" dirty="0">
                <a:solidFill>
                  <a:srgbClr val="002060"/>
                </a:solidFill>
              </a:rPr>
              <a:t>FEMA, NOAA &amp; NWS, and other Federal Agency Missions (B10, B11 &amp; B13)</a:t>
            </a:r>
          </a:p>
          <a:p>
            <a:pPr marL="739775" lvl="4" indent="-223838"/>
            <a:r>
              <a:rPr lang="en-US" sz="2800" dirty="0">
                <a:solidFill>
                  <a:srgbClr val="FF0000"/>
                </a:solidFill>
              </a:rPr>
              <a:t>NHQ Directed </a:t>
            </a:r>
            <a:r>
              <a:rPr lang="en-US" sz="1900" dirty="0">
                <a:solidFill>
                  <a:srgbClr val="002060"/>
                </a:solidFill>
              </a:rPr>
              <a:t>and Funded Missions (B21)</a:t>
            </a:r>
          </a:p>
          <a:p>
            <a:endParaRPr lang="en-US" sz="2600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When </a:t>
            </a:r>
            <a:r>
              <a:rPr lang="en-US" sz="2800" dirty="0">
                <a:solidFill>
                  <a:srgbClr val="002060"/>
                </a:solidFill>
              </a:rPr>
              <a:t>in doubt please call me!</a:t>
            </a:r>
            <a:r>
              <a:rPr lang="en-US" sz="2800" dirty="0">
                <a:solidFill>
                  <a:srgbClr val="FF0000"/>
                </a:solidFill>
              </a:rPr>
              <a:t>	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241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Shell Air Card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11201400" cy="4876800"/>
          </a:xfrm>
        </p:spPr>
        <p:txBody>
          <a:bodyPr/>
          <a:lstStyle/>
          <a:p>
            <a:r>
              <a:rPr lang="en-US" sz="2800" dirty="0">
                <a:solidFill>
                  <a:srgbClr val="002060"/>
                </a:solidFill>
              </a:rPr>
              <a:t>Shell Fleet Navigator Cards are tail number specific and should only be used with the assigned </a:t>
            </a:r>
            <a:r>
              <a:rPr lang="en-US" sz="2800" dirty="0" smtClean="0">
                <a:solidFill>
                  <a:srgbClr val="002060"/>
                </a:solidFill>
              </a:rPr>
              <a:t>aircraft</a:t>
            </a:r>
          </a:p>
          <a:p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The Shell Fleet Cards are to be kept in the aircraft to be used as needed</a:t>
            </a:r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Pin </a:t>
            </a:r>
            <a:r>
              <a:rPr lang="en-US" sz="2800" dirty="0">
                <a:solidFill>
                  <a:srgbClr val="002060"/>
                </a:solidFill>
              </a:rPr>
              <a:t>numbers </a:t>
            </a:r>
            <a:r>
              <a:rPr lang="en-US" sz="2800" dirty="0" smtClean="0">
                <a:solidFill>
                  <a:srgbClr val="002060"/>
                </a:solidFill>
              </a:rPr>
              <a:t>are the </a:t>
            </a:r>
            <a:r>
              <a:rPr lang="en-US" sz="2800" dirty="0">
                <a:solidFill>
                  <a:srgbClr val="002060"/>
                </a:solidFill>
              </a:rPr>
              <a:t>first four digits of the tail number. If there is not 4 digits add a zero to the end of the </a:t>
            </a:r>
            <a:r>
              <a:rPr lang="en-US" sz="2800" dirty="0" smtClean="0">
                <a:solidFill>
                  <a:srgbClr val="002060"/>
                </a:solidFill>
              </a:rPr>
              <a:t>pin</a:t>
            </a:r>
            <a:endParaRPr lang="en-US" sz="2800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800" dirty="0">
                <a:solidFill>
                  <a:srgbClr val="002060"/>
                </a:solidFill>
              </a:rPr>
              <a:t>		Ex. N948CP – 9480</a:t>
            </a:r>
          </a:p>
          <a:p>
            <a:pPr>
              <a:buNone/>
            </a:pPr>
            <a:r>
              <a:rPr lang="en-US" sz="2800" dirty="0">
                <a:solidFill>
                  <a:srgbClr val="002060"/>
                </a:solidFill>
              </a:rPr>
              <a:t>		Ex. N5347G </a:t>
            </a:r>
            <a:r>
              <a:rPr lang="en-US" sz="2800" dirty="0" smtClean="0">
                <a:solidFill>
                  <a:srgbClr val="002060"/>
                </a:solidFill>
              </a:rPr>
              <a:t>– 5347</a:t>
            </a:r>
          </a:p>
          <a:p>
            <a:pPr>
              <a:buNone/>
            </a:pPr>
            <a:endParaRPr lang="en-US" sz="2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</a:p>
          <a:p>
            <a:pPr lvl="4"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95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11201400" cy="4800600"/>
          </a:xfrm>
        </p:spPr>
        <p:txBody>
          <a:bodyPr/>
          <a:lstStyle/>
          <a:p>
            <a:r>
              <a:rPr lang="en-US" sz="2800" dirty="0">
                <a:solidFill>
                  <a:srgbClr val="002060"/>
                </a:solidFill>
              </a:rPr>
              <a:t>Sorties should be completed within </a:t>
            </a:r>
            <a:r>
              <a:rPr lang="en-US" sz="2800" dirty="0">
                <a:solidFill>
                  <a:srgbClr val="FF0000"/>
                </a:solidFill>
              </a:rPr>
              <a:t>72 hours</a:t>
            </a:r>
          </a:p>
          <a:p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All </a:t>
            </a:r>
            <a:r>
              <a:rPr lang="en-US" sz="2800" dirty="0">
                <a:solidFill>
                  <a:srgbClr val="002060"/>
                </a:solidFill>
              </a:rPr>
              <a:t>documentation must be completed as required for the sortie and the </a:t>
            </a:r>
            <a:r>
              <a:rPr lang="en-US" sz="2800" dirty="0">
                <a:solidFill>
                  <a:srgbClr val="FF0000"/>
                </a:solidFill>
              </a:rPr>
              <a:t>NHQ Paid box must be </a:t>
            </a:r>
            <a:r>
              <a:rPr lang="en-US" sz="2800" dirty="0" smtClean="0">
                <a:solidFill>
                  <a:srgbClr val="FF0000"/>
                </a:solidFill>
              </a:rPr>
              <a:t>checked when the Shell MasterCard has been used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Receipts </a:t>
            </a:r>
            <a:r>
              <a:rPr lang="en-US" sz="2800" dirty="0">
                <a:solidFill>
                  <a:srgbClr val="002060"/>
                </a:solidFill>
              </a:rPr>
              <a:t>must be scanned and uploaded to the sorties </a:t>
            </a:r>
            <a:endParaRPr lang="en-US" sz="2800" dirty="0" smtClean="0">
              <a:solidFill>
                <a:srgbClr val="002060"/>
              </a:solidFill>
            </a:endParaRPr>
          </a:p>
          <a:p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The Shell </a:t>
            </a:r>
            <a:r>
              <a:rPr lang="en-US" sz="3200" dirty="0" err="1" smtClean="0">
                <a:solidFill>
                  <a:srgbClr val="FF0000"/>
                </a:solidFill>
              </a:rPr>
              <a:t>MasterCards</a:t>
            </a:r>
            <a:r>
              <a:rPr lang="en-US" sz="3200" dirty="0" smtClean="0">
                <a:solidFill>
                  <a:srgbClr val="FF0000"/>
                </a:solidFill>
              </a:rPr>
              <a:t> or the card numbers should NEVER be on file at the FBO</a:t>
            </a:r>
            <a:endParaRPr lang="en-US" sz="3200" dirty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</a:p>
          <a:p>
            <a:pPr lvl="4"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4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Fuel Usage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11201400" cy="4876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When </a:t>
            </a:r>
            <a:r>
              <a:rPr lang="en-US" sz="2800" dirty="0">
                <a:solidFill>
                  <a:srgbClr val="002060"/>
                </a:solidFill>
              </a:rPr>
              <a:t>completing your sortie please select </a:t>
            </a:r>
            <a:r>
              <a:rPr lang="en-US" sz="2800" dirty="0">
                <a:solidFill>
                  <a:srgbClr val="FF0000"/>
                </a:solidFill>
              </a:rPr>
              <a:t>“NHQ Credit Card Paid”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                                           </a:t>
            </a:r>
            <a:r>
              <a:rPr lang="en-US" sz="2800" dirty="0">
                <a:solidFill>
                  <a:srgbClr val="002060"/>
                </a:solidFill>
              </a:rPr>
              <a:t>(</a:t>
            </a:r>
            <a:r>
              <a:rPr lang="en-US" sz="2800" dirty="0">
                <a:solidFill>
                  <a:srgbClr val="FF0000"/>
                </a:solidFill>
              </a:rPr>
              <a:t>see red arrow below</a:t>
            </a:r>
            <a:r>
              <a:rPr lang="en-US" sz="2800" dirty="0">
                <a:solidFill>
                  <a:srgbClr val="002060"/>
                </a:solidFill>
              </a:rPr>
              <a:t>)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“NHQ Credit Card Paid” must be selected to ensure proper </a:t>
            </a:r>
            <a:r>
              <a:rPr lang="en-US" sz="2800" dirty="0" smtClean="0">
                <a:solidFill>
                  <a:srgbClr val="002060"/>
                </a:solidFill>
              </a:rPr>
              <a:t>documentation </a:t>
            </a:r>
            <a:r>
              <a:rPr lang="en-US" sz="2800" dirty="0">
                <a:solidFill>
                  <a:srgbClr val="002060"/>
                </a:solidFill>
              </a:rPr>
              <a:t>of fuel </a:t>
            </a:r>
            <a:r>
              <a:rPr lang="en-US" sz="2800" dirty="0" smtClean="0">
                <a:solidFill>
                  <a:srgbClr val="002060"/>
                </a:solidFill>
              </a:rPr>
              <a:t>purchases made on the Shell MasterCard</a:t>
            </a:r>
            <a:endParaRPr lang="en-US" sz="2800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  <a:p>
            <a:pPr lvl="4"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4" name="Content Placeholder 10" descr="ShellCa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143000" y="3962400"/>
            <a:ext cx="9372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Arrow Connector 12"/>
          <p:cNvCxnSpPr/>
          <p:nvPr/>
        </p:nvCxnSpPr>
        <p:spPr bwMode="auto">
          <a:xfrm>
            <a:off x="8610600" y="4191000"/>
            <a:ext cx="6096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>
            <a:outerShdw dist="35921" dir="2700000" algn="ctr" rotWithShape="0">
              <a:schemeClr val="bg2"/>
            </a:outerShdw>
          </a:effectLst>
        </p:spPr>
      </p:cxnSp>
    </p:spTree>
    <p:extLst>
      <p:ext uri="{BB962C8B-B14F-4D97-AF65-F5344CB8AC3E}">
        <p14:creationId xmlns:p14="http://schemas.microsoft.com/office/powerpoint/2010/main" val="43806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At the </a:t>
            </a:r>
            <a:r>
              <a:rPr lang="en-US" dirty="0" smtClean="0"/>
              <a:t>Pump or in the </a:t>
            </a:r>
            <a:r>
              <a:rPr lang="en-US" dirty="0"/>
              <a:t>FBO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11201400" cy="51816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rgbClr val="002060"/>
              </a:solidFill>
            </a:endParaRPr>
          </a:p>
          <a:p>
            <a:r>
              <a:rPr lang="en-US" sz="2800" dirty="0" smtClean="0"/>
              <a:t>Shell </a:t>
            </a:r>
            <a:r>
              <a:rPr lang="en-US" sz="2800" dirty="0" err="1" smtClean="0"/>
              <a:t>MasterCards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MUST</a:t>
            </a:r>
            <a:r>
              <a:rPr lang="en-US" sz="2800" dirty="0" smtClean="0"/>
              <a:t> be present at the time of purchase.  </a:t>
            </a:r>
            <a:r>
              <a:rPr lang="en-US" sz="2800" dirty="0" smtClean="0">
                <a:solidFill>
                  <a:srgbClr val="FF0000"/>
                </a:solidFill>
              </a:rPr>
              <a:t>DO NOT </a:t>
            </a:r>
            <a:r>
              <a:rPr lang="en-US" sz="2800" dirty="0" smtClean="0"/>
              <a:t>give the card number to the FBO to keep on file</a:t>
            </a:r>
          </a:p>
          <a:p>
            <a:r>
              <a:rPr lang="en-US" sz="2800" dirty="0" smtClean="0"/>
              <a:t>The </a:t>
            </a:r>
            <a:r>
              <a:rPr lang="en-US" sz="2800" dirty="0"/>
              <a:t>cards </a:t>
            </a:r>
            <a:r>
              <a:rPr lang="en-US" sz="2800" dirty="0" smtClean="0"/>
              <a:t>should </a:t>
            </a:r>
            <a:r>
              <a:rPr lang="en-US" sz="2800" dirty="0"/>
              <a:t>only be used to purchase fuel &amp; oil</a:t>
            </a:r>
          </a:p>
          <a:p>
            <a:r>
              <a:rPr lang="en-US" sz="2800" dirty="0" smtClean="0"/>
              <a:t>At </a:t>
            </a:r>
            <a:r>
              <a:rPr lang="en-US" sz="2800" dirty="0"/>
              <a:t>the time of purchase the pilot will be asked to put in a driver ID – </a:t>
            </a:r>
            <a:r>
              <a:rPr lang="en-US" sz="2800" dirty="0">
                <a:solidFill>
                  <a:srgbClr val="FF0000"/>
                </a:solidFill>
              </a:rPr>
              <a:t>That is the PIN </a:t>
            </a:r>
            <a:r>
              <a:rPr lang="en-US" sz="2800" dirty="0" smtClean="0">
                <a:solidFill>
                  <a:srgbClr val="FF0000"/>
                </a:solidFill>
              </a:rPr>
              <a:t>NUMBER.  This is the first four digits of the tail number!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smtClean="0"/>
              <a:t>It </a:t>
            </a:r>
            <a:r>
              <a:rPr lang="en-US" sz="2800" dirty="0"/>
              <a:t>will also ask for an odometer reading – As we all </a:t>
            </a:r>
            <a:r>
              <a:rPr lang="en-US" sz="2800" dirty="0" smtClean="0"/>
              <a:t>know, aircraft </a:t>
            </a:r>
            <a:r>
              <a:rPr lang="en-US" sz="2800" dirty="0"/>
              <a:t>does not have an odometer. Please enter </a:t>
            </a:r>
            <a:r>
              <a:rPr lang="en-US" sz="2800" dirty="0" smtClean="0"/>
              <a:t>the numerical digits of the tail number</a:t>
            </a:r>
            <a:endParaRPr lang="en-US" sz="2800" dirty="0"/>
          </a:p>
          <a:p>
            <a:r>
              <a:rPr lang="en-US" sz="2800" dirty="0" smtClean="0"/>
              <a:t>If </a:t>
            </a:r>
            <a:r>
              <a:rPr lang="en-US" sz="2800" dirty="0"/>
              <a:t>the merchant asks for a Zip Code use </a:t>
            </a:r>
            <a:r>
              <a:rPr lang="en-US" sz="2800" u="sng" dirty="0">
                <a:solidFill>
                  <a:srgbClr val="FF0000"/>
                </a:solidFill>
              </a:rPr>
              <a:t>36112.</a:t>
            </a:r>
            <a:r>
              <a:rPr lang="en-US" sz="2800" dirty="0"/>
              <a:t> This is the NHQ zip </a:t>
            </a:r>
            <a:r>
              <a:rPr lang="en-US" sz="2800" dirty="0" smtClean="0"/>
              <a:t>code</a:t>
            </a:r>
            <a:endParaRPr lang="en-US" sz="28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84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Things to 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11201400" cy="51816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rgbClr val="002060"/>
              </a:solidFill>
            </a:endParaRPr>
          </a:p>
          <a:p>
            <a:r>
              <a:rPr lang="en-US" sz="2800" dirty="0" smtClean="0"/>
              <a:t>Shell </a:t>
            </a:r>
            <a:r>
              <a:rPr lang="en-US" sz="2800" dirty="0"/>
              <a:t>cards are only for NHQ and AFAM reimbursable fuel and oil</a:t>
            </a:r>
          </a:p>
          <a:p>
            <a:endParaRPr lang="en-US" sz="2800" dirty="0"/>
          </a:p>
          <a:p>
            <a:r>
              <a:rPr lang="en-US" sz="2800" dirty="0"/>
              <a:t>Cards are aircraft specific and should only be used with the aircraft specified on the </a:t>
            </a:r>
            <a:r>
              <a:rPr lang="en-US" sz="2800" dirty="0" smtClean="0"/>
              <a:t>card</a:t>
            </a:r>
          </a:p>
          <a:p>
            <a:endParaRPr lang="en-US" sz="2800" dirty="0"/>
          </a:p>
          <a:p>
            <a:r>
              <a:rPr lang="en-US" sz="3200" dirty="0" smtClean="0"/>
              <a:t>Do not give the FBO the MasterCard number to keep on file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  <a:p>
            <a:r>
              <a:rPr lang="en-US" sz="3200" dirty="0"/>
              <a:t>Don’t forget to check the “NHQ Shell Card Paid” box when completing sorties in WMIRS</a:t>
            </a:r>
          </a:p>
          <a:p>
            <a:pPr>
              <a:buNone/>
            </a:pPr>
            <a:endParaRPr lang="en-US" dirty="0"/>
          </a:p>
          <a:p>
            <a:endParaRPr lang="en-US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23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Sk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k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auerBodni Titl BT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auerBodni Titl BT" pitchFamily="82" charset="0"/>
          </a:defRPr>
        </a:defPPr>
      </a:lstStyle>
    </a:lnDef>
  </a:objectDefaults>
  <a:extraClrSchemeLst>
    <a:extraClrScheme>
      <a:clrScheme name="Sk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C1909456-7C41-4997-99FB-0184D3A24206}" vid="{775B84B7-8A67-4489-88C8-A1ABD26E7B9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11952</TotalTime>
  <Words>942</Words>
  <Application>Microsoft Office PowerPoint</Application>
  <PresentationFormat>Widescreen</PresentationFormat>
  <Paragraphs>123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BauerBodni Titl BT</vt:lpstr>
      <vt:lpstr>Calibri</vt:lpstr>
      <vt:lpstr>Wingdings</vt:lpstr>
      <vt:lpstr>Theme1</vt:lpstr>
      <vt:lpstr>               NHQ Shell Fleet Master Card Program  23 August 2018</vt:lpstr>
      <vt:lpstr>Shell Fleet MasterCard Program</vt:lpstr>
      <vt:lpstr>Overview for Shell Air </vt:lpstr>
      <vt:lpstr>Authorized Shell Air Card Use</vt:lpstr>
      <vt:lpstr>The Shell Air Card</vt:lpstr>
      <vt:lpstr>Usage Expectations</vt:lpstr>
      <vt:lpstr> Fuel Usage Expectations</vt:lpstr>
      <vt:lpstr> At the Pump or in the FBO </vt:lpstr>
      <vt:lpstr> Things to Remember</vt:lpstr>
      <vt:lpstr>Shell MasterCard Fleet Program</vt:lpstr>
      <vt:lpstr>Overview for Shell Ground Cards</vt:lpstr>
      <vt:lpstr>The Shell Ground MasterCard</vt:lpstr>
      <vt:lpstr>Vehicle Usage Expectations</vt:lpstr>
      <vt:lpstr>Fuel Usage Expectations</vt:lpstr>
      <vt:lpstr>At The Pump</vt:lpstr>
      <vt:lpstr>Things to Remember</vt:lpstr>
      <vt:lpstr>PowerPoint Presentation</vt:lpstr>
    </vt:vector>
  </TitlesOfParts>
  <Company>NHQ Civil Air Patrol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pgloyd</dc:creator>
  <cp:lastModifiedBy>Robbins, Brandy</cp:lastModifiedBy>
  <cp:revision>1024</cp:revision>
  <dcterms:created xsi:type="dcterms:W3CDTF">2008-07-11T20:08:11Z</dcterms:created>
  <dcterms:modified xsi:type="dcterms:W3CDTF">2018-08-14T17:35:21Z</dcterms:modified>
</cp:coreProperties>
</file>