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20"/>
  </p:notesMasterIdLst>
  <p:handoutMasterIdLst>
    <p:handoutMasterId r:id="rId21"/>
  </p:handoutMasterIdLst>
  <p:sldIdLst>
    <p:sldId id="256" r:id="rId2"/>
    <p:sldId id="293" r:id="rId3"/>
    <p:sldId id="294" r:id="rId4"/>
    <p:sldId id="315" r:id="rId5"/>
    <p:sldId id="295" r:id="rId6"/>
    <p:sldId id="296" r:id="rId7"/>
    <p:sldId id="297" r:id="rId8"/>
    <p:sldId id="298" r:id="rId9"/>
    <p:sldId id="302" r:id="rId10"/>
    <p:sldId id="303" r:id="rId11"/>
    <p:sldId id="304" r:id="rId12"/>
    <p:sldId id="305" r:id="rId13"/>
    <p:sldId id="316" r:id="rId14"/>
    <p:sldId id="306" r:id="rId15"/>
    <p:sldId id="307" r:id="rId16"/>
    <p:sldId id="313" r:id="rId17"/>
    <p:sldId id="314" r:id="rId18"/>
    <p:sldId id="310" r:id="rId19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BauerBodni Titl BT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BauerBodni Titl BT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BauerBodni Titl BT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BauerBodni Titl BT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BauerBodni Titl BT"/>
        <a:ea typeface="+mn-ea"/>
        <a:cs typeface="Arial" pitchFamily="34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BauerBodni Titl BT"/>
        <a:ea typeface="+mn-ea"/>
        <a:cs typeface="Arial" pitchFamily="34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BauerBodni Titl BT"/>
        <a:ea typeface="+mn-ea"/>
        <a:cs typeface="Arial" pitchFamily="34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BauerBodni Titl BT"/>
        <a:ea typeface="+mn-ea"/>
        <a:cs typeface="Arial" pitchFamily="34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BauerBodni Titl BT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10508A"/>
    <a:srgbClr val="0B4A8F"/>
    <a:srgbClr val="3366FF"/>
    <a:srgbClr val="3399FF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6F8FBA-02C3-4782-972B-3C51A613C30D}" v="2" dt="2023-05-10T20:01:25.9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458" autoAdjust="0"/>
  </p:normalViewPr>
  <p:slideViewPr>
    <p:cSldViewPr>
      <p:cViewPr varScale="1">
        <p:scale>
          <a:sx n="60" d="100"/>
          <a:sy n="60" d="100"/>
        </p:scale>
        <p:origin x="73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616" y="-86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defTabSz="929627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 defTabSz="929627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defTabSz="929627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 defTabSz="929627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88F84D4-F108-4F30-B900-DD078033C4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defTabSz="929627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 defTabSz="929627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5325"/>
            <a:ext cx="4641850" cy="3481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defTabSz="929627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 defTabSz="929627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3EF0A46-3F6D-4217-A69D-12D61857A9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1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10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11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12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13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14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15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16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17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18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2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3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4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5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6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7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8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E1331-6704-4373-B0A1-45CC1365DF76}" type="slidenum">
              <a:rPr lang="en-US" altLang="en-US" smtClean="0">
                <a:latin typeface="Arial" pitchFamily="34" charset="0"/>
              </a:rPr>
              <a:pPr>
                <a:defRPr/>
              </a:pPr>
              <a:t>9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7950" y="1304925"/>
            <a:ext cx="7156450" cy="685800"/>
          </a:xfr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Show Title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4876800"/>
            <a:ext cx="4343400" cy="15240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DB540D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personal info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buFont typeface="Arial" pitchFamily="34" charset="0"/>
              <a:buChar char="•"/>
              <a:defRPr/>
            </a:lvl1pPr>
            <a:lvl2pPr>
              <a:buClr>
                <a:schemeClr val="tx1"/>
              </a:buClr>
              <a:buFont typeface="Arial" pitchFamily="34" charset="0"/>
              <a:buChar char="•"/>
              <a:defRPr/>
            </a:lvl2pPr>
            <a:lvl3pPr>
              <a:buClr>
                <a:schemeClr val="tx1"/>
              </a:buClr>
              <a:buFont typeface="Arial" pitchFamily="34" charset="0"/>
              <a:buChar char="•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524000"/>
            <a:ext cx="3352800" cy="4876800"/>
          </a:xfrm>
        </p:spPr>
        <p:txBody>
          <a:bodyPr/>
          <a:lstStyle>
            <a:lvl1pPr>
              <a:buClr>
                <a:schemeClr val="tx1"/>
              </a:buClr>
              <a:buFont typeface="Arial" pitchFamily="34" charset="0"/>
              <a:buChar char="•"/>
              <a:defRPr sz="2800"/>
            </a:lvl1pPr>
            <a:lvl2pPr>
              <a:buClr>
                <a:schemeClr val="tx1"/>
              </a:buClr>
              <a:buFont typeface="Arial" pitchFamily="34" charset="0"/>
              <a:buChar char="•"/>
              <a:defRPr sz="2400"/>
            </a:lvl2pPr>
            <a:lvl3pPr>
              <a:buClr>
                <a:schemeClr val="tx1"/>
              </a:buClr>
              <a:buFont typeface="Arial" pitchFamily="34" charset="0"/>
              <a:buChar char="•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524000"/>
            <a:ext cx="3352800" cy="4876800"/>
          </a:xfrm>
        </p:spPr>
        <p:txBody>
          <a:bodyPr/>
          <a:lstStyle>
            <a:lvl1pPr>
              <a:buClr>
                <a:schemeClr val="tx1"/>
              </a:buClr>
              <a:buFont typeface="Arial" pitchFamily="34" charset="0"/>
              <a:buChar char="•"/>
              <a:defRPr sz="2800"/>
            </a:lvl1pPr>
            <a:lvl2pPr>
              <a:buClr>
                <a:schemeClr val="tx1"/>
              </a:buClr>
              <a:buFont typeface="Arial" pitchFamily="34" charset="0"/>
              <a:buChar char="•"/>
              <a:defRPr sz="2400"/>
            </a:lvl2pPr>
            <a:lvl3pPr>
              <a:buClr>
                <a:schemeClr val="tx1"/>
              </a:buClr>
              <a:buFont typeface="Arial" pitchFamily="34" charset="0"/>
              <a:buChar char="•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7162800" y="0"/>
            <a:ext cx="1981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BauerBodni Titl BT" pitchFamily="8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BauerBodni Titl BT" pitchFamily="8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BauerBodni Titl BT" pitchFamily="8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BauerBodni Titl BT" pitchFamily="8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BauerBodni Titl BT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auerBodni Titl BT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auerBodni Titl BT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auerBodni Titl BT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auerBodni Titl BT" pitchFamily="82" charset="0"/>
              </a:defRPr>
            </a:lvl9pPr>
          </a:lstStyle>
          <a:p>
            <a:pPr>
              <a:defRPr/>
            </a:pPr>
            <a:endParaRPr lang="en-US" altLang="en-US">
              <a:cs typeface="+mn-cs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0" y="640080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cap="all" dirty="0">
                <a:ln w="6350">
                  <a:noFill/>
                </a:ln>
                <a:solidFill>
                  <a:srgbClr val="0B4A8F"/>
                </a:solidFill>
                <a:latin typeface="+mn-lt"/>
                <a:cs typeface="+mn-cs"/>
              </a:rPr>
              <a:t>Citizens Serving Communities</a:t>
            </a:r>
          </a:p>
          <a:p>
            <a:pPr>
              <a:defRPr/>
            </a:pPr>
            <a:endParaRPr lang="en-US" dirty="0">
              <a:solidFill>
                <a:srgbClr val="0B4A8F"/>
              </a:solidFill>
              <a:latin typeface="BauerBodni Titl BT" pitchFamily="82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609600"/>
            <a:ext cx="20193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59055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 rot="10800000">
            <a:off x="0" y="1219200"/>
            <a:ext cx="9144000" cy="56388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5000">
                <a:schemeClr val="accent5">
                  <a:lumMod val="0"/>
                  <a:lumOff val="100000"/>
                </a:schemeClr>
              </a:gs>
              <a:gs pos="36000">
                <a:schemeClr val="accent5">
                  <a:lumMod val="10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BauerBodni Titl BT" pitchFamily="82" charset="0"/>
              <a:cs typeface="+mn-cs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807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title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1524000"/>
            <a:ext cx="685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2053" name="Picture 5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65088"/>
            <a:ext cx="1828800" cy="182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  <p:sldLayoutId id="2147484694" r:id="rId6"/>
    <p:sldLayoutId id="2147484691" r:id="rId7"/>
    <p:sldLayoutId id="2147484692" r:id="rId8"/>
    <p:sldLayoutId id="2147484693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B4A8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B4A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B4A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B4A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B4A8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DB540D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DB540D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DB540D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DB540D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"/>
        <a:defRPr b="1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"/>
        <a:defRPr b="1">
          <a:solidFill>
            <a:srgbClr val="333333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"/>
        <a:defRPr b="1">
          <a:solidFill>
            <a:srgbClr val="333333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b="1">
          <a:solidFill>
            <a:srgbClr val="333333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b="1">
          <a:solidFill>
            <a:srgbClr val="333333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b="1">
          <a:solidFill>
            <a:srgbClr val="333333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b="1">
          <a:solidFill>
            <a:srgbClr val="333333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b="1">
          <a:solidFill>
            <a:srgbClr val="333333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b="1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8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jpeg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12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11" Type="http://schemas.openxmlformats.org/officeDocument/2006/relationships/image" Target="../media/image8.pn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hyperlink" Target="https://www.bing.com/images/search?q=bee+bot+images&amp;id=69D4CCD6D61B83000F6292AA46A2DA12007BDB98&amp;FORM=IQFRBA" TargetMode="External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 rot="10800000">
            <a:off x="0" y="1371600"/>
            <a:ext cx="9144000" cy="54864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5000">
                <a:schemeClr val="accent5">
                  <a:lumMod val="0"/>
                  <a:lumOff val="100000"/>
                </a:schemeClr>
              </a:gs>
              <a:gs pos="36000">
                <a:schemeClr val="accent5">
                  <a:lumMod val="10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BauerBodni Titl BT" pitchFamily="82" charset="0"/>
              <a:cs typeface="+mn-cs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690687" y="2159000"/>
            <a:ext cx="5410200" cy="1524000"/>
          </a:xfrm>
        </p:spPr>
        <p:txBody>
          <a:bodyPr anchor="b">
            <a:normAutofit fontScale="90000"/>
          </a:bodyPr>
          <a:lstStyle/>
          <a:p>
            <a:pPr algn="ctr" eaLnBrk="1" hangingPunct="1">
              <a:lnSpc>
                <a:spcPts val="528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4900" dirty="0">
                <a:solidFill>
                  <a:srgbClr val="1F2E7B"/>
                </a:solidFill>
              </a:rPr>
              <a:t>Aerospace/STEM </a:t>
            </a:r>
            <a:br>
              <a:rPr lang="en-US" sz="4900" dirty="0">
                <a:solidFill>
                  <a:srgbClr val="1F2E7B"/>
                </a:solidFill>
              </a:rPr>
            </a:br>
            <a:r>
              <a:rPr lang="en-US" sz="4900" dirty="0">
                <a:solidFill>
                  <a:srgbClr val="1F2E7B"/>
                </a:solidFill>
              </a:rPr>
              <a:t>Education </a:t>
            </a:r>
            <a:br>
              <a:rPr lang="en-US" sz="49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09600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cap="all" dirty="0">
                <a:ln w="6350">
                  <a:noFill/>
                </a:ln>
                <a:solidFill>
                  <a:srgbClr val="0B4A8F"/>
                </a:solidFill>
                <a:latin typeface="+mj-lt"/>
                <a:cs typeface="+mn-cs"/>
              </a:rPr>
              <a:t>  </a:t>
            </a:r>
            <a:r>
              <a:rPr lang="en-CA" b="1" cap="all" dirty="0">
                <a:ln w="6350">
                  <a:noFill/>
                </a:ln>
                <a:solidFill>
                  <a:srgbClr val="3366FF"/>
                </a:solidFill>
              </a:rPr>
              <a:t>CITIZENS SERVING COMMUNITIES</a:t>
            </a:r>
            <a:endParaRPr lang="en-US" dirty="0">
              <a:solidFill>
                <a:srgbClr val="3366FF"/>
              </a:solidFill>
              <a:latin typeface="BauerBodni Titl BT" pitchFamily="82" charset="0"/>
            </a:endParaRPr>
          </a:p>
          <a:p>
            <a:pPr algn="ctr">
              <a:defRPr/>
            </a:pPr>
            <a:r>
              <a:rPr lang="en-CA" b="1" cap="all" dirty="0" err="1">
                <a:ln w="6350">
                  <a:noFill/>
                </a:ln>
                <a:solidFill>
                  <a:srgbClr val="3366FF"/>
                </a:solidFill>
                <a:latin typeface="+mj-lt"/>
                <a:cs typeface="+mn-cs"/>
              </a:rPr>
              <a:t>www.gocivilairpatrol.coM</a:t>
            </a:r>
            <a:endParaRPr lang="en-CA" b="1" cap="all" dirty="0">
              <a:ln w="6350">
                <a:noFill/>
              </a:ln>
              <a:solidFill>
                <a:srgbClr val="3366FF"/>
              </a:solidFill>
              <a:latin typeface="+mj-lt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3505200"/>
            <a:ext cx="8991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latin typeface="+mj-lt"/>
                <a:ea typeface="+mj-ea"/>
                <a:cs typeface="+mj-cs"/>
              </a:rPr>
              <a:t>Presentation for Formal and Informal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latin typeface="+mj-lt"/>
                <a:ea typeface="+mj-ea"/>
                <a:cs typeface="+mj-cs"/>
              </a:rPr>
              <a:t>K-12 STEM Educators and Organizations </a:t>
            </a:r>
            <a:br>
              <a:rPr lang="en-US" sz="4400" b="1" kern="0" dirty="0">
                <a:latin typeface="+mj-lt"/>
                <a:ea typeface="+mj-ea"/>
                <a:cs typeface="+mj-cs"/>
              </a:rPr>
            </a:br>
            <a:endParaRPr lang="en-US" sz="44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Picture 19" descr="DSC017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3396" y="3058927"/>
            <a:ext cx="2800859" cy="1845719"/>
          </a:xfrm>
          <a:prstGeom prst="rect">
            <a:avLst/>
          </a:prstGeom>
          <a:noFill/>
          <a:effectLst>
            <a:softEdge rad="177800"/>
          </a:effectLst>
        </p:spPr>
      </p:pic>
      <p:pic>
        <p:nvPicPr>
          <p:cNvPr id="11" name="Picture 8" descr="9-DSC_65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971800"/>
            <a:ext cx="2732379" cy="1828800"/>
          </a:xfrm>
          <a:prstGeom prst="rect">
            <a:avLst/>
          </a:prstGeom>
          <a:noFill/>
          <a:effectLst>
            <a:softEdge rad="114300"/>
          </a:effectLst>
        </p:spPr>
      </p:pic>
      <p:pic>
        <p:nvPicPr>
          <p:cNvPr id="12" name="Picture 11" descr="Cadets at Cessna Plant Working on New Mustang J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68797" y="3058927"/>
            <a:ext cx="2732378" cy="1821585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5B31832-AC38-539D-B500-8ADDF558B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88783"/>
            <a:ext cx="5057775" cy="125770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 rot="10800000">
            <a:off x="0" y="1219200"/>
            <a:ext cx="9144000" cy="56388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5000">
                <a:schemeClr val="accent5">
                  <a:lumMod val="0"/>
                  <a:lumOff val="100000"/>
                </a:schemeClr>
              </a:gs>
              <a:gs pos="36000">
                <a:schemeClr val="accent5">
                  <a:lumMod val="10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  <a:softEdge rad="12700"/>
          </a:effectLst>
        </p:spPr>
        <p:txBody>
          <a:bodyPr/>
          <a:lstStyle/>
          <a:p>
            <a:pPr>
              <a:defRPr/>
            </a:pPr>
            <a:endParaRPr lang="en-US" dirty="0">
              <a:latin typeface="BauerBodni Titl BT" pitchFamily="82" charset="0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1371600"/>
            <a:ext cx="7696200" cy="4876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~ Free K-6</a:t>
            </a:r>
            <a:r>
              <a:rPr kumimoji="0" lang="en-US" sz="28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Grade ACE Program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Aerospace Connections in Education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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Use of aerospace theme to promote: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   ~ academics (STEM-centric)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      ~ character development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          ~ physical fitness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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22 lessons per grade level in                     standards-curriculum guides aligned w/                                                   NGSS </a:t>
            </a: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/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other academic standards</a:t>
            </a:r>
          </a:p>
          <a:p>
            <a:pPr lvl="0" eaLnBrk="0" hangingPunct="0">
              <a:spcBef>
                <a:spcPct val="20000"/>
              </a:spcBef>
              <a:buClr>
                <a:srgbClr val="FF0000"/>
              </a:buClr>
              <a:defRPr/>
            </a:pPr>
            <a:endParaRPr lang="en-US" sz="800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"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lass set of grade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leve</a:t>
            </a: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l                                            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educational manipulatives</a:t>
            </a:r>
          </a:p>
        </p:txBody>
      </p:sp>
      <p:pic>
        <p:nvPicPr>
          <p:cNvPr id="6" name="Picture 3" descr="CAP Member Shows Students How Airplanes Fly (2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5227" y="4512986"/>
            <a:ext cx="36766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88900"/>
          </a:effectLst>
        </p:spPr>
      </p:pic>
      <p:pic>
        <p:nvPicPr>
          <p:cNvPr id="10" name="Picture 18" descr="T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6022" y="2748403"/>
            <a:ext cx="2455060" cy="1755280"/>
          </a:xfrm>
          <a:prstGeom prst="rect">
            <a:avLst/>
          </a:prstGeom>
          <a:noFill/>
          <a:effectLst>
            <a:softEdge rad="762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91E0EF-B7AC-46E2-ADC5-C490DDE62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52" y="905613"/>
            <a:ext cx="2060448" cy="2109216"/>
          </a:xfrm>
          <a:prstGeom prst="rect">
            <a:avLst/>
          </a:prstGeom>
          <a:effectLst>
            <a:outerShdw blurRad="546100" dist="50800" dir="5400000" algn="ctr" rotWithShape="0">
              <a:srgbClr val="000000">
                <a:alpha val="43137"/>
              </a:srgbClr>
            </a:outerShdw>
            <a:softEdge rad="381000"/>
          </a:effectLst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2ED4E218-6234-C4C9-D3A7-2DE140D7BD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815"/>
            <a:ext cx="1300154" cy="11547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95B794-9517-6CB2-2EB0-8D5510EBD589}"/>
              </a:ext>
            </a:extLst>
          </p:cNvPr>
          <p:cNvSpPr txBox="1">
            <a:spLocks/>
          </p:cNvSpPr>
          <p:nvPr/>
        </p:nvSpPr>
        <p:spPr>
          <a:xfrm>
            <a:off x="1711842" y="204104"/>
            <a:ext cx="7086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Aerospace/STEM Education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 rot="10800000">
            <a:off x="-26885" y="1175938"/>
            <a:ext cx="9144000" cy="56388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5000">
                <a:schemeClr val="accent5">
                  <a:lumMod val="0"/>
                  <a:lumOff val="100000"/>
                </a:schemeClr>
              </a:gs>
              <a:gs pos="36000">
                <a:schemeClr val="accent5">
                  <a:lumMod val="10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BauerBodni Titl BT" pitchFamily="82" charset="0"/>
              <a:cs typeface="+mn-cs"/>
            </a:endParaRPr>
          </a:p>
        </p:txBody>
      </p:sp>
      <p:sp>
        <p:nvSpPr>
          <p:cNvPr id="5" name="TextBox 37"/>
          <p:cNvSpPr txBox="1">
            <a:spLocks noChangeArrowheads="1"/>
          </p:cNvSpPr>
          <p:nvPr/>
        </p:nvSpPr>
        <p:spPr bwMode="auto">
          <a:xfrm>
            <a:off x="-234316" y="1391214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Kristen ITC" pitchFamily="66" charset="0"/>
              </a:rPr>
              <a:t>    </a:t>
            </a:r>
            <a:r>
              <a:rPr lang="en-US" sz="2800" b="1" dirty="0">
                <a:solidFill>
                  <a:schemeClr val="bg1"/>
                </a:solidFill>
                <a:latin typeface="Franklin Gothic Demi" pitchFamily="34" charset="0"/>
                <a:cs typeface="Aharoni" pitchFamily="2" charset="-79"/>
              </a:rPr>
              <a:t>Aerospace Connections in Education:  K-6  STEM</a:t>
            </a:r>
          </a:p>
        </p:txBody>
      </p:sp>
      <p:pic>
        <p:nvPicPr>
          <p:cNvPr id="16" name="Picture 9" descr="Gardner Magnet School grant 1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318" y="2178825"/>
            <a:ext cx="1828800" cy="149757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7" name="Picture 16" descr="Pilot and student in pla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0400" y="3928625"/>
            <a:ext cx="2057400" cy="27432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1" name="Picture 20" descr="-Maxwell 2012 AE Day-Kids at Sims WOW!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68954" y="3966725"/>
            <a:ext cx="4000500" cy="266700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223BD3-4B1E-403A-81BC-F6D2487844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30" y="3930388"/>
            <a:ext cx="2491394" cy="28194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6015E9-76F9-462F-BA07-B8DE8E948B96}"/>
              </a:ext>
            </a:extLst>
          </p:cNvPr>
          <p:cNvSpPr txBox="1"/>
          <p:nvPr/>
        </p:nvSpPr>
        <p:spPr>
          <a:xfrm flipH="1">
            <a:off x="3673219" y="2216530"/>
            <a:ext cx="34664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Over 600,000 students across the nation inspired to pursue STEM careers.  Can be expanded to K-8! 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8FFC53F8-6237-8CFA-139A-8FC4CBCDE4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815"/>
            <a:ext cx="1300154" cy="11547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DE19816-E6BC-E710-D666-E95FE86A6215}"/>
              </a:ext>
            </a:extLst>
          </p:cNvPr>
          <p:cNvSpPr txBox="1">
            <a:spLocks/>
          </p:cNvSpPr>
          <p:nvPr/>
        </p:nvSpPr>
        <p:spPr>
          <a:xfrm>
            <a:off x="1711842" y="204104"/>
            <a:ext cx="7086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Aerospace/STEM Education</a:t>
            </a:r>
          </a:p>
        </p:txBody>
      </p:sp>
      <p:pic>
        <p:nvPicPr>
          <p:cNvPr id="9" name="Picture 8" descr="A picture containing text, clipart, screenshot, graphic design&#10;&#10;Description automatically generated">
            <a:extLst>
              <a:ext uri="{FF2B5EF4-FFF2-40B4-BE49-F238E27FC236}">
                <a16:creationId xmlns:a16="http://schemas.microsoft.com/office/drawing/2014/main" id="{15634000-128F-9A0C-CF83-04C6196CBD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7482">
            <a:off x="7245859" y="2078036"/>
            <a:ext cx="1493715" cy="193304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2" name="Picture 11" descr="A picture containing text, clipart, poster, graphic design&#10;&#10;Description automatically generated">
            <a:extLst>
              <a:ext uri="{FF2B5EF4-FFF2-40B4-BE49-F238E27FC236}">
                <a16:creationId xmlns:a16="http://schemas.microsoft.com/office/drawing/2014/main" id="{A8DDD9CE-72E4-E6D5-CE47-0B2A15760E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8011">
            <a:off x="2271035" y="1929439"/>
            <a:ext cx="1533231" cy="1984181"/>
          </a:xfrm>
          <a:prstGeom prst="rect">
            <a:avLst/>
          </a:prstGeom>
          <a:effectLst>
            <a:softEdge rad="88900"/>
          </a:effec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 rot="10800000">
            <a:off x="0" y="1219200"/>
            <a:ext cx="9144000" cy="56388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5000">
                <a:schemeClr val="accent5">
                  <a:lumMod val="0"/>
                  <a:lumOff val="100000"/>
                </a:schemeClr>
              </a:gs>
              <a:gs pos="36000">
                <a:schemeClr val="accent5">
                  <a:lumMod val="10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BauerBodni Titl BT" pitchFamily="82" charset="0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113" y="1219200"/>
            <a:ext cx="8610600" cy="2895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~CAP Squadron Support to AEMs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Assist with program implementation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Provide teacher flights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Share cadets and cadet program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Classroom aerospace speakers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Arrange field trips to airports/museums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  </a:t>
            </a:r>
          </a:p>
        </p:txBody>
      </p:sp>
      <p:pic>
        <p:nvPicPr>
          <p:cNvPr id="7" name="Picture 2" descr="C:\Users\smallett\Pictures\CAP St. Lucie Student at Contro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0551" y="4594987"/>
            <a:ext cx="3013075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01600"/>
          </a:effectLst>
        </p:spPr>
      </p:pic>
      <p:pic>
        <p:nvPicPr>
          <p:cNvPr id="9" name="Picture 3" descr="2 - Fizzy Fly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0200" y="4130675"/>
            <a:ext cx="19415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01600"/>
          </a:effectLst>
        </p:spPr>
      </p:pic>
      <p:pic>
        <p:nvPicPr>
          <p:cNvPr id="11" name="Picture 17" descr="BOLrocket03-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9843" y="2092120"/>
            <a:ext cx="2593975" cy="1946480"/>
          </a:xfrm>
          <a:prstGeom prst="rect">
            <a:avLst/>
          </a:prstGeom>
          <a:noFill/>
          <a:effectLst>
            <a:softEdge rad="101600"/>
          </a:effectLst>
        </p:spPr>
      </p:pic>
      <p:pic>
        <p:nvPicPr>
          <p:cNvPr id="13" name="Picture 12" descr="Cadet and studnet rocket laun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4495800"/>
            <a:ext cx="2923369" cy="2077212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0FE94459-43F9-79C5-02B6-CF94D60A8F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815"/>
            <a:ext cx="1300154" cy="11547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133C40-5FB2-112A-4DDD-DFE1A79924C9}"/>
              </a:ext>
            </a:extLst>
          </p:cNvPr>
          <p:cNvSpPr txBox="1">
            <a:spLocks/>
          </p:cNvSpPr>
          <p:nvPr/>
        </p:nvSpPr>
        <p:spPr>
          <a:xfrm>
            <a:off x="1711842" y="204104"/>
            <a:ext cx="7086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Aerospace/STEM Education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 rot="10800000">
            <a:off x="0" y="1219200"/>
            <a:ext cx="9144000" cy="56388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5000">
                <a:schemeClr val="accent5">
                  <a:lumMod val="0"/>
                  <a:lumOff val="100000"/>
                </a:schemeClr>
              </a:gs>
              <a:gs pos="36000">
                <a:schemeClr val="accent5">
                  <a:lumMod val="10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BauerBodni Titl BT" pitchFamily="82" charset="0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66700" y="1295400"/>
            <a:ext cx="8610600" cy="2895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~ Sharing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CAP Cadet Program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Available to any youth, ages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12-18,                                          who are interested in learning to fly,                                                becoming a part of a CAP squadron,                                                            earning scholarships</a:t>
            </a: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,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learning about                      aerospace/STEM careers, being                                                mentored by aviation specialists, or                                                 mentoring other youth!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Want to know more about the                                   program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Read on….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         </a:t>
            </a:r>
          </a:p>
        </p:txBody>
      </p:sp>
      <p:pic>
        <p:nvPicPr>
          <p:cNvPr id="10" name="Picture 9" descr="Cadet Capt Ryan Erskine explaing fizzy  flyers to two young  men from Pell Ci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8479" y="2294784"/>
            <a:ext cx="2880703" cy="432538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79BCD391-90D0-DB50-A7A8-566C67AA8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815"/>
            <a:ext cx="1300154" cy="11547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135127-5547-84E7-3DB1-200BD68EDF52}"/>
              </a:ext>
            </a:extLst>
          </p:cNvPr>
          <p:cNvSpPr txBox="1">
            <a:spLocks/>
          </p:cNvSpPr>
          <p:nvPr/>
        </p:nvSpPr>
        <p:spPr>
          <a:xfrm>
            <a:off x="1711842" y="204104"/>
            <a:ext cx="7086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Aerospace/STEM Education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 rot="10800000">
            <a:off x="0" y="1219200"/>
            <a:ext cx="9144000" cy="56388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5000">
                <a:schemeClr val="accent5">
                  <a:lumMod val="0"/>
                  <a:lumOff val="100000"/>
                </a:schemeClr>
              </a:gs>
              <a:gs pos="36000">
                <a:schemeClr val="accent5">
                  <a:lumMod val="10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BauerBodni Titl BT" pitchFamily="82" charset="0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327" y="1390072"/>
            <a:ext cx="9144000" cy="2895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~ CAP Cadet Program   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www.GoCivilAirPatrol.com/cadets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For youth, ages 12-18,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wanting MORE                                              experience in aviation and STEM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Military-style program involving: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   ~ character/leadership development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   ~ aerospace/STEM career exploration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   ~ aviation/private pilot scholarships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   ~ physical fitness/drill &amp; ceremony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   ~ community service/mentoring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CAP Cadet squadrons are located across the nation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~ Locate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a local squadron at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www.GoCivilAirPatrol.com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     ***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Enter ZIP code at “Find Your Local Squadron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”</a:t>
            </a:r>
          </a:p>
        </p:txBody>
      </p:sp>
      <p:pic>
        <p:nvPicPr>
          <p:cNvPr id="13" name="Picture 15" descr="DSC_07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73664">
            <a:off x="5484446" y="2062648"/>
            <a:ext cx="1222666" cy="1827837"/>
          </a:xfrm>
          <a:prstGeom prst="rect">
            <a:avLst/>
          </a:prstGeom>
          <a:noFill/>
          <a:effectLst>
            <a:softEdge rad="114300"/>
          </a:effectLst>
        </p:spPr>
      </p:pic>
      <p:pic>
        <p:nvPicPr>
          <p:cNvPr id="14" name="Picture 16" descr="Smiling girl with bo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99977">
            <a:off x="7299493" y="1969286"/>
            <a:ext cx="1316038" cy="1974850"/>
          </a:xfrm>
          <a:prstGeom prst="rect">
            <a:avLst/>
          </a:prstGeom>
          <a:noFill/>
          <a:effectLst>
            <a:softEdge rad="114300"/>
          </a:effectLst>
        </p:spPr>
      </p:pic>
      <p:pic>
        <p:nvPicPr>
          <p:cNvPr id="10" name="Picture 9" descr="Cadets at CAP pla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62528" y="3743036"/>
            <a:ext cx="2734654" cy="182880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1" name="Picture 13" descr="6-IMG_1272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01606" y="4493202"/>
            <a:ext cx="1437970" cy="2152650"/>
          </a:xfrm>
          <a:prstGeom prst="rect">
            <a:avLst/>
          </a:prstGeom>
          <a:noFill/>
          <a:effectLst>
            <a:softEdge rad="88900"/>
          </a:effectLst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46D9BD41-F9DE-941B-7DB9-64402DB401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815"/>
            <a:ext cx="1300154" cy="11547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2B5025-F4EE-F09F-E52B-AB59A54558E7}"/>
              </a:ext>
            </a:extLst>
          </p:cNvPr>
          <p:cNvSpPr txBox="1">
            <a:spLocks/>
          </p:cNvSpPr>
          <p:nvPr/>
        </p:nvSpPr>
        <p:spPr>
          <a:xfrm>
            <a:off x="1711842" y="204104"/>
            <a:ext cx="7086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Aerospace/STEM Education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 rot="10800000">
            <a:off x="0" y="1219200"/>
            <a:ext cx="9144000" cy="56388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5000">
                <a:schemeClr val="accent5">
                  <a:lumMod val="0"/>
                  <a:lumOff val="100000"/>
                </a:schemeClr>
              </a:gs>
              <a:gs pos="36000">
                <a:schemeClr val="accent5">
                  <a:lumMod val="10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BauerBodni Titl BT" pitchFamily="82" charset="0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" y="1352549"/>
            <a:ext cx="9144000" cy="2895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~ CAP Cadet Program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Career Exploration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Aircraft Maintenance &amp; Manufacturing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Engineering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Technology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lang="en-US" sz="2400" kern="0" baseline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Advanced</a:t>
            </a: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Technology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Space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Command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Meteorology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Pararescue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lang="en-US" sz="2400" kern="0" noProof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Flight Training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Cyber Security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STEM Educator</a:t>
            </a:r>
            <a:endParaRPr kumimoji="0" lang="en-US" sz="2400" b="0" i="0" u="none" strike="noStrike" kern="0" cap="none" spc="0" normalizeH="0" baseline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7" name="Picture 6" descr="Wings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262" y="2778744"/>
            <a:ext cx="2287587" cy="1714500"/>
          </a:xfrm>
          <a:prstGeom prst="rect">
            <a:avLst/>
          </a:prstGeom>
          <a:noFill/>
          <a:effectLst>
            <a:softEdge rad="76200"/>
          </a:effectLst>
        </p:spPr>
      </p:pic>
      <p:pic>
        <p:nvPicPr>
          <p:cNvPr id="10" name="Picture 9" descr="CP_pcr_calif_group_glider_Erin.siz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6104" y="3855069"/>
            <a:ext cx="1576958" cy="127635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1" name="Picture 10" descr="Happy girl cad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6160" y="5295955"/>
            <a:ext cx="1905000" cy="127635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2" name="Picture 14" descr="Aerospace Educa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1052" y="2201862"/>
            <a:ext cx="244792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4" name="Picture 9" descr="problem solving grou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23309" y="4823496"/>
            <a:ext cx="2230438" cy="168116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5" name="Picture 25" descr="Jeri Martin pi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53008" y="4248149"/>
            <a:ext cx="2081212" cy="2109788"/>
          </a:xfrm>
          <a:prstGeom prst="rect">
            <a:avLst/>
          </a:prstGeom>
          <a:noFill/>
          <a:effectLst>
            <a:softEdge rad="76200"/>
          </a:effectLst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1D7CD2BA-FDE5-2DBC-D27A-78B3C25DBF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815"/>
            <a:ext cx="1300154" cy="11547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E703726-A935-3AD9-365E-6DC52DFFEF6F}"/>
              </a:ext>
            </a:extLst>
          </p:cNvPr>
          <p:cNvSpPr txBox="1">
            <a:spLocks/>
          </p:cNvSpPr>
          <p:nvPr/>
        </p:nvSpPr>
        <p:spPr>
          <a:xfrm>
            <a:off x="1711842" y="204104"/>
            <a:ext cx="7086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Aerospace/STEM Education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 rot="10800000">
            <a:off x="0" y="1219200"/>
            <a:ext cx="9144000" cy="56388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5000">
                <a:schemeClr val="accent5">
                  <a:lumMod val="0"/>
                  <a:lumOff val="100000"/>
                </a:schemeClr>
              </a:gs>
              <a:gs pos="36000">
                <a:schemeClr val="accent5">
                  <a:lumMod val="10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BauerBodni Titl BT" pitchFamily="82" charset="0"/>
              <a:cs typeface="+mn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2331" y="1371600"/>
            <a:ext cx="9144000" cy="4876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 ~ Benefits of CAP’s Aerospace &amp; Cadet Programs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lang="en-US" sz="800" b="1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lang="en-US" sz="800" b="1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lang="en-US" sz="800" b="1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lang="en-US" sz="800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lang="en-US" sz="800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lang="en-US" sz="800" b="1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lang="en-US" sz="800" b="1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Offers positive STEM role models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"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Encourages respect for self and others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"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Reinforces academic relevance and purpose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"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Promotes a physically fit and drug-free lifestyle</a:t>
            </a:r>
            <a:endParaRPr lang="en-US" sz="2400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"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Empowers youth with the desire to seek STEM careers</a:t>
            </a:r>
            <a:endParaRPr lang="en-US" sz="2400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Provides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career development options &amp; opportunities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Helps develop technologically-prepared STEM workforce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r>
              <a:rPr lang="en-US" sz="28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              </a:t>
            </a:r>
            <a:endParaRPr kumimoji="0" lang="en-US" sz="2800" b="1" i="1" u="none" strike="noStrike" kern="0" cap="none" spc="0" normalizeH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854C9-1472-4EF7-9BA6-C22AEBFFE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151" y="2888447"/>
            <a:ext cx="1946486" cy="2514600"/>
          </a:xfrm>
          <a:prstGeom prst="rect">
            <a:avLst/>
          </a:prstGeom>
          <a:effectLst>
            <a:innerShdw dist="419100" dir="8100000">
              <a:schemeClr val="bg2">
                <a:alpha val="50000"/>
              </a:schemeClr>
            </a:innerShdw>
            <a:softEdge rad="1524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26A834-8377-49DB-87E1-F56F12FFF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39" y="2043320"/>
            <a:ext cx="2228850" cy="1676400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2D46F3-E450-407A-AC31-1B49F03371B8}"/>
              </a:ext>
            </a:extLst>
          </p:cNvPr>
          <p:cNvSpPr txBox="1"/>
          <p:nvPr/>
        </p:nvSpPr>
        <p:spPr>
          <a:xfrm>
            <a:off x="457200" y="2209800"/>
            <a:ext cx="3587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Inspiring the Next Generation! </a:t>
            </a: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1241E29-5459-B754-B7BA-06B751F77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815"/>
            <a:ext cx="1300154" cy="11547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275A93C-DD7E-984D-3264-DD67C2803AEE}"/>
              </a:ext>
            </a:extLst>
          </p:cNvPr>
          <p:cNvSpPr txBox="1">
            <a:spLocks/>
          </p:cNvSpPr>
          <p:nvPr/>
        </p:nvSpPr>
        <p:spPr>
          <a:xfrm>
            <a:off x="1711842" y="204104"/>
            <a:ext cx="7086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Aerospace/STEM Education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 rot="10800000">
            <a:off x="0" y="1219200"/>
            <a:ext cx="9144000" cy="56388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5000">
                <a:schemeClr val="accent5">
                  <a:lumMod val="0"/>
                  <a:lumOff val="100000"/>
                </a:schemeClr>
              </a:gs>
              <a:gs pos="36000">
                <a:schemeClr val="accent5">
                  <a:lumMod val="10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BauerBodni Titl BT" pitchFamily="82" charset="0"/>
              <a:cs typeface="+mn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14300" y="1371600"/>
            <a:ext cx="8915400" cy="4876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     What to become involved with CAP?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lang="en-US" sz="800" b="1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Join online as AEM for $35 fee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www.GoCivilAirPatrol.com/joinaem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4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    </a:t>
            </a:r>
            <a:r>
              <a:rPr lang="en-US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*</a:t>
            </a: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Inspire the youth within your reach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*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Introduce the CAP Cadet program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endParaRPr lang="en-US" sz="400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endParaRPr lang="en-US" sz="400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Reach out and touch: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  ~ other youth    ~ other educators    ~ the future…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6" name="Picture 2" descr="C:\Users\smallett\Desktop\ACE Video Photos\Mtg Advertiser- Mickey Welsh photo of Wheelock and students' han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057400"/>
            <a:ext cx="2622591" cy="3971035"/>
          </a:xfrm>
          <a:prstGeom prst="rect">
            <a:avLst/>
          </a:prstGeom>
          <a:noFill/>
          <a:effectLst>
            <a:innerShdw blurRad="114300">
              <a:prstClr val="black"/>
            </a:innerShdw>
            <a:softEdge rad="152400"/>
          </a:effectLst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6C4F7382-7D3B-260C-DD6B-6AA2C1924E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815"/>
            <a:ext cx="1300154" cy="11547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DB31EF4-9B19-6E85-2836-9E4EEBDAC637}"/>
              </a:ext>
            </a:extLst>
          </p:cNvPr>
          <p:cNvSpPr txBox="1">
            <a:spLocks/>
          </p:cNvSpPr>
          <p:nvPr/>
        </p:nvSpPr>
        <p:spPr>
          <a:xfrm>
            <a:off x="1711842" y="204104"/>
            <a:ext cx="7086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Aerospace/STEM Education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 rot="10800000">
            <a:off x="0" y="1219200"/>
            <a:ext cx="9144000" cy="56388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5000">
                <a:schemeClr val="accent5">
                  <a:lumMod val="0"/>
                  <a:lumOff val="100000"/>
                </a:schemeClr>
              </a:gs>
              <a:gs pos="36000">
                <a:schemeClr val="accent5">
                  <a:lumMod val="10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BauerBodni Titl BT" pitchFamily="82" charset="0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11842" y="204104"/>
            <a:ext cx="7086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Aerospace/STEM Education</a:t>
            </a:r>
          </a:p>
        </p:txBody>
      </p:sp>
      <p:pic>
        <p:nvPicPr>
          <p:cNvPr id="5" name="Picture 8" descr="AEX_04-05 12 04 just stude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276600"/>
            <a:ext cx="5257800" cy="2928937"/>
          </a:xfrm>
          <a:prstGeom prst="rect">
            <a:avLst/>
          </a:prstGeom>
          <a:noFill/>
          <a:effectLst>
            <a:softEdge rad="266700"/>
          </a:effectLst>
        </p:spPr>
      </p:pic>
      <p:pic>
        <p:nvPicPr>
          <p:cNvPr id="6" name="Picture 9" descr="AEX_04-05 12 04 careers pic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2057400"/>
            <a:ext cx="3886200" cy="1050925"/>
          </a:xfrm>
          <a:prstGeom prst="rect">
            <a:avLst/>
          </a:prstGeom>
          <a:noFill/>
          <a:effectLst>
            <a:softEdge rad="76200"/>
          </a:effectLst>
        </p:spPr>
      </p:pic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609600" y="1334438"/>
            <a:ext cx="7743825" cy="6413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 lIns="91431" tIns="45715" rIns="91431" bIns="45715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CAP: Investing in our future…</a:t>
            </a:r>
            <a:endParaRPr lang="en-US" sz="3600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2667000" y="2819400"/>
            <a:ext cx="228600" cy="2286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3505200" y="2895600"/>
            <a:ext cx="457200" cy="2133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4419600" y="2895600"/>
            <a:ext cx="0" cy="1828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>
            <a:off x="4800600" y="2895600"/>
            <a:ext cx="228600" cy="1905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H="1">
            <a:off x="5943600" y="2971800"/>
            <a:ext cx="76200" cy="2057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11474" y="6323517"/>
            <a:ext cx="58352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"/>
              <a:defRPr/>
            </a:pPr>
            <a:r>
              <a:rPr lang="en-US" sz="22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</a:t>
            </a:r>
            <a:r>
              <a:rPr lang="en-US" sz="22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ae@capnhq.gov</a:t>
            </a:r>
            <a:r>
              <a:rPr lang="en-US" sz="22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more information</a:t>
            </a:r>
            <a:endParaRPr lang="en-US" sz="2200" kern="0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8EB16E02-2A07-9E04-6DBA-B389E37C35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815"/>
            <a:ext cx="1300154" cy="115477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 rot="10800000">
            <a:off x="0" y="1180030"/>
            <a:ext cx="9144000" cy="56388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5000">
                <a:schemeClr val="accent5">
                  <a:lumMod val="0"/>
                  <a:lumOff val="100000"/>
                </a:schemeClr>
              </a:gs>
              <a:gs pos="36000">
                <a:schemeClr val="accent5">
                  <a:lumMod val="10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BauerBodni Titl BT" pitchFamily="82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209550"/>
            <a:ext cx="8153400" cy="800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Civil Air Patrol History</a:t>
            </a:r>
          </a:p>
        </p:txBody>
      </p:sp>
      <p:sp>
        <p:nvSpPr>
          <p:cNvPr id="10" name="Rectangle 1045"/>
          <p:cNvSpPr>
            <a:spLocks noChangeArrowheads="1"/>
          </p:cNvSpPr>
          <p:nvPr/>
        </p:nvSpPr>
        <p:spPr bwMode="auto">
          <a:xfrm>
            <a:off x="228600" y="1600200"/>
            <a:ext cx="8763000" cy="540146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2200" b="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Formed December 1, 1941, for civilian aviation purposes, Civil Air Patrol is a nonprofit, humanitarian organization chartered by Congress </a:t>
            </a:r>
            <a:r>
              <a:rPr lang="en-US" sz="2200" b="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</a:t>
            </a:r>
            <a:r>
              <a:rPr lang="en-US" sz="2200" b="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is the official </a:t>
            </a:r>
            <a:r>
              <a:rPr lang="en-US" sz="22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US" sz="2200" b="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uxiliary of the United States Air Force.</a:t>
            </a:r>
            <a:endParaRPr lang="en-US" sz="2200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br>
              <a:rPr lang="en-US" sz="2000" b="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1942- Started the Cadet Program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1946- Incorporated by Congress</a:t>
            </a:r>
            <a:br>
              <a:rPr 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1948- Became USAF Auxiliary</a:t>
            </a:r>
            <a:br>
              <a:rPr 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1953-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Aerospace Ed in </a:t>
            </a:r>
            <a:r>
              <a:rPr 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school systems</a:t>
            </a:r>
            <a:br>
              <a:rPr 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Today- Outreach to the nation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* Leading K-12 youth and STEM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organization in the nation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***Has always had women at the forefront.                                                            CAP C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ontinues to provide myriad aviation/STEM                                                opportunities for diverse populations of male                                                            and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and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female youth across our country! 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en-US" sz="19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" name="Picture 43" descr="CAP_108_1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743200"/>
            <a:ext cx="2786265" cy="2203450"/>
          </a:xfrm>
          <a:prstGeom prst="rect">
            <a:avLst/>
          </a:prstGeom>
          <a:noFill/>
          <a:effectLst>
            <a:softEdge rad="88900"/>
          </a:effectLst>
        </p:spPr>
      </p:pic>
      <p:pic>
        <p:nvPicPr>
          <p:cNvPr id="12" name="Picture 44" descr="jacqueline cochr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800600"/>
            <a:ext cx="2551112" cy="1908175"/>
          </a:xfrm>
          <a:prstGeom prst="rect">
            <a:avLst/>
          </a:prstGeom>
          <a:noFill/>
          <a:effectLst>
            <a:softEdge rad="88900"/>
          </a:effectLst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0339DFCD-29C2-D018-A702-61C034E830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815"/>
            <a:ext cx="1300154" cy="115477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 rot="10800000">
            <a:off x="0" y="1219200"/>
            <a:ext cx="9144000" cy="56388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5000">
                <a:schemeClr val="accent5">
                  <a:lumMod val="0"/>
                  <a:lumOff val="100000"/>
                </a:schemeClr>
              </a:gs>
              <a:gs pos="36000">
                <a:schemeClr val="accent5">
                  <a:lumMod val="10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BauerBodni Titl BT" pitchFamily="82" charset="0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9053" y="233925"/>
            <a:ext cx="80772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B4A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Aerospace/STEM Education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447800"/>
            <a:ext cx="8991600" cy="3733800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How can YOU and/or YOUR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school, home school, youth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organization, museum, library, or any other STEM-based 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organization become involved?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lang="en-US" sz="1800" b="1" kern="0" baseline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lang="en-US" sz="1800" b="1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lang="en-US" sz="1800" b="1" kern="0" baseline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lang="en-US" sz="1800" b="1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lang="en-US" sz="1800" b="1" kern="0" baseline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lang="en-US" sz="1800" b="1" kern="0" baseline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lang="en-US" sz="1800" b="1" kern="0" baseline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lang="en-US" sz="1800" b="1" kern="0" noProof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How can you benefit from the amazing FREE                             STEM products and programs &amp; inspire youth to SOAR?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2700" i="1" kern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Become a CAP Aerospace Education Member! </a:t>
            </a:r>
            <a:endParaRPr kumimoji="0" lang="en-US" sz="270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ACE students flying items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2971800"/>
            <a:ext cx="3810000" cy="226474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 descr="Module 5 Space_AE Dimensions CO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39663">
            <a:off x="495695" y="2906151"/>
            <a:ext cx="1122488" cy="1538225"/>
          </a:xfrm>
          <a:prstGeom prst="rect">
            <a:avLst/>
          </a:prstGeom>
        </p:spPr>
      </p:pic>
      <p:pic>
        <p:nvPicPr>
          <p:cNvPr id="12" name="Picture 11" descr="AEX Life Sci Cover proof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49448">
            <a:off x="7377260" y="2847335"/>
            <a:ext cx="1078332" cy="1396416"/>
          </a:xfrm>
          <a:prstGeom prst="rect">
            <a:avLst/>
          </a:prstGeom>
        </p:spPr>
      </p:pic>
      <p:pic>
        <p:nvPicPr>
          <p:cNvPr id="13" name="Picture 12" descr="AEX Phy Sci Cover 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283338">
            <a:off x="1491882" y="3900853"/>
            <a:ext cx="1096254" cy="1412950"/>
          </a:xfrm>
          <a:prstGeom prst="rect">
            <a:avLst/>
          </a:prstGeom>
        </p:spPr>
      </p:pic>
      <p:pic>
        <p:nvPicPr>
          <p:cNvPr id="22529" name="Picture 28" descr="robotics cov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41362">
            <a:off x="7458713" y="3997310"/>
            <a:ext cx="1137872" cy="14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C76460DA-8344-3173-C878-53563ECE03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815"/>
            <a:ext cx="1300154" cy="115477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 rot="10800000">
            <a:off x="0" y="1216301"/>
            <a:ext cx="9144000" cy="56388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5000">
                <a:schemeClr val="accent5">
                  <a:lumMod val="0"/>
                  <a:lumOff val="100000"/>
                </a:schemeClr>
              </a:gs>
              <a:gs pos="36000">
                <a:schemeClr val="accent5">
                  <a:lumMod val="10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BauerBodni Titl BT" pitchFamily="82" charset="0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58091" y="166004"/>
            <a:ext cx="80772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B4A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Aerospace/STEM Education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77091" y="1287383"/>
            <a:ext cx="8839200" cy="3733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~ Aerospace Education Membership (AEM)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$35 one-time membership fee; free annual renewal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Not a member of a CAP squadron; no uniform to wear;         no meetings to attend; just inspire youth with STEM Ed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K-12 formal/informal educators eligible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(schools, libraries, museums, youth organizations, etc.)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Enjoy all of 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FREE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AEM benefits (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to follow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Why?  Help inspire youth toward STEM careers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Arrow: Curved Up 3">
            <a:extLst>
              <a:ext uri="{FF2B5EF4-FFF2-40B4-BE49-F238E27FC236}">
                <a16:creationId xmlns:a16="http://schemas.microsoft.com/office/drawing/2014/main" id="{E0E99E2C-3A5F-4713-87DF-99525246A15E}"/>
              </a:ext>
            </a:extLst>
          </p:cNvPr>
          <p:cNvSpPr/>
          <p:nvPr/>
        </p:nvSpPr>
        <p:spPr bwMode="auto">
          <a:xfrm rot="17562127" flipH="1">
            <a:off x="6804243" y="4178435"/>
            <a:ext cx="2934983" cy="1223855"/>
          </a:xfrm>
          <a:prstGeom prst="curvedUpArrow">
            <a:avLst>
              <a:gd name="adj1" fmla="val 25000"/>
              <a:gd name="adj2" fmla="val 44818"/>
              <a:gd name="adj3" fmla="val 32121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uerBodni Titl BT" pitchFamily="82" charset="0"/>
            </a:endParaRP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3C7404EC-DD17-13B3-5A86-F57A57CF32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815"/>
            <a:ext cx="1300154" cy="115477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 rot="10800000">
            <a:off x="0" y="1219200"/>
            <a:ext cx="9144000" cy="56388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5000">
                <a:schemeClr val="accent5">
                  <a:lumMod val="0"/>
                  <a:lumOff val="100000"/>
                </a:schemeClr>
              </a:gs>
              <a:gs pos="36000">
                <a:schemeClr val="accent5">
                  <a:lumMod val="10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BauerBodni Titl BT" pitchFamily="82" charset="0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" y="1362077"/>
            <a:ext cx="8915400" cy="3733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~ Teacher Orientation Program (TOP) Flights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F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ly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in a CAP Cessna airplane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"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Pre-flight briefing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"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Fly over local area or school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Handle the controls to fly the plane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Bring experience back to students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9" descr="Teachers fly 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8190" y="4728296"/>
            <a:ext cx="2644775" cy="1984375"/>
          </a:xfrm>
          <a:prstGeom prst="rect">
            <a:avLst/>
          </a:prstGeom>
          <a:noFill/>
          <a:effectLst>
            <a:softEdge rad="101600"/>
          </a:effectLst>
        </p:spPr>
      </p:pic>
      <p:pic>
        <p:nvPicPr>
          <p:cNvPr id="12" name="Picture 11" descr="WrightMillsRd.ACE.2012 0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8760" y="4729883"/>
            <a:ext cx="2919251" cy="19812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3" name="Picture 12" descr="Pilot and Teacher Pre-Fligh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2209800"/>
            <a:ext cx="2993292" cy="203377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0" name="Picture 9" descr="TOPFlight.ALSDE (9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480" y="4721045"/>
            <a:ext cx="2565400" cy="19240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6F87DD1E-47BD-588F-ACB6-C9B48DD09F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815"/>
            <a:ext cx="1300154" cy="11547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9CBFB70-EB89-1D46-B17B-7C0DA6A8CA89}"/>
              </a:ext>
            </a:extLst>
          </p:cNvPr>
          <p:cNvSpPr txBox="1">
            <a:spLocks/>
          </p:cNvSpPr>
          <p:nvPr/>
        </p:nvSpPr>
        <p:spPr>
          <a:xfrm>
            <a:off x="1711842" y="204104"/>
            <a:ext cx="7086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Aerospace/STEM Education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 rot="10800000">
            <a:off x="0" y="1219200"/>
            <a:ext cx="9144000" cy="56388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5000">
                <a:schemeClr val="accent5">
                  <a:lumMod val="0"/>
                  <a:lumOff val="100000"/>
                </a:schemeClr>
              </a:gs>
              <a:gs pos="36000">
                <a:schemeClr val="accent5">
                  <a:lumMod val="10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BauerBodni Titl BT" pitchFamily="82" charset="0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7572" y="1321995"/>
            <a:ext cx="7416228" cy="4876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    ~ Free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Educational Products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lang="en-US" sz="800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Over 40 products- order                                                                  in print and/or download                                                       online from member                                                        portal,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eServices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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Aligned w/</a:t>
            </a:r>
            <a:r>
              <a:rPr lang="en-US" sz="2400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Next Gen                                                                                                   Science Standards and                                                                           other National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Academic                                                 Standards </a:t>
            </a:r>
          </a:p>
          <a:p>
            <a:pPr lvl="0" eaLnBrk="0" hangingPunct="0">
              <a:spcBef>
                <a:spcPct val="20000"/>
              </a:spcBef>
              <a:buClr>
                <a:srgbClr val="FF0000"/>
              </a:buClr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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Pre K- grade12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	</a:t>
            </a:r>
          </a:p>
        </p:txBody>
      </p:sp>
      <p:pic>
        <p:nvPicPr>
          <p:cNvPr id="18436" name="Picture 4" descr="Unmanned_Aerial_Vehicles 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75810">
            <a:off x="7489201" y="3282242"/>
            <a:ext cx="1286567" cy="166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93" descr="Group Co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60129">
            <a:off x="4533972" y="2004674"/>
            <a:ext cx="1143828" cy="156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45" descr="http://members.gocivilairpatrol.com/media/cms/AEX_Advance_Math_Boo83A615_88D61F8A7B4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59844">
            <a:off x="7551810" y="5028681"/>
            <a:ext cx="1207687" cy="165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E2DC33-617A-41BB-B84E-86892F95E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99721">
            <a:off x="6826121" y="1944520"/>
            <a:ext cx="1254946" cy="1652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F8844D-9FEF-43F9-BAE9-1FCB6B0156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6296" y="3157554"/>
            <a:ext cx="1222803" cy="15686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9364BD-8714-4BC1-A1C9-74660E43B1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35298">
            <a:off x="3857974" y="3375065"/>
            <a:ext cx="1305671" cy="1673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5F3648-B324-4C88-AA60-0888FE0B83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5886" y="4740308"/>
            <a:ext cx="2304345" cy="2085496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0B16CE-8B73-4002-87DD-382949BC01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947860">
            <a:off x="3610202" y="4943169"/>
            <a:ext cx="1240353" cy="1598677"/>
          </a:xfrm>
          <a:prstGeom prst="rect">
            <a:avLst/>
          </a:prstGeom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7EDFC6F2-57C6-93DF-20F0-BC477EA8D0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815"/>
            <a:ext cx="1300154" cy="11547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5A62ED4-F529-46B0-5663-B2AEEBA0CA7B}"/>
              </a:ext>
            </a:extLst>
          </p:cNvPr>
          <p:cNvSpPr txBox="1">
            <a:spLocks/>
          </p:cNvSpPr>
          <p:nvPr/>
        </p:nvSpPr>
        <p:spPr>
          <a:xfrm>
            <a:off x="1711842" y="204104"/>
            <a:ext cx="7086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Aerospace/STEM Education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 rot="10800000">
            <a:off x="0" y="1219200"/>
            <a:ext cx="9144000" cy="56388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5000">
                <a:schemeClr val="accent5">
                  <a:lumMod val="0"/>
                  <a:lumOff val="100000"/>
                </a:schemeClr>
              </a:gs>
              <a:gs pos="36000">
                <a:schemeClr val="accent5">
                  <a:lumMod val="10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BauerBodni Titl BT" pitchFamily="82" charset="0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684463" y="1136074"/>
            <a:ext cx="6172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~ K-12 STEM Kit Program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4647" y="2137834"/>
            <a:ext cx="29090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kern="0" spc="-110" dirty="0">
                <a:solidFill>
                  <a:srgbClr val="002060"/>
                </a:solidFill>
                <a:latin typeface="+mn-lt"/>
              </a:rPr>
              <a:t>20+ FREE kits from </a:t>
            </a:r>
          </a:p>
          <a:p>
            <a:pPr>
              <a:defRPr/>
            </a:pPr>
            <a:r>
              <a:rPr lang="en-US" sz="2400" b="1" kern="0" spc="-110" dirty="0">
                <a:solidFill>
                  <a:srgbClr val="002060"/>
                </a:solidFill>
                <a:latin typeface="+mn-lt"/>
              </a:rPr>
              <a:t>which to select </a:t>
            </a:r>
          </a:p>
          <a:p>
            <a:pPr>
              <a:defRPr/>
            </a:pPr>
            <a:r>
              <a:rPr lang="en-US" sz="2400" b="1" kern="0" spc="-110" dirty="0">
                <a:solidFill>
                  <a:srgbClr val="002060"/>
                </a:solidFill>
                <a:latin typeface="+mn-lt"/>
              </a:rPr>
              <a:t>one-at-a-time to use, evaluate, and keep!</a:t>
            </a:r>
          </a:p>
        </p:txBody>
      </p:sp>
      <p:pic>
        <p:nvPicPr>
          <p:cNvPr id="19" name="Picture 18" descr="A group of people playing baseball&#10;&#10;Description automatically generated with low confidence">
            <a:extLst>
              <a:ext uri="{FF2B5EF4-FFF2-40B4-BE49-F238E27FC236}">
                <a16:creationId xmlns:a16="http://schemas.microsoft.com/office/drawing/2014/main" id="{45DAEAE0-5E6D-421E-B1AE-5B66FA2B17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4" y="4130597"/>
            <a:ext cx="3538886" cy="253752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22" name="Picture 21" descr="A picture containing text, person, child, orange&#10;&#10;Description automatically generated">
            <a:extLst>
              <a:ext uri="{FF2B5EF4-FFF2-40B4-BE49-F238E27FC236}">
                <a16:creationId xmlns:a16="http://schemas.microsoft.com/office/drawing/2014/main" id="{699D5A09-CCB4-41A0-8391-AD0C8571B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57" y="3667981"/>
            <a:ext cx="2076350" cy="2768467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E668D012-2B6F-4BC9-A21E-12DB5E9B7990}"/>
              </a:ext>
            </a:extLst>
          </p:cNvPr>
          <p:cNvSpPr/>
          <p:nvPr/>
        </p:nvSpPr>
        <p:spPr bwMode="auto">
          <a:xfrm>
            <a:off x="2718143" y="5848663"/>
            <a:ext cx="914400" cy="914400"/>
          </a:xfrm>
          <a:prstGeom prst="star5">
            <a:avLst/>
          </a:prstGeom>
          <a:solidFill>
            <a:srgbClr val="FF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auerBodni Titl BT" pitchFamily="82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F02E702B-9BED-90C6-8398-BBFF0E7F0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815"/>
            <a:ext cx="1300154" cy="11547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AF583C0-5C1A-0F80-CE05-64CE7ACDFD1C}"/>
              </a:ext>
            </a:extLst>
          </p:cNvPr>
          <p:cNvSpPr txBox="1">
            <a:spLocks/>
          </p:cNvSpPr>
          <p:nvPr/>
        </p:nvSpPr>
        <p:spPr>
          <a:xfrm>
            <a:off x="1711842" y="204104"/>
            <a:ext cx="7086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Aerospace/STEM Education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CF2403-1B20-486B-C1B0-6D514B535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70" y="2244556"/>
            <a:ext cx="2612485" cy="169616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E81F24-4508-3738-00C1-16263FEC3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2138" y="4130949"/>
            <a:ext cx="3075012" cy="2214009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785669-A85E-20E7-3525-A1D616629F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4206" y="1968153"/>
            <a:ext cx="2802944" cy="224897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9" name="Rectangle 8"/>
          <p:cNvSpPr/>
          <p:nvPr/>
        </p:nvSpPr>
        <p:spPr>
          <a:xfrm>
            <a:off x="3505200" y="6310372"/>
            <a:ext cx="48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kern="0" spc="-110" dirty="0">
                <a:solidFill>
                  <a:srgbClr val="C00000"/>
                </a:solidFill>
                <a:latin typeface="+mn-lt"/>
              </a:rPr>
              <a:t>87%</a:t>
            </a:r>
            <a:r>
              <a:rPr lang="en-US" sz="2400" kern="0" spc="-110" dirty="0">
                <a:solidFill>
                  <a:srgbClr val="002060"/>
                </a:solidFill>
                <a:latin typeface="+mn-lt"/>
              </a:rPr>
              <a:t> Increased STEM Career Interest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24E131B-7604-4C9A-AE15-347598124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483" y="119062"/>
            <a:ext cx="2781300" cy="11620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 rot="10800000">
            <a:off x="0" y="1219200"/>
            <a:ext cx="9144000" cy="5638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BauerBodni Titl BT" pitchFamily="82" charset="0"/>
              <a:cs typeface="+mn-cs"/>
            </a:endParaRPr>
          </a:p>
        </p:txBody>
      </p:sp>
      <p:pic>
        <p:nvPicPr>
          <p:cNvPr id="6" name="Picture 21" descr="weather station photo hi r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5300" y="894267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estes-alpha-3-rocket-kit-review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4701" y="1895228"/>
            <a:ext cx="2223683" cy="236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9" descr="yoke a ndpedal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6701" y="4474521"/>
            <a:ext cx="3276599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339805" y="885250"/>
            <a:ext cx="990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spc="-30" dirty="0">
                <a:solidFill>
                  <a:srgbClr val="C00000"/>
                </a:solidFill>
                <a:latin typeface="Franklin Gothic Book" pitchFamily="34" charset="0"/>
              </a:rPr>
              <a:t>Weather Station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63717" y="1382712"/>
            <a:ext cx="1828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100" spc="-30" dirty="0">
                <a:solidFill>
                  <a:srgbClr val="C00000"/>
                </a:solidFill>
                <a:latin typeface="Franklin Gothic Book" pitchFamily="34" charset="0"/>
              </a:rPr>
              <a:t>Model &amp; Remote </a:t>
            </a:r>
          </a:p>
          <a:p>
            <a:pPr>
              <a:defRPr/>
            </a:pPr>
            <a:r>
              <a:rPr lang="en-US" b="1" kern="100" spc="-30" dirty="0">
                <a:solidFill>
                  <a:srgbClr val="C00000"/>
                </a:solidFill>
                <a:latin typeface="Franklin Gothic Book" pitchFamily="34" charset="0"/>
              </a:rPr>
              <a:t>Control Aircraft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56533" y="2740402"/>
            <a:ext cx="9906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kern="0" spc="-30" dirty="0">
                <a:solidFill>
                  <a:srgbClr val="C00000"/>
                </a:solidFill>
                <a:latin typeface="Franklin Gothic Book" pitchFamily="34" charset="0"/>
              </a:rPr>
              <a:t>Rocketry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87650" y="6149472"/>
            <a:ext cx="15240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spc="-30" dirty="0">
                <a:solidFill>
                  <a:srgbClr val="C00000"/>
                </a:solidFill>
                <a:latin typeface="Franklin Gothic Book" pitchFamily="34" charset="0"/>
              </a:rPr>
              <a:t>Flight Simulator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76400" y="228600"/>
            <a:ext cx="73152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4000" b="1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 STEM Kit Program</a:t>
            </a:r>
            <a:endParaRPr lang="en-US" sz="4000" dirty="0">
              <a:solidFill>
                <a:schemeClr val="accent6"/>
              </a:solidFill>
            </a:endParaRPr>
          </a:p>
        </p:txBody>
      </p:sp>
      <p:pic>
        <p:nvPicPr>
          <p:cNvPr id="11" name="Picture 24" descr="4-in-1-hydraulic-kit.jpg"/>
          <p:cNvPicPr>
            <a:picLocks noChangeAspect="1"/>
          </p:cNvPicPr>
          <p:nvPr/>
        </p:nvPicPr>
        <p:blipFill>
          <a:blip r:embed="rId7" cstate="print"/>
          <a:srcRect t="5556" b="5556"/>
          <a:stretch>
            <a:fillRect/>
          </a:stretch>
        </p:blipFill>
        <p:spPr bwMode="auto">
          <a:xfrm>
            <a:off x="1314174" y="4689851"/>
            <a:ext cx="379306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10653" y="6121428"/>
            <a:ext cx="12192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kern="0" spc="-30" dirty="0">
                <a:solidFill>
                  <a:srgbClr val="C00000"/>
                </a:solidFill>
                <a:latin typeface="Franklin Gothic Book" pitchFamily="34" charset="0"/>
              </a:rPr>
              <a:t>Hydraulic</a:t>
            </a:r>
          </a:p>
          <a:p>
            <a:pPr>
              <a:defRPr/>
            </a:pPr>
            <a:r>
              <a:rPr lang="en-US" b="1" kern="0" spc="-30" dirty="0">
                <a:solidFill>
                  <a:srgbClr val="C00000"/>
                </a:solidFill>
                <a:latin typeface="Franklin Gothic Book" pitchFamily="34" charset="0"/>
              </a:rPr>
              <a:t>Engineering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6E87F9-D449-4F8E-AB17-7869D19E9B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904" y="1244191"/>
            <a:ext cx="1376496" cy="1405784"/>
          </a:xfrm>
          <a:prstGeom prst="rect">
            <a:avLst/>
          </a:prstGeom>
        </p:spPr>
      </p:pic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299904" y="2514600"/>
            <a:ext cx="1376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Franklin Gothic Book" pitchFamily="34" charset="0"/>
              </a:rPr>
              <a:t>Indoor Quadcopter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43000" y="4572000"/>
            <a:ext cx="12192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spc="-40" dirty="0">
                <a:solidFill>
                  <a:srgbClr val="C00000"/>
                </a:solidFill>
                <a:latin typeface="Franklin Gothic Book" pitchFamily="34" charset="0"/>
              </a:rPr>
              <a:t>Outdoor Quadcopter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F1C83C-6DFF-4455-B31F-8BB906C1CA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261" y="3167062"/>
            <a:ext cx="2116753" cy="1337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066F05-BD51-425E-89FC-F84BD390B5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2792" y="1033947"/>
            <a:ext cx="2088079" cy="174702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997569" y="2315745"/>
            <a:ext cx="1067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kern="0" spc="-30" dirty="0">
                <a:solidFill>
                  <a:srgbClr val="C00000"/>
                </a:solidFill>
                <a:latin typeface="Franklin Gothic Book" pitchFamily="34" charset="0"/>
              </a:rPr>
              <a:t>Robotics Workshop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932B1F6-33A1-481F-A571-A53004F487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6767" y="2960684"/>
            <a:ext cx="2368208" cy="181831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9E54C8D-1F6A-4829-ACA7-F1FD35E3E596}"/>
              </a:ext>
            </a:extLst>
          </p:cNvPr>
          <p:cNvSpPr txBox="1"/>
          <p:nvPr/>
        </p:nvSpPr>
        <p:spPr>
          <a:xfrm>
            <a:off x="5071798" y="3817827"/>
            <a:ext cx="117660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kern="0" spc="-30" dirty="0">
                <a:solidFill>
                  <a:srgbClr val="C00000"/>
                </a:solidFill>
                <a:latin typeface="Franklin Gothic Book" pitchFamily="34" charset="0"/>
              </a:rPr>
              <a:t>Mechanics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653AC131-269E-9559-51EB-5E0D7495D5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815"/>
            <a:ext cx="1300154" cy="115477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225C18-6A62-498E-8F83-907A4C560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226" y="3060015"/>
            <a:ext cx="1057275" cy="10096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8290" y="229900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Examples of Free STEM Kits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2177132" y="5019985"/>
            <a:ext cx="15268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Franklin Gothic Book" pitchFamily="34" charset="0"/>
              </a:rPr>
              <a:t>30 Days</a:t>
            </a:r>
          </a:p>
          <a:p>
            <a:r>
              <a:rPr lang="en-US" b="1" dirty="0">
                <a:solidFill>
                  <a:srgbClr val="C00000"/>
                </a:solidFill>
                <a:latin typeface="Franklin Gothic Book" pitchFamily="34" charset="0"/>
              </a:rPr>
              <a:t>Lost in Space</a:t>
            </a:r>
          </a:p>
        </p:txBody>
      </p:sp>
      <p:pic>
        <p:nvPicPr>
          <p:cNvPr id="7" name="Picture 4" descr="Image result for bee bot">
            <a:hlinkClick r:id="rId4" tooltip="Search images of bee bot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86163">
            <a:off x="3656769" y="3054549"/>
            <a:ext cx="1325656" cy="132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4755453" y="4112202"/>
            <a:ext cx="15268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Franklin Gothic Book" pitchFamily="34" charset="0"/>
              </a:rPr>
              <a:t>BeeBot</a:t>
            </a:r>
            <a:r>
              <a:rPr lang="en-US" b="1" dirty="0">
                <a:solidFill>
                  <a:srgbClr val="C00000"/>
                </a:solidFill>
                <a:latin typeface="Franklin Gothic Book" pitchFamily="34" charset="0"/>
              </a:rPr>
              <a:t>/ Code &amp;Go Mouse</a:t>
            </a: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6819900" y="2958180"/>
            <a:ext cx="144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Franklin Gothic Book" pitchFamily="34" charset="0"/>
              </a:rPr>
              <a:t>Sphero Bolt and Code Map</a:t>
            </a: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6544114" y="4435210"/>
            <a:ext cx="121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Franklin Gothic Book" pitchFamily="34" charset="0"/>
              </a:rPr>
              <a:t>Renewable         Energy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08518" y="2721461"/>
            <a:ext cx="2438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Franklin Gothic Book" pitchFamily="34" charset="0"/>
              </a:rPr>
              <a:t>Snap Circuits </a:t>
            </a:r>
            <a:r>
              <a:rPr lang="en-US" b="1" dirty="0" err="1">
                <a:solidFill>
                  <a:srgbClr val="C00000"/>
                </a:solidFill>
                <a:latin typeface="Franklin Gothic Book" pitchFamily="34" charset="0"/>
              </a:rPr>
              <a:t>Snaptricity</a:t>
            </a:r>
            <a:endParaRPr lang="en-US" b="1" dirty="0">
              <a:solidFill>
                <a:srgbClr val="C00000"/>
              </a:solidFill>
              <a:latin typeface="Franklin Gothic Book" pitchFamily="34" charset="0"/>
            </a:endParaRPr>
          </a:p>
        </p:txBody>
      </p:sp>
      <p:pic>
        <p:nvPicPr>
          <p:cNvPr id="18" name="Picture 9" descr="Raspberry Pi powerpoin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2418" y="1294988"/>
            <a:ext cx="19859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2664538" y="1231793"/>
            <a:ext cx="137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 dirty="0">
                <a:solidFill>
                  <a:srgbClr val="C00000"/>
                </a:solidFill>
                <a:latin typeface="Franklin Gothic Book" pitchFamily="34" charset="0"/>
              </a:rPr>
              <a:t>Raspberry Pi Computer Coding</a:t>
            </a:r>
          </a:p>
        </p:txBody>
      </p:sp>
      <p:pic>
        <p:nvPicPr>
          <p:cNvPr id="20" name="Picture 23" descr="21024_FIRSTSCOPE_Telescope_1.jpeg"/>
          <p:cNvPicPr>
            <a:picLocks noChangeAspect="1"/>
          </p:cNvPicPr>
          <p:nvPr/>
        </p:nvPicPr>
        <p:blipFill>
          <a:blip r:embed="rId7" cstate="print"/>
          <a:srcRect l="6000" t="3999"/>
          <a:stretch>
            <a:fillRect/>
          </a:stretch>
        </p:blipFill>
        <p:spPr bwMode="auto">
          <a:xfrm>
            <a:off x="4137286" y="4778449"/>
            <a:ext cx="1526822" cy="206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311020" y="6356311"/>
            <a:ext cx="12192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spc="-30" dirty="0">
                <a:solidFill>
                  <a:srgbClr val="C00000"/>
                </a:solidFill>
                <a:latin typeface="Franklin Gothic Book" pitchFamily="34" charset="0"/>
              </a:rPr>
              <a:t>Astronomy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3CA717-7FC8-42D6-B140-2FCACBD64E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20" y="4857879"/>
            <a:ext cx="1797979" cy="18154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6BEBE7-65B6-4D38-9F44-0EAC281A43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916" y="1217557"/>
            <a:ext cx="2258490" cy="14556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B507F2-2CD5-4C33-B9BC-88DF85980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662" y="3108281"/>
            <a:ext cx="2001344" cy="1588696"/>
          </a:xfrm>
          <a:prstGeom prst="rect">
            <a:avLst/>
          </a:prstGeom>
        </p:spPr>
      </p:pic>
      <p:sp>
        <p:nvSpPr>
          <p:cNvPr id="29" name="TextBox 19">
            <a:extLst>
              <a:ext uri="{FF2B5EF4-FFF2-40B4-BE49-F238E27FC236}">
                <a16:creationId xmlns:a16="http://schemas.microsoft.com/office/drawing/2014/main" id="{5FC2D2E6-A149-4F6C-B75D-E78B758B6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102" y="3360792"/>
            <a:ext cx="9972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Franklin Gothic Book" pitchFamily="34" charset="0"/>
              </a:rPr>
              <a:t>Bridge Building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948A3243-74CD-9B1F-DAED-D14D5B12A9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815"/>
            <a:ext cx="1300154" cy="1154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04251B-A6C7-794F-87A0-DFF7AC5B7F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278" y="1121571"/>
            <a:ext cx="2272072" cy="1718434"/>
          </a:xfrm>
          <a:prstGeom prst="rect">
            <a:avLst/>
          </a:prstGeom>
        </p:spPr>
      </p:pic>
      <p:pic>
        <p:nvPicPr>
          <p:cNvPr id="16" name="Picture 15" descr="A picture containing indoor, chair, toy&#10;&#10;Description automatically generated">
            <a:extLst>
              <a:ext uri="{FF2B5EF4-FFF2-40B4-BE49-F238E27FC236}">
                <a16:creationId xmlns:a16="http://schemas.microsoft.com/office/drawing/2014/main" id="{25B5EB6D-9FAD-AF62-DD6E-0379710AF3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60" y="5005808"/>
            <a:ext cx="2473167" cy="17569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ky">
  <a:themeElements>
    <a:clrScheme name="Sk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auerBodni Titl BT" pitchFamily="8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auerBodni Titl BT" pitchFamily="82" charset="0"/>
          </a:defRPr>
        </a:defPPr>
      </a:lstStyle>
    </a:lnDef>
  </a:objectDefaults>
  <a:extraClrSchemeLst>
    <a:extraClrScheme>
      <a:clrScheme name="Sk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k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k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k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k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k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k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</Template>
  <TotalTime>18451</TotalTime>
  <Words>933</Words>
  <Application>Microsoft Office PowerPoint</Application>
  <PresentationFormat>On-screen Show (4:3)</PresentationFormat>
  <Paragraphs>219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BauerBodni Titl BT</vt:lpstr>
      <vt:lpstr>Calibri</vt:lpstr>
      <vt:lpstr>Franklin Gothic Book</vt:lpstr>
      <vt:lpstr>Franklin Gothic Demi</vt:lpstr>
      <vt:lpstr>Kristen ITC</vt:lpstr>
      <vt:lpstr>Wingdings</vt:lpstr>
      <vt:lpstr>Sky</vt:lpstr>
      <vt:lpstr>         Aerospace/STEM  Education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NHQ Civil Air Patrol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smallett</dc:creator>
  <cp:lastModifiedBy>Mallett, Susan</cp:lastModifiedBy>
  <cp:revision>1436</cp:revision>
  <dcterms:created xsi:type="dcterms:W3CDTF">2008-07-11T20:08:11Z</dcterms:created>
  <dcterms:modified xsi:type="dcterms:W3CDTF">2023-05-10T20:06:42Z</dcterms:modified>
</cp:coreProperties>
</file>