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2" r:id="rId5"/>
    <p:sldMasterId id="2147483696" r:id="rId6"/>
  </p:sldMasterIdLst>
  <p:notesMasterIdLst>
    <p:notesMasterId r:id="rId43"/>
  </p:notesMasterIdLst>
  <p:sldIdLst>
    <p:sldId id="259" r:id="rId7"/>
    <p:sldId id="436" r:id="rId8"/>
    <p:sldId id="412" r:id="rId9"/>
    <p:sldId id="370" r:id="rId10"/>
    <p:sldId id="1708" r:id="rId11"/>
    <p:sldId id="423" r:id="rId12"/>
    <p:sldId id="364" r:id="rId13"/>
    <p:sldId id="333" r:id="rId14"/>
    <p:sldId id="1722" r:id="rId15"/>
    <p:sldId id="422" r:id="rId16"/>
    <p:sldId id="420" r:id="rId17"/>
    <p:sldId id="1723" r:id="rId18"/>
    <p:sldId id="377" r:id="rId19"/>
    <p:sldId id="378" r:id="rId20"/>
    <p:sldId id="433" r:id="rId21"/>
    <p:sldId id="1473" r:id="rId22"/>
    <p:sldId id="410" r:id="rId23"/>
    <p:sldId id="373" r:id="rId24"/>
    <p:sldId id="1694" r:id="rId25"/>
    <p:sldId id="1695" r:id="rId26"/>
    <p:sldId id="278" r:id="rId27"/>
    <p:sldId id="1700" r:id="rId28"/>
    <p:sldId id="1719" r:id="rId29"/>
    <p:sldId id="426" r:id="rId30"/>
    <p:sldId id="1705" r:id="rId31"/>
    <p:sldId id="1706" r:id="rId32"/>
    <p:sldId id="1702" r:id="rId33"/>
    <p:sldId id="1703" r:id="rId34"/>
    <p:sldId id="368" r:id="rId35"/>
    <p:sldId id="361" r:id="rId36"/>
    <p:sldId id="357" r:id="rId37"/>
    <p:sldId id="1697" r:id="rId38"/>
    <p:sldId id="354" r:id="rId39"/>
    <p:sldId id="355" r:id="rId40"/>
    <p:sldId id="362" r:id="rId41"/>
    <p:sldId id="38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BDBD"/>
    <a:srgbClr val="FFFFFF"/>
    <a:srgbClr val="63656B"/>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10" autoAdjust="0"/>
    <p:restoredTop sz="78319" autoAdjust="0"/>
  </p:normalViewPr>
  <p:slideViewPr>
    <p:cSldViewPr snapToGrid="0">
      <p:cViewPr varScale="1">
        <p:scale>
          <a:sx n="47" d="100"/>
          <a:sy n="47" d="100"/>
        </p:scale>
        <p:origin x="1112" y="44"/>
      </p:cViewPr>
      <p:guideLst/>
    </p:cSldViewPr>
  </p:slideViewPr>
  <p:notesTextViewPr>
    <p:cViewPr>
      <p:scale>
        <a:sx n="3" d="2"/>
        <a:sy n="3" d="2"/>
      </p:scale>
      <p:origin x="0" y="0"/>
    </p:cViewPr>
  </p:notesTextViewPr>
  <p:sorterViewPr>
    <p:cViewPr>
      <p:scale>
        <a:sx n="100" d="100"/>
        <a:sy n="100" d="100"/>
      </p:scale>
      <p:origin x="0" y="-4116"/>
    </p:cViewPr>
  </p:sorterViewPr>
  <p:notesViewPr>
    <p:cSldViewPr snapToGrid="0">
      <p:cViewPr varScale="1">
        <p:scale>
          <a:sx n="77" d="100"/>
          <a:sy n="77" d="100"/>
        </p:scale>
        <p:origin x="153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smarais, John W." userId="b81b5933-fa99-4559-b7b2-10c552063a44" providerId="ADAL" clId="{9976B962-B4B7-47F5-9054-F73A3D2976D9}"/>
    <pc:docChg chg="modSld">
      <pc:chgData name="Desmarais, John W." userId="b81b5933-fa99-4559-b7b2-10c552063a44" providerId="ADAL" clId="{9976B962-B4B7-47F5-9054-F73A3D2976D9}" dt="2022-08-11T02:42:45.740" v="109" actId="20577"/>
      <pc:docMkLst>
        <pc:docMk/>
      </pc:docMkLst>
      <pc:sldChg chg="modSp mod">
        <pc:chgData name="Desmarais, John W." userId="b81b5933-fa99-4559-b7b2-10c552063a44" providerId="ADAL" clId="{9976B962-B4B7-47F5-9054-F73A3D2976D9}" dt="2022-08-11T02:26:25.818" v="8" actId="20577"/>
        <pc:sldMkLst>
          <pc:docMk/>
          <pc:sldMk cId="3217319120" sldId="259"/>
        </pc:sldMkLst>
        <pc:spChg chg="mod">
          <ac:chgData name="Desmarais, John W." userId="b81b5933-fa99-4559-b7b2-10c552063a44" providerId="ADAL" clId="{9976B962-B4B7-47F5-9054-F73A3D2976D9}" dt="2022-08-11T02:26:25.818" v="8" actId="20577"/>
          <ac:spMkLst>
            <pc:docMk/>
            <pc:sldMk cId="3217319120" sldId="259"/>
            <ac:spMk id="3" creationId="{58F3961B-C234-4653-A4E3-9BEE437D1AA5}"/>
          </ac:spMkLst>
        </pc:spChg>
      </pc:sldChg>
      <pc:sldChg chg="modSp mod">
        <pc:chgData name="Desmarais, John W." userId="b81b5933-fa99-4559-b7b2-10c552063a44" providerId="ADAL" clId="{9976B962-B4B7-47F5-9054-F73A3D2976D9}" dt="2022-08-11T02:26:34.908" v="11" actId="20577"/>
        <pc:sldMkLst>
          <pc:docMk/>
          <pc:sldMk cId="3433306280" sldId="412"/>
        </pc:sldMkLst>
        <pc:spChg chg="mod">
          <ac:chgData name="Desmarais, John W." userId="b81b5933-fa99-4559-b7b2-10c552063a44" providerId="ADAL" clId="{9976B962-B4B7-47F5-9054-F73A3D2976D9}" dt="2022-08-11T02:26:34.908" v="11" actId="20577"/>
          <ac:spMkLst>
            <pc:docMk/>
            <pc:sldMk cId="3433306280" sldId="412"/>
            <ac:spMk id="2" creationId="{00000000-0000-0000-0000-000000000000}"/>
          </ac:spMkLst>
        </pc:spChg>
      </pc:sldChg>
      <pc:sldChg chg="modSp mod">
        <pc:chgData name="Desmarais, John W." userId="b81b5933-fa99-4559-b7b2-10c552063a44" providerId="ADAL" clId="{9976B962-B4B7-47F5-9054-F73A3D2976D9}" dt="2022-08-11T02:42:45.740" v="109" actId="20577"/>
        <pc:sldMkLst>
          <pc:docMk/>
          <pc:sldMk cId="3165433814" sldId="1719"/>
        </pc:sldMkLst>
        <pc:spChg chg="mod">
          <ac:chgData name="Desmarais, John W." userId="b81b5933-fa99-4559-b7b2-10c552063a44" providerId="ADAL" clId="{9976B962-B4B7-47F5-9054-F73A3D2976D9}" dt="2022-08-11T02:42:45.740" v="109" actId="20577"/>
          <ac:spMkLst>
            <pc:docMk/>
            <pc:sldMk cId="3165433814" sldId="1719"/>
            <ac:spMk id="11" creationId="{F8643839-3CD6-40E6-81EC-044BB460F388}"/>
          </ac:spMkLst>
        </pc:spChg>
      </pc:sldChg>
      <pc:sldChg chg="modSp mod">
        <pc:chgData name="Desmarais, John W." userId="b81b5933-fa99-4559-b7b2-10c552063a44" providerId="ADAL" clId="{9976B962-B4B7-47F5-9054-F73A3D2976D9}" dt="2022-08-11T02:38:07.944" v="29" actId="20577"/>
        <pc:sldMkLst>
          <pc:docMk/>
          <pc:sldMk cId="4157376905" sldId="1722"/>
        </pc:sldMkLst>
        <pc:graphicFrameChg chg="modGraphic">
          <ac:chgData name="Desmarais, John W." userId="b81b5933-fa99-4559-b7b2-10c552063a44" providerId="ADAL" clId="{9976B962-B4B7-47F5-9054-F73A3D2976D9}" dt="2022-08-11T02:38:07.944" v="29" actId="20577"/>
          <ac:graphicFrameMkLst>
            <pc:docMk/>
            <pc:sldMk cId="4157376905" sldId="1722"/>
            <ac:graphicFrameMk id="11" creationId="{00000000-0000-0000-0000-000000000000}"/>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DD09C7-5166-4189-8201-C314457320AD}"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US"/>
        </a:p>
      </dgm:t>
    </dgm:pt>
    <dgm:pt modelId="{76619D67-63CB-4D49-9015-12608332B8C2}">
      <dgm:prSet phldrT="[Text]" custT="1"/>
      <dgm:spPr>
        <a:ln>
          <a:solidFill>
            <a:schemeClr val="tx1"/>
          </a:solidFill>
        </a:ln>
      </dgm:spPr>
      <dgm:t>
        <a:bodyPr/>
        <a:lstStyle/>
        <a:p>
          <a:r>
            <a:rPr lang="en-US" sz="2400" b="1" dirty="0">
              <a:solidFill>
                <a:schemeClr val="tx1"/>
              </a:solidFill>
              <a:latin typeface="+mn-lt"/>
            </a:rPr>
            <a:t>Title 10, USC 9442 – Volunteer Civilian Auxiliary of the Air Force</a:t>
          </a:r>
        </a:p>
        <a:p>
          <a:r>
            <a:rPr lang="en-US" sz="2000" dirty="0">
              <a:solidFill>
                <a:schemeClr val="tx1"/>
              </a:solidFill>
              <a:latin typeface="+mn-lt"/>
            </a:rPr>
            <a:t>Volunteer Civilian Auxiliary when the services of the Civil Air Patrol are used by any department or agency in any branch of the Federal Government. </a:t>
          </a:r>
        </a:p>
        <a:p>
          <a:r>
            <a:rPr lang="en-US" sz="2000" dirty="0">
              <a:solidFill>
                <a:schemeClr val="tx1"/>
              </a:solidFill>
              <a:latin typeface="+mn-lt"/>
            </a:rPr>
            <a:t>The Civil Air Patrol shall be deemed to be an instrumentality of the United States with respect to any act or omission of the Civil Air Patrol, including any member of the Civil Air Patrol, in carrying out a mission assigned by the Secretary of the Air Force. </a:t>
          </a:r>
        </a:p>
      </dgm:t>
    </dgm:pt>
    <dgm:pt modelId="{2D6949F5-1A5E-421E-819E-1DCC220B79FA}" type="parTrans" cxnId="{CC47C9DE-5773-41AD-A3F6-BD7191894BEA}">
      <dgm:prSet/>
      <dgm:spPr/>
      <dgm:t>
        <a:bodyPr/>
        <a:lstStyle/>
        <a:p>
          <a:endParaRPr lang="en-US"/>
        </a:p>
      </dgm:t>
    </dgm:pt>
    <dgm:pt modelId="{6C19FA9B-3543-4FE2-8157-DBA4CE81B5D1}" type="sibTrans" cxnId="{CC47C9DE-5773-41AD-A3F6-BD7191894BEA}">
      <dgm:prSet/>
      <dgm:spPr/>
      <dgm:t>
        <a:bodyPr/>
        <a:lstStyle/>
        <a:p>
          <a:endParaRPr lang="en-US"/>
        </a:p>
      </dgm:t>
    </dgm:pt>
    <dgm:pt modelId="{5ECC693E-1527-41B1-9AA4-02201A61D9EF}" type="pres">
      <dgm:prSet presAssocID="{5EDD09C7-5166-4189-8201-C314457320AD}" presName="linear" presStyleCnt="0">
        <dgm:presLayoutVars>
          <dgm:animLvl val="lvl"/>
          <dgm:resizeHandles val="exact"/>
        </dgm:presLayoutVars>
      </dgm:prSet>
      <dgm:spPr/>
    </dgm:pt>
    <dgm:pt modelId="{124C8DDF-F41F-44E8-8102-D7899C0AF029}" type="pres">
      <dgm:prSet presAssocID="{76619D67-63CB-4D49-9015-12608332B8C2}" presName="parentText" presStyleLbl="node1" presStyleIdx="0" presStyleCnt="1" custScaleY="620118" custLinFactNeighborY="-24387">
        <dgm:presLayoutVars>
          <dgm:chMax val="0"/>
          <dgm:bulletEnabled val="1"/>
        </dgm:presLayoutVars>
      </dgm:prSet>
      <dgm:spPr/>
    </dgm:pt>
  </dgm:ptLst>
  <dgm:cxnLst>
    <dgm:cxn modelId="{F8DEC290-F8BE-4B2F-98A6-C93C7F930024}" type="presOf" srcId="{76619D67-63CB-4D49-9015-12608332B8C2}" destId="{124C8DDF-F41F-44E8-8102-D7899C0AF029}" srcOrd="0" destOrd="0" presId="urn:microsoft.com/office/officeart/2005/8/layout/vList2"/>
    <dgm:cxn modelId="{DECA27BB-3CEF-4AB4-99C6-4ED5BDA9B2A8}" type="presOf" srcId="{5EDD09C7-5166-4189-8201-C314457320AD}" destId="{5ECC693E-1527-41B1-9AA4-02201A61D9EF}" srcOrd="0" destOrd="0" presId="urn:microsoft.com/office/officeart/2005/8/layout/vList2"/>
    <dgm:cxn modelId="{CC47C9DE-5773-41AD-A3F6-BD7191894BEA}" srcId="{5EDD09C7-5166-4189-8201-C314457320AD}" destId="{76619D67-63CB-4D49-9015-12608332B8C2}" srcOrd="0" destOrd="0" parTransId="{2D6949F5-1A5E-421E-819E-1DCC220B79FA}" sibTransId="{6C19FA9B-3543-4FE2-8157-DBA4CE81B5D1}"/>
    <dgm:cxn modelId="{B5D90C53-5C11-4072-A7F2-1D802246CDA5}" type="presParOf" srcId="{5ECC693E-1527-41B1-9AA4-02201A61D9EF}" destId="{124C8DDF-F41F-44E8-8102-D7899C0AF029}" srcOrd="0"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9412FD-8168-49EC-B4EA-16FAB28E43F4}"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US"/>
        </a:p>
      </dgm:t>
    </dgm:pt>
    <dgm:pt modelId="{B83EB5E2-72C3-4110-8E15-05D90A5904C2}">
      <dgm:prSet phldrT="[Text]" custT="1"/>
      <dgm:spPr>
        <a:ln>
          <a:solidFill>
            <a:schemeClr val="tx1"/>
          </a:solidFill>
        </a:ln>
      </dgm:spPr>
      <dgm:t>
        <a:bodyPr/>
        <a:lstStyle/>
        <a:p>
          <a:r>
            <a:rPr lang="en-US" sz="2400" b="1" dirty="0">
              <a:solidFill>
                <a:schemeClr val="tx1"/>
              </a:solidFill>
              <a:latin typeface="+mn-lt"/>
            </a:rPr>
            <a:t>Title 36, USC 40301 – Federally Chartered Corporation</a:t>
          </a:r>
        </a:p>
        <a:p>
          <a:r>
            <a:rPr lang="en-US" sz="2000" dirty="0">
              <a:solidFill>
                <a:schemeClr val="tx1"/>
              </a:solidFill>
              <a:latin typeface="+mn-lt"/>
            </a:rPr>
            <a:t>Serving our communities while not under federal response.</a:t>
          </a:r>
          <a:endParaRPr lang="en-US" sz="2000" dirty="0">
            <a:solidFill>
              <a:schemeClr val="tx1"/>
            </a:solidFill>
          </a:endParaRPr>
        </a:p>
      </dgm:t>
    </dgm:pt>
    <dgm:pt modelId="{F19C150D-01D2-41E6-8D59-A339BACF2B67}" type="parTrans" cxnId="{16E255A4-B8B3-4646-BAAA-92225430ABD9}">
      <dgm:prSet/>
      <dgm:spPr/>
      <dgm:t>
        <a:bodyPr/>
        <a:lstStyle/>
        <a:p>
          <a:endParaRPr lang="en-US"/>
        </a:p>
      </dgm:t>
    </dgm:pt>
    <dgm:pt modelId="{7A09BC22-1FF6-4E84-9A93-9806AF0D5107}" type="sibTrans" cxnId="{16E255A4-B8B3-4646-BAAA-92225430ABD9}">
      <dgm:prSet/>
      <dgm:spPr/>
      <dgm:t>
        <a:bodyPr/>
        <a:lstStyle/>
        <a:p>
          <a:endParaRPr lang="en-US"/>
        </a:p>
      </dgm:t>
    </dgm:pt>
    <dgm:pt modelId="{84B7E76B-525B-412D-AD11-6E430F4CBB35}" type="pres">
      <dgm:prSet presAssocID="{0A9412FD-8168-49EC-B4EA-16FAB28E43F4}" presName="linear" presStyleCnt="0">
        <dgm:presLayoutVars>
          <dgm:animLvl val="lvl"/>
          <dgm:resizeHandles val="exact"/>
        </dgm:presLayoutVars>
      </dgm:prSet>
      <dgm:spPr/>
    </dgm:pt>
    <dgm:pt modelId="{41A6F0DF-060D-4776-B692-6935827DE0A0}" type="pres">
      <dgm:prSet presAssocID="{B83EB5E2-72C3-4110-8E15-05D90A5904C2}" presName="parentText" presStyleLbl="node1" presStyleIdx="0" presStyleCnt="1" custScaleY="112711" custLinFactNeighborY="1006">
        <dgm:presLayoutVars>
          <dgm:chMax val="0"/>
          <dgm:bulletEnabled val="1"/>
        </dgm:presLayoutVars>
      </dgm:prSet>
      <dgm:spPr/>
    </dgm:pt>
  </dgm:ptLst>
  <dgm:cxnLst>
    <dgm:cxn modelId="{B4D15D28-F345-476F-8311-86DAC73A2FD0}" type="presOf" srcId="{B83EB5E2-72C3-4110-8E15-05D90A5904C2}" destId="{41A6F0DF-060D-4776-B692-6935827DE0A0}" srcOrd="0" destOrd="0" presId="urn:microsoft.com/office/officeart/2005/8/layout/vList2"/>
    <dgm:cxn modelId="{16E255A4-B8B3-4646-BAAA-92225430ABD9}" srcId="{0A9412FD-8168-49EC-B4EA-16FAB28E43F4}" destId="{B83EB5E2-72C3-4110-8E15-05D90A5904C2}" srcOrd="0" destOrd="0" parTransId="{F19C150D-01D2-41E6-8D59-A339BACF2B67}" sibTransId="{7A09BC22-1FF6-4E84-9A93-9806AF0D5107}"/>
    <dgm:cxn modelId="{B07ECEB0-412C-47BF-A822-179641F99263}" type="presOf" srcId="{0A9412FD-8168-49EC-B4EA-16FAB28E43F4}" destId="{84B7E76B-525B-412D-AD11-6E430F4CBB35}" srcOrd="0" destOrd="0" presId="urn:microsoft.com/office/officeart/2005/8/layout/vList2"/>
    <dgm:cxn modelId="{0F4121C1-8A55-4F49-A9A2-D69E8EAE354B}" type="presParOf" srcId="{84B7E76B-525B-412D-AD11-6E430F4CBB35}" destId="{41A6F0DF-060D-4776-B692-6935827DE0A0}"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9CE31A-A064-4645-94C8-3412E99D6BB9}" type="doc">
      <dgm:prSet loTypeId="urn:microsoft.com/office/officeart/2005/8/layout/equation1" loCatId="relationship" qsTypeId="urn:microsoft.com/office/officeart/2005/8/quickstyle/simple1" qsCatId="simple" csTypeId="urn:microsoft.com/office/officeart/2005/8/colors/accent0_2" csCatId="mainScheme" phldr="1"/>
      <dgm:spPr/>
    </dgm:pt>
    <dgm:pt modelId="{12CB5B59-FD07-42A3-AE8E-46F05F212FED}">
      <dgm:prSet phldrT="[Text]"/>
      <dgm:spPr/>
      <dgm:t>
        <a:bodyPr/>
        <a:lstStyle/>
        <a:p>
          <a:r>
            <a:rPr lang="en-US" dirty="0"/>
            <a:t>Title 36</a:t>
          </a:r>
        </a:p>
      </dgm:t>
    </dgm:pt>
    <dgm:pt modelId="{EF47F14E-E0B1-4237-9A16-70856216FE84}" type="parTrans" cxnId="{AC7AEF4B-D84C-446E-8845-98F3364F4AF7}">
      <dgm:prSet/>
      <dgm:spPr/>
      <dgm:t>
        <a:bodyPr/>
        <a:lstStyle/>
        <a:p>
          <a:endParaRPr lang="en-US"/>
        </a:p>
      </dgm:t>
    </dgm:pt>
    <dgm:pt modelId="{F7D2A323-7C7D-4178-A037-50203CDEA4E3}" type="sibTrans" cxnId="{AC7AEF4B-D84C-446E-8845-98F3364F4AF7}">
      <dgm:prSet/>
      <dgm:spPr>
        <a:solidFill>
          <a:schemeClr val="bg1"/>
        </a:solidFill>
        <a:ln>
          <a:solidFill>
            <a:schemeClr val="tx1"/>
          </a:solidFill>
        </a:ln>
      </dgm:spPr>
      <dgm:t>
        <a:bodyPr/>
        <a:lstStyle/>
        <a:p>
          <a:endParaRPr lang="en-US" dirty="0"/>
        </a:p>
      </dgm:t>
    </dgm:pt>
    <dgm:pt modelId="{729265C0-34E2-4684-96D3-A91126CED02C}">
      <dgm:prSet phldrT="[Text]"/>
      <dgm:spPr/>
      <dgm:t>
        <a:bodyPr/>
        <a:lstStyle/>
        <a:p>
          <a:r>
            <a:rPr lang="en-US" dirty="0"/>
            <a:t>Title 10</a:t>
          </a:r>
        </a:p>
      </dgm:t>
    </dgm:pt>
    <dgm:pt modelId="{D919A038-E1A0-4341-9FC6-E4F58343D50A}" type="parTrans" cxnId="{AFAEE646-3F11-41FE-A1C1-C4866EE9C6D6}">
      <dgm:prSet/>
      <dgm:spPr/>
      <dgm:t>
        <a:bodyPr/>
        <a:lstStyle/>
        <a:p>
          <a:endParaRPr lang="en-US"/>
        </a:p>
      </dgm:t>
    </dgm:pt>
    <dgm:pt modelId="{C74496B2-D655-4CA9-9806-65AAD53E1902}" type="sibTrans" cxnId="{AFAEE646-3F11-41FE-A1C1-C4866EE9C6D6}">
      <dgm:prSet/>
      <dgm:spPr>
        <a:solidFill>
          <a:schemeClr val="bg1"/>
        </a:solidFill>
        <a:ln>
          <a:solidFill>
            <a:schemeClr val="tx1"/>
          </a:solidFill>
        </a:ln>
      </dgm:spPr>
      <dgm:t>
        <a:bodyPr/>
        <a:lstStyle/>
        <a:p>
          <a:endParaRPr lang="en-US" dirty="0"/>
        </a:p>
      </dgm:t>
    </dgm:pt>
    <dgm:pt modelId="{F138F5D5-A046-4EE1-B7DC-D202E05A5B13}">
      <dgm:prSet phldrT="[Text]"/>
      <dgm:spPr/>
      <dgm:t>
        <a:bodyPr/>
        <a:lstStyle/>
        <a:p>
          <a:r>
            <a:rPr lang="en-US" dirty="0"/>
            <a:t>CAP / AFAux</a:t>
          </a:r>
        </a:p>
      </dgm:t>
    </dgm:pt>
    <dgm:pt modelId="{5C49A258-E76C-42E4-940B-9039E3439B2F}" type="parTrans" cxnId="{EB562424-76A9-4610-B536-54CF38A9602D}">
      <dgm:prSet/>
      <dgm:spPr/>
      <dgm:t>
        <a:bodyPr/>
        <a:lstStyle/>
        <a:p>
          <a:endParaRPr lang="en-US"/>
        </a:p>
      </dgm:t>
    </dgm:pt>
    <dgm:pt modelId="{8174EF1C-5BDD-40F2-A285-C4DF2D58CBD8}" type="sibTrans" cxnId="{EB562424-76A9-4610-B536-54CF38A9602D}">
      <dgm:prSet/>
      <dgm:spPr/>
      <dgm:t>
        <a:bodyPr/>
        <a:lstStyle/>
        <a:p>
          <a:endParaRPr lang="en-US"/>
        </a:p>
      </dgm:t>
    </dgm:pt>
    <dgm:pt modelId="{AAA4CFA2-6952-4C05-9DD4-D387BBCA7144}" type="pres">
      <dgm:prSet presAssocID="{F49CE31A-A064-4645-94C8-3412E99D6BB9}" presName="linearFlow" presStyleCnt="0">
        <dgm:presLayoutVars>
          <dgm:dir/>
          <dgm:resizeHandles val="exact"/>
        </dgm:presLayoutVars>
      </dgm:prSet>
      <dgm:spPr/>
    </dgm:pt>
    <dgm:pt modelId="{8CB56913-B2D1-418F-837D-E9216AD753F3}" type="pres">
      <dgm:prSet presAssocID="{12CB5B59-FD07-42A3-AE8E-46F05F212FED}" presName="node" presStyleLbl="node1" presStyleIdx="0" presStyleCnt="3">
        <dgm:presLayoutVars>
          <dgm:bulletEnabled val="1"/>
        </dgm:presLayoutVars>
      </dgm:prSet>
      <dgm:spPr/>
    </dgm:pt>
    <dgm:pt modelId="{7EC6034F-2587-4D0D-AF4B-3CDD27F85294}" type="pres">
      <dgm:prSet presAssocID="{F7D2A323-7C7D-4178-A037-50203CDEA4E3}" presName="spacerL" presStyleCnt="0"/>
      <dgm:spPr/>
    </dgm:pt>
    <dgm:pt modelId="{BC0CCA54-1A92-4AF9-BBD4-D445895781E6}" type="pres">
      <dgm:prSet presAssocID="{F7D2A323-7C7D-4178-A037-50203CDEA4E3}" presName="sibTrans" presStyleLbl="sibTrans2D1" presStyleIdx="0" presStyleCnt="2"/>
      <dgm:spPr/>
    </dgm:pt>
    <dgm:pt modelId="{26525BDE-C19A-4051-8ADC-5F4BF005401A}" type="pres">
      <dgm:prSet presAssocID="{F7D2A323-7C7D-4178-A037-50203CDEA4E3}" presName="spacerR" presStyleCnt="0"/>
      <dgm:spPr/>
    </dgm:pt>
    <dgm:pt modelId="{07514AB2-2CBF-4662-A7AD-4C61476B0868}" type="pres">
      <dgm:prSet presAssocID="{729265C0-34E2-4684-96D3-A91126CED02C}" presName="node" presStyleLbl="node1" presStyleIdx="1" presStyleCnt="3">
        <dgm:presLayoutVars>
          <dgm:bulletEnabled val="1"/>
        </dgm:presLayoutVars>
      </dgm:prSet>
      <dgm:spPr/>
    </dgm:pt>
    <dgm:pt modelId="{C0E36FCC-6E8F-4BB3-AEFD-6B3037A81663}" type="pres">
      <dgm:prSet presAssocID="{C74496B2-D655-4CA9-9806-65AAD53E1902}" presName="spacerL" presStyleCnt="0"/>
      <dgm:spPr/>
    </dgm:pt>
    <dgm:pt modelId="{1BBEDE42-BB14-41CA-8947-624C4AD360D2}" type="pres">
      <dgm:prSet presAssocID="{C74496B2-D655-4CA9-9806-65AAD53E1902}" presName="sibTrans" presStyleLbl="sibTrans2D1" presStyleIdx="1" presStyleCnt="2"/>
      <dgm:spPr/>
    </dgm:pt>
    <dgm:pt modelId="{31829314-0F21-40AE-8FFB-9BDEB8B340A5}" type="pres">
      <dgm:prSet presAssocID="{C74496B2-D655-4CA9-9806-65AAD53E1902}" presName="spacerR" presStyleCnt="0"/>
      <dgm:spPr/>
    </dgm:pt>
    <dgm:pt modelId="{78CB3423-E754-447C-9B0D-1D7A948ECD41}" type="pres">
      <dgm:prSet presAssocID="{F138F5D5-A046-4EE1-B7DC-D202E05A5B13}" presName="node" presStyleLbl="node1" presStyleIdx="2" presStyleCnt="3">
        <dgm:presLayoutVars>
          <dgm:bulletEnabled val="1"/>
        </dgm:presLayoutVars>
      </dgm:prSet>
      <dgm:spPr/>
    </dgm:pt>
  </dgm:ptLst>
  <dgm:cxnLst>
    <dgm:cxn modelId="{EB562424-76A9-4610-B536-54CF38A9602D}" srcId="{F49CE31A-A064-4645-94C8-3412E99D6BB9}" destId="{F138F5D5-A046-4EE1-B7DC-D202E05A5B13}" srcOrd="2" destOrd="0" parTransId="{5C49A258-E76C-42E4-940B-9039E3439B2F}" sibTransId="{8174EF1C-5BDD-40F2-A285-C4DF2D58CBD8}"/>
    <dgm:cxn modelId="{D2B83D29-60CD-4382-97D5-BB636C55B99E}" type="presOf" srcId="{12CB5B59-FD07-42A3-AE8E-46F05F212FED}" destId="{8CB56913-B2D1-418F-837D-E9216AD753F3}" srcOrd="0" destOrd="0" presId="urn:microsoft.com/office/officeart/2005/8/layout/equation1"/>
    <dgm:cxn modelId="{5E878663-7768-4C24-A818-675890BBB131}" type="presOf" srcId="{729265C0-34E2-4684-96D3-A91126CED02C}" destId="{07514AB2-2CBF-4662-A7AD-4C61476B0868}" srcOrd="0" destOrd="0" presId="urn:microsoft.com/office/officeart/2005/8/layout/equation1"/>
    <dgm:cxn modelId="{AFAEE646-3F11-41FE-A1C1-C4866EE9C6D6}" srcId="{F49CE31A-A064-4645-94C8-3412E99D6BB9}" destId="{729265C0-34E2-4684-96D3-A91126CED02C}" srcOrd="1" destOrd="0" parTransId="{D919A038-E1A0-4341-9FC6-E4F58343D50A}" sibTransId="{C74496B2-D655-4CA9-9806-65AAD53E1902}"/>
    <dgm:cxn modelId="{6B109F48-31AA-4BFF-8B5E-09D1C4CE3B31}" type="presOf" srcId="{F138F5D5-A046-4EE1-B7DC-D202E05A5B13}" destId="{78CB3423-E754-447C-9B0D-1D7A948ECD41}" srcOrd="0" destOrd="0" presId="urn:microsoft.com/office/officeart/2005/8/layout/equation1"/>
    <dgm:cxn modelId="{AC7AEF4B-D84C-446E-8845-98F3364F4AF7}" srcId="{F49CE31A-A064-4645-94C8-3412E99D6BB9}" destId="{12CB5B59-FD07-42A3-AE8E-46F05F212FED}" srcOrd="0" destOrd="0" parTransId="{EF47F14E-E0B1-4237-9A16-70856216FE84}" sibTransId="{F7D2A323-7C7D-4178-A037-50203CDEA4E3}"/>
    <dgm:cxn modelId="{AD573789-6263-41AD-92F0-F8D3EDCFBC35}" type="presOf" srcId="{F49CE31A-A064-4645-94C8-3412E99D6BB9}" destId="{AAA4CFA2-6952-4C05-9DD4-D387BBCA7144}" srcOrd="0" destOrd="0" presId="urn:microsoft.com/office/officeart/2005/8/layout/equation1"/>
    <dgm:cxn modelId="{9721CFCF-EEB6-413A-B662-CC6378F7F425}" type="presOf" srcId="{C74496B2-D655-4CA9-9806-65AAD53E1902}" destId="{1BBEDE42-BB14-41CA-8947-624C4AD360D2}" srcOrd="0" destOrd="0" presId="urn:microsoft.com/office/officeart/2005/8/layout/equation1"/>
    <dgm:cxn modelId="{724E96DD-3F7F-469D-8CFC-B59C8EF87958}" type="presOf" srcId="{F7D2A323-7C7D-4178-A037-50203CDEA4E3}" destId="{BC0CCA54-1A92-4AF9-BBD4-D445895781E6}" srcOrd="0" destOrd="0" presId="urn:microsoft.com/office/officeart/2005/8/layout/equation1"/>
    <dgm:cxn modelId="{0BDA3803-30A1-42BD-925C-5AA903115E4E}" type="presParOf" srcId="{AAA4CFA2-6952-4C05-9DD4-D387BBCA7144}" destId="{8CB56913-B2D1-418F-837D-E9216AD753F3}" srcOrd="0" destOrd="0" presId="urn:microsoft.com/office/officeart/2005/8/layout/equation1"/>
    <dgm:cxn modelId="{C4B389AF-7CC4-43EB-AD79-8257D421242D}" type="presParOf" srcId="{AAA4CFA2-6952-4C05-9DD4-D387BBCA7144}" destId="{7EC6034F-2587-4D0D-AF4B-3CDD27F85294}" srcOrd="1" destOrd="0" presId="urn:microsoft.com/office/officeart/2005/8/layout/equation1"/>
    <dgm:cxn modelId="{3FA15161-3816-41C3-B611-6E0A1CDEB343}" type="presParOf" srcId="{AAA4CFA2-6952-4C05-9DD4-D387BBCA7144}" destId="{BC0CCA54-1A92-4AF9-BBD4-D445895781E6}" srcOrd="2" destOrd="0" presId="urn:microsoft.com/office/officeart/2005/8/layout/equation1"/>
    <dgm:cxn modelId="{949ECCB1-76B6-4810-BFCE-014886980205}" type="presParOf" srcId="{AAA4CFA2-6952-4C05-9DD4-D387BBCA7144}" destId="{26525BDE-C19A-4051-8ADC-5F4BF005401A}" srcOrd="3" destOrd="0" presId="urn:microsoft.com/office/officeart/2005/8/layout/equation1"/>
    <dgm:cxn modelId="{591E382E-11C6-4F71-9783-8D118C3B7860}" type="presParOf" srcId="{AAA4CFA2-6952-4C05-9DD4-D387BBCA7144}" destId="{07514AB2-2CBF-4662-A7AD-4C61476B0868}" srcOrd="4" destOrd="0" presId="urn:microsoft.com/office/officeart/2005/8/layout/equation1"/>
    <dgm:cxn modelId="{7C564480-55A1-49E5-A4EE-62B5B57A6E71}" type="presParOf" srcId="{AAA4CFA2-6952-4C05-9DD4-D387BBCA7144}" destId="{C0E36FCC-6E8F-4BB3-AEFD-6B3037A81663}" srcOrd="5" destOrd="0" presId="urn:microsoft.com/office/officeart/2005/8/layout/equation1"/>
    <dgm:cxn modelId="{93988BA2-8B5A-4CAE-9A29-D766C20E7098}" type="presParOf" srcId="{AAA4CFA2-6952-4C05-9DD4-D387BBCA7144}" destId="{1BBEDE42-BB14-41CA-8947-624C4AD360D2}" srcOrd="6" destOrd="0" presId="urn:microsoft.com/office/officeart/2005/8/layout/equation1"/>
    <dgm:cxn modelId="{B9FBAE8A-2243-4F92-B66F-D5DF2119D3CB}" type="presParOf" srcId="{AAA4CFA2-6952-4C05-9DD4-D387BBCA7144}" destId="{31829314-0F21-40AE-8FFB-9BDEB8B340A5}" srcOrd="7" destOrd="0" presId="urn:microsoft.com/office/officeart/2005/8/layout/equation1"/>
    <dgm:cxn modelId="{E13B20CF-A9E4-4167-A811-0C423D9634D8}" type="presParOf" srcId="{AAA4CFA2-6952-4C05-9DD4-D387BBCA7144}" destId="{78CB3423-E754-447C-9B0D-1D7A948ECD41}" srcOrd="8" destOrd="0" presId="urn:microsoft.com/office/officeart/2005/8/layout/equati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C8DDF-F41F-44E8-8102-D7899C0AF029}">
      <dsp:nvSpPr>
        <dsp:cNvPr id="0" name=""/>
        <dsp:cNvSpPr/>
      </dsp:nvSpPr>
      <dsp:spPr>
        <a:xfrm>
          <a:off x="0" y="0"/>
          <a:ext cx="8534400" cy="2968897"/>
        </a:xfrm>
        <a:prstGeom prst="roundRect">
          <a:avLst/>
        </a:prstGeom>
        <a:solidFill>
          <a:schemeClr val="accent5">
            <a:shade val="8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latin typeface="+mn-lt"/>
            </a:rPr>
            <a:t>Title 10, USC 9442 – Volunteer Civilian Auxiliary of the Air Force</a:t>
          </a:r>
        </a:p>
        <a:p>
          <a:pPr marL="0" lvl="0" indent="0" algn="l" defTabSz="1066800">
            <a:lnSpc>
              <a:spcPct val="90000"/>
            </a:lnSpc>
            <a:spcBef>
              <a:spcPct val="0"/>
            </a:spcBef>
            <a:spcAft>
              <a:spcPct val="35000"/>
            </a:spcAft>
            <a:buNone/>
          </a:pPr>
          <a:r>
            <a:rPr lang="en-US" sz="2000" kern="1200" dirty="0">
              <a:solidFill>
                <a:schemeClr val="tx1"/>
              </a:solidFill>
              <a:latin typeface="+mn-lt"/>
            </a:rPr>
            <a:t>Volunteer Civilian Auxiliary when the services of the Civil Air Patrol are used by any department or agency in any branch of the Federal Government. </a:t>
          </a:r>
        </a:p>
        <a:p>
          <a:pPr marL="0" lvl="0" indent="0" algn="l" defTabSz="1066800">
            <a:lnSpc>
              <a:spcPct val="90000"/>
            </a:lnSpc>
            <a:spcBef>
              <a:spcPct val="0"/>
            </a:spcBef>
            <a:spcAft>
              <a:spcPct val="35000"/>
            </a:spcAft>
            <a:buNone/>
          </a:pPr>
          <a:r>
            <a:rPr lang="en-US" sz="2000" kern="1200" dirty="0">
              <a:solidFill>
                <a:schemeClr val="tx1"/>
              </a:solidFill>
              <a:latin typeface="+mn-lt"/>
            </a:rPr>
            <a:t>The Civil Air Patrol shall be deemed to be an instrumentality of the United States with respect to any act or omission of the Civil Air Patrol, including any member of the Civil Air Patrol, in carrying out a mission assigned by the Secretary of the Air Force. </a:t>
          </a:r>
        </a:p>
      </dsp:txBody>
      <dsp:txXfrm>
        <a:off x="144930" y="144930"/>
        <a:ext cx="8244540" cy="26790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6F0DF-060D-4776-B692-6935827DE0A0}">
      <dsp:nvSpPr>
        <dsp:cNvPr id="0" name=""/>
        <dsp:cNvSpPr/>
      </dsp:nvSpPr>
      <dsp:spPr>
        <a:xfrm>
          <a:off x="0" y="1574"/>
          <a:ext cx="8458200" cy="1293825"/>
        </a:xfrm>
        <a:prstGeom prst="roundRect">
          <a:avLst/>
        </a:prstGeom>
        <a:solidFill>
          <a:schemeClr val="accent5">
            <a:shade val="8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latin typeface="+mn-lt"/>
            </a:rPr>
            <a:t>Title 36, USC 40301 – Federally Chartered Corporation</a:t>
          </a:r>
        </a:p>
        <a:p>
          <a:pPr marL="0" lvl="0" indent="0" algn="l" defTabSz="1066800">
            <a:lnSpc>
              <a:spcPct val="90000"/>
            </a:lnSpc>
            <a:spcBef>
              <a:spcPct val="0"/>
            </a:spcBef>
            <a:spcAft>
              <a:spcPct val="35000"/>
            </a:spcAft>
            <a:buNone/>
          </a:pPr>
          <a:r>
            <a:rPr lang="en-US" sz="2000" kern="1200" dirty="0">
              <a:solidFill>
                <a:schemeClr val="tx1"/>
              </a:solidFill>
              <a:latin typeface="+mn-lt"/>
            </a:rPr>
            <a:t>Serving our communities while not under federal response.</a:t>
          </a:r>
          <a:endParaRPr lang="en-US" sz="2000" kern="1200" dirty="0">
            <a:solidFill>
              <a:schemeClr val="tx1"/>
            </a:solidFill>
          </a:endParaRPr>
        </a:p>
      </dsp:txBody>
      <dsp:txXfrm>
        <a:off x="63159" y="64733"/>
        <a:ext cx="8331882" cy="1167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56913-B2D1-418F-837D-E9216AD753F3}">
      <dsp:nvSpPr>
        <dsp:cNvPr id="0" name=""/>
        <dsp:cNvSpPr/>
      </dsp:nvSpPr>
      <dsp:spPr>
        <a:xfrm>
          <a:off x="1400854" y="768"/>
          <a:ext cx="887462" cy="887462"/>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Title 36</a:t>
          </a:r>
        </a:p>
      </dsp:txBody>
      <dsp:txXfrm>
        <a:off x="1530820" y="130734"/>
        <a:ext cx="627530" cy="627530"/>
      </dsp:txXfrm>
    </dsp:sp>
    <dsp:sp modelId="{BC0CCA54-1A92-4AF9-BBD4-D445895781E6}">
      <dsp:nvSpPr>
        <dsp:cNvPr id="0" name=""/>
        <dsp:cNvSpPr/>
      </dsp:nvSpPr>
      <dsp:spPr>
        <a:xfrm>
          <a:off x="2360378" y="187135"/>
          <a:ext cx="514728" cy="514728"/>
        </a:xfrm>
        <a:prstGeom prst="mathPlus">
          <a:avLst/>
        </a:prstGeom>
        <a:solidFill>
          <a:schemeClr val="bg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2428605" y="383967"/>
        <a:ext cx="378274" cy="121064"/>
      </dsp:txXfrm>
    </dsp:sp>
    <dsp:sp modelId="{07514AB2-2CBF-4662-A7AD-4C61476B0868}">
      <dsp:nvSpPr>
        <dsp:cNvPr id="0" name=""/>
        <dsp:cNvSpPr/>
      </dsp:nvSpPr>
      <dsp:spPr>
        <a:xfrm>
          <a:off x="2947168" y="768"/>
          <a:ext cx="887462" cy="887462"/>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Title 10</a:t>
          </a:r>
        </a:p>
      </dsp:txBody>
      <dsp:txXfrm>
        <a:off x="3077134" y="130734"/>
        <a:ext cx="627530" cy="627530"/>
      </dsp:txXfrm>
    </dsp:sp>
    <dsp:sp modelId="{1BBEDE42-BB14-41CA-8947-624C4AD360D2}">
      <dsp:nvSpPr>
        <dsp:cNvPr id="0" name=""/>
        <dsp:cNvSpPr/>
      </dsp:nvSpPr>
      <dsp:spPr>
        <a:xfrm>
          <a:off x="3906692" y="187135"/>
          <a:ext cx="514728" cy="514728"/>
        </a:xfrm>
        <a:prstGeom prst="mathEqual">
          <a:avLst/>
        </a:prstGeom>
        <a:solidFill>
          <a:schemeClr val="bg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3974919" y="293169"/>
        <a:ext cx="378274" cy="302660"/>
      </dsp:txXfrm>
    </dsp:sp>
    <dsp:sp modelId="{78CB3423-E754-447C-9B0D-1D7A948ECD41}">
      <dsp:nvSpPr>
        <dsp:cNvPr id="0" name=""/>
        <dsp:cNvSpPr/>
      </dsp:nvSpPr>
      <dsp:spPr>
        <a:xfrm>
          <a:off x="4493482" y="768"/>
          <a:ext cx="887462" cy="887462"/>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CAP / AFAux</a:t>
          </a:r>
        </a:p>
      </dsp:txBody>
      <dsp:txXfrm>
        <a:off x="4623448" y="130734"/>
        <a:ext cx="627530" cy="6275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64E0E-513F-4300-B88D-F63DA86B8B48}" type="datetimeFigureOut">
              <a:rPr lang="en-US" smtClean="0"/>
              <a:t>8/10/2022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A1390-2F5E-4337-9BEC-5F90CCEDA078}" type="slidenum">
              <a:rPr lang="en-US" smtClean="0"/>
              <a:t>‹#›</a:t>
            </a:fld>
            <a:endParaRPr lang="en-US"/>
          </a:p>
        </p:txBody>
      </p:sp>
    </p:spTree>
    <p:extLst>
      <p:ext uri="{BB962C8B-B14F-4D97-AF65-F5344CB8AC3E}">
        <p14:creationId xmlns:p14="http://schemas.microsoft.com/office/powerpoint/2010/main" val="4040261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1</a:t>
            </a:fld>
            <a:endParaRPr lang="en-US"/>
          </a:p>
        </p:txBody>
      </p:sp>
    </p:spTree>
    <p:extLst>
      <p:ext uri="{BB962C8B-B14F-4D97-AF65-F5344CB8AC3E}">
        <p14:creationId xmlns:p14="http://schemas.microsoft.com/office/powerpoint/2010/main" val="3035278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5FCA68-FDC3-4739-9CE4-DC732443EDFD}" type="slidenum">
              <a:rPr lang="en-US" smtClean="0"/>
              <a:pPr>
                <a:defRPr/>
              </a:pPr>
              <a:t>10</a:t>
            </a:fld>
            <a:endParaRPr lang="en-US" dirty="0"/>
          </a:p>
        </p:txBody>
      </p:sp>
    </p:spTree>
    <p:extLst>
      <p:ext uri="{BB962C8B-B14F-4D97-AF65-F5344CB8AC3E}">
        <p14:creationId xmlns:p14="http://schemas.microsoft.com/office/powerpoint/2010/main" val="1985339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endParaRPr lang="en-US" dirty="0">
              <a:latin typeface="Arial" pitchFamily="34" charset="0"/>
            </a:endParaRPr>
          </a:p>
        </p:txBody>
      </p:sp>
    </p:spTree>
    <p:extLst>
      <p:ext uri="{BB962C8B-B14F-4D97-AF65-F5344CB8AC3E}">
        <p14:creationId xmlns:p14="http://schemas.microsoft.com/office/powerpoint/2010/main" val="4191241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a:latin typeface="Arial" pitchFamily="34" charset="0"/>
              </a:rPr>
              <a:t>The CAP communications system provides mission critical secure tactical command and control communications (C3) between aircraft, ground teams and incident command posts performing search and rescue and disaster recovery operations in the field</a:t>
            </a:r>
          </a:p>
        </p:txBody>
      </p:sp>
    </p:spTree>
    <p:extLst>
      <p:ext uri="{BB962C8B-B14F-4D97-AF65-F5344CB8AC3E}">
        <p14:creationId xmlns:p14="http://schemas.microsoft.com/office/powerpoint/2010/main" val="1629089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14</a:t>
            </a:fld>
            <a:endParaRPr lang="en-US"/>
          </a:p>
        </p:txBody>
      </p:sp>
    </p:spTree>
    <p:extLst>
      <p:ext uri="{BB962C8B-B14F-4D97-AF65-F5344CB8AC3E}">
        <p14:creationId xmlns:p14="http://schemas.microsoft.com/office/powerpoint/2010/main" val="20082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64672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Tx/>
              <a:buNone/>
            </a:pPr>
            <a:r>
              <a:rPr lang="en-US" baseline="0" dirty="0"/>
              <a:t>ICPs do not have to be fixed locations within a Wing any longer.  ICPs can be “virtual” as was done with the 2017 Hurricane Season, but with greater connectivity to resources in the field remotely.  We can’t put all of our eggs in one basket since commercial infrastructure can be limited or even destroyed by some disasters.</a:t>
            </a:r>
          </a:p>
        </p:txBody>
      </p:sp>
      <p:sp>
        <p:nvSpPr>
          <p:cNvPr id="4" name="Slide Number Placeholder 3"/>
          <p:cNvSpPr>
            <a:spLocks noGrp="1"/>
          </p:cNvSpPr>
          <p:nvPr>
            <p:ph type="sldNum" sz="quarter" idx="10"/>
          </p:nvPr>
        </p:nvSpPr>
        <p:spPr/>
        <p:txBody>
          <a:bodyPr/>
          <a:lstStyle/>
          <a:p>
            <a:pPr>
              <a:defRPr/>
            </a:pPr>
            <a:fld id="{3F369C5A-E75B-4B2C-9C23-0202D462ED97}" type="slidenum">
              <a:rPr lang="en-US" altLang="en-US" smtClean="0"/>
              <a:pPr>
                <a:defRPr/>
              </a:pPr>
              <a:t>16</a:t>
            </a:fld>
            <a:endParaRPr lang="en-US" altLang="en-US"/>
          </a:p>
        </p:txBody>
      </p:sp>
    </p:spTree>
    <p:extLst>
      <p:ext uri="{BB962C8B-B14F-4D97-AF65-F5344CB8AC3E}">
        <p14:creationId xmlns:p14="http://schemas.microsoft.com/office/powerpoint/2010/main" val="2432368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407988" y="696913"/>
            <a:ext cx="6197600" cy="3486150"/>
          </a:xfrm>
          <a:ln/>
        </p:spPr>
      </p:sp>
      <p:sp>
        <p:nvSpPr>
          <p:cNvPr id="65539" name="Rectangle 3"/>
          <p:cNvSpPr>
            <a:spLocks noGrp="1" noChangeArrowheads="1"/>
          </p:cNvSpPr>
          <p:nvPr>
            <p:ph type="body" idx="1"/>
          </p:nvPr>
        </p:nvSpPr>
        <p:spPr>
          <a:xfrm>
            <a:off x="317500" y="4416427"/>
            <a:ext cx="6450013" cy="4183063"/>
          </a:xfrm>
          <a:noFill/>
          <a:ln/>
        </p:spPr>
        <p:txBody>
          <a:bodyPr/>
          <a:lstStyle/>
          <a:p>
            <a:r>
              <a:rPr lang="en-US" dirty="0"/>
              <a:t>79 D200s</a:t>
            </a:r>
          </a:p>
          <a:p>
            <a:r>
              <a:rPr lang="en-US" dirty="0"/>
              <a:t>234 D90s</a:t>
            </a:r>
          </a:p>
          <a:p>
            <a:r>
              <a:rPr lang="en-US" dirty="0"/>
              <a:t>264 D7100s</a:t>
            </a:r>
          </a:p>
          <a:p>
            <a:r>
              <a:rPr lang="en-US" dirty="0"/>
              <a:t>577 Total</a:t>
            </a:r>
          </a:p>
          <a:p>
            <a:endParaRPr lang="en-US" dirty="0"/>
          </a:p>
          <a:p>
            <a:r>
              <a:rPr lang="en-US" dirty="0"/>
              <a:t>There is another</a:t>
            </a:r>
            <a:r>
              <a:rPr lang="en-US" baseline="0" dirty="0"/>
              <a:t> 54 D100s that can provide geotagged imagery when paired with a GPS, but most are not so we don’t count them.</a:t>
            </a:r>
            <a:endParaRPr lang="en-US" dirty="0"/>
          </a:p>
          <a:p>
            <a:endParaRPr lang="en-US" dirty="0"/>
          </a:p>
        </p:txBody>
      </p:sp>
    </p:spTree>
    <p:extLst>
      <p:ext uri="{BB962C8B-B14F-4D97-AF65-F5344CB8AC3E}">
        <p14:creationId xmlns:p14="http://schemas.microsoft.com/office/powerpoint/2010/main" val="145284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endParaRPr lang="en-US" dirty="0">
              <a:latin typeface="Arial" pitchFamily="34" charset="0"/>
            </a:endParaRPr>
          </a:p>
        </p:txBody>
      </p:sp>
    </p:spTree>
    <p:extLst>
      <p:ext uri="{BB962C8B-B14F-4D97-AF65-F5344CB8AC3E}">
        <p14:creationId xmlns:p14="http://schemas.microsoft.com/office/powerpoint/2010/main" val="427988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F369C5A-E75B-4B2C-9C23-0202D462ED97}" type="slidenum">
              <a:rPr lang="en-US" altLang="en-US" smtClean="0"/>
              <a:pPr>
                <a:defRPr/>
              </a:pPr>
              <a:t>20</a:t>
            </a:fld>
            <a:endParaRPr lang="en-US" altLang="en-US"/>
          </a:p>
        </p:txBody>
      </p:sp>
    </p:spTree>
    <p:extLst>
      <p:ext uri="{BB962C8B-B14F-4D97-AF65-F5344CB8AC3E}">
        <p14:creationId xmlns:p14="http://schemas.microsoft.com/office/powerpoint/2010/main" val="3857689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The color scheme in the imagery is:  </a:t>
            </a:r>
          </a:p>
          <a:p>
            <a:r>
              <a:rPr lang="en-US" sz="1200" kern="1200" dirty="0">
                <a:solidFill>
                  <a:schemeClr val="tx1"/>
                </a:solidFill>
                <a:effectLst/>
                <a:latin typeface="Arial" charset="0"/>
                <a:ea typeface="+mn-ea"/>
                <a:cs typeface="+mn-cs"/>
              </a:rPr>
              <a:t>Unaffected – Green </a:t>
            </a:r>
          </a:p>
          <a:p>
            <a:r>
              <a:rPr lang="en-US" sz="1200" kern="1200" dirty="0">
                <a:solidFill>
                  <a:schemeClr val="tx1"/>
                </a:solidFill>
                <a:effectLst/>
                <a:latin typeface="Arial" charset="0"/>
                <a:ea typeface="+mn-ea"/>
                <a:cs typeface="+mn-cs"/>
              </a:rPr>
              <a:t>Affected – Yellow</a:t>
            </a:r>
          </a:p>
          <a:p>
            <a:r>
              <a:rPr lang="en-US" sz="1200" kern="1200" dirty="0">
                <a:solidFill>
                  <a:schemeClr val="tx1"/>
                </a:solidFill>
                <a:effectLst/>
                <a:latin typeface="Arial" charset="0"/>
                <a:ea typeface="+mn-ea"/>
                <a:cs typeface="+mn-cs"/>
              </a:rPr>
              <a:t>Minor Damage – Orange</a:t>
            </a:r>
          </a:p>
          <a:p>
            <a:r>
              <a:rPr lang="en-US" sz="1200" kern="1200" dirty="0">
                <a:solidFill>
                  <a:schemeClr val="tx1"/>
                </a:solidFill>
                <a:effectLst/>
                <a:latin typeface="Arial" charset="0"/>
                <a:ea typeface="+mn-ea"/>
                <a:cs typeface="+mn-cs"/>
              </a:rPr>
              <a:t>Major Damage – Red</a:t>
            </a:r>
          </a:p>
          <a:p>
            <a:r>
              <a:rPr lang="en-US" sz="1200" kern="1200" dirty="0">
                <a:solidFill>
                  <a:schemeClr val="tx1"/>
                </a:solidFill>
                <a:effectLst/>
                <a:latin typeface="Arial" charset="0"/>
                <a:ea typeface="+mn-ea"/>
                <a:cs typeface="+mn-cs"/>
              </a:rPr>
              <a:t>Destroyed – Purple</a:t>
            </a:r>
          </a:p>
          <a:p>
            <a:endParaRPr lang="en-US" dirty="0"/>
          </a:p>
        </p:txBody>
      </p:sp>
      <p:sp>
        <p:nvSpPr>
          <p:cNvPr id="4" name="Slide Number Placeholder 3"/>
          <p:cNvSpPr>
            <a:spLocks noGrp="1"/>
          </p:cNvSpPr>
          <p:nvPr>
            <p:ph type="sldNum" sz="quarter" idx="5"/>
          </p:nvPr>
        </p:nvSpPr>
        <p:spPr/>
        <p:txBody>
          <a:bodyPr/>
          <a:lstStyle/>
          <a:p>
            <a:pPr>
              <a:defRPr/>
            </a:pPr>
            <a:fld id="{3F369C5A-E75B-4B2C-9C23-0202D462ED97}" type="slidenum">
              <a:rPr lang="en-US" altLang="en-US" smtClean="0"/>
              <a:pPr>
                <a:defRPr/>
              </a:pPr>
              <a:t>22</a:t>
            </a:fld>
            <a:endParaRPr lang="en-US" altLang="en-US"/>
          </a:p>
        </p:txBody>
      </p:sp>
    </p:spTree>
    <p:extLst>
      <p:ext uri="{BB962C8B-B14F-4D97-AF65-F5344CB8AC3E}">
        <p14:creationId xmlns:p14="http://schemas.microsoft.com/office/powerpoint/2010/main" val="116749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pPr eaLnBrk="1" hangingPunct="1">
              <a:spcBef>
                <a:spcPct val="0"/>
              </a:spcBef>
            </a:pPr>
            <a:endParaRPr lang="en-US">
              <a:latin typeface="Arial" pitchFamily="34" charset="0"/>
            </a:endParaRPr>
          </a:p>
        </p:txBody>
      </p:sp>
      <p:sp>
        <p:nvSpPr>
          <p:cNvPr id="48132" name="Slide Number Placeholder 3"/>
          <p:cNvSpPr>
            <a:spLocks noGrp="1"/>
          </p:cNvSpPr>
          <p:nvPr>
            <p:ph type="sldNum" sz="quarter" idx="5"/>
          </p:nvPr>
        </p:nvSpPr>
        <p:spPr/>
        <p:txBody>
          <a:bodyPr/>
          <a:lstStyle/>
          <a:p>
            <a:pPr>
              <a:defRPr/>
            </a:pPr>
            <a:fld id="{DF7BAFB9-7D5A-4C4F-93D8-1A644351E6F9}" type="slidenum">
              <a:rPr lang="en-US" smtClean="0">
                <a:latin typeface="Arial" pitchFamily="34" charset="0"/>
              </a:rPr>
              <a:pPr>
                <a:defRPr/>
              </a:pPr>
              <a:t>2</a:t>
            </a:fld>
            <a:endParaRPr lang="en-US">
              <a:latin typeface="Arial" pitchFamily="34" charset="0"/>
            </a:endParaRPr>
          </a:p>
        </p:txBody>
      </p:sp>
    </p:spTree>
    <p:extLst>
      <p:ext uri="{BB962C8B-B14F-4D97-AF65-F5344CB8AC3E}">
        <p14:creationId xmlns:p14="http://schemas.microsoft.com/office/powerpoint/2010/main" val="2963806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450850" y="717550"/>
            <a:ext cx="6389688" cy="3595688"/>
          </a:xfrm>
          <a:ln/>
        </p:spPr>
      </p:sp>
      <p:sp>
        <p:nvSpPr>
          <p:cNvPr id="62467" name="Rectangle 3"/>
          <p:cNvSpPr>
            <a:spLocks noGrp="1" noChangeArrowheads="1"/>
          </p:cNvSpPr>
          <p:nvPr>
            <p:ph type="body" idx="1"/>
          </p:nvPr>
        </p:nvSpPr>
        <p:spPr>
          <a:xfrm>
            <a:off x="330105" y="4554995"/>
            <a:ext cx="6706062" cy="4314310"/>
          </a:xfrm>
          <a:noFill/>
          <a:ln/>
        </p:spPr>
        <p:txBody>
          <a:bodyPr/>
          <a:lstStyle/>
          <a:p>
            <a:endParaRPr lang="en-US" baseline="0" dirty="0">
              <a:latin typeface="Arial" pitchFamily="34" charset="0"/>
            </a:endParaRPr>
          </a:p>
        </p:txBody>
      </p:sp>
    </p:spTree>
    <p:extLst>
      <p:ext uri="{BB962C8B-B14F-4D97-AF65-F5344CB8AC3E}">
        <p14:creationId xmlns:p14="http://schemas.microsoft.com/office/powerpoint/2010/main" val="1833352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F369C5A-E75B-4B2C-9C23-0202D462ED97}" type="slidenum">
              <a:rPr lang="en-US" altLang="en-US" smtClean="0"/>
              <a:pPr>
                <a:defRPr/>
              </a:pPr>
              <a:t>28</a:t>
            </a:fld>
            <a:endParaRPr lang="en-US" altLang="en-US"/>
          </a:p>
        </p:txBody>
      </p:sp>
    </p:spTree>
    <p:extLst>
      <p:ext uri="{BB962C8B-B14F-4D97-AF65-F5344CB8AC3E}">
        <p14:creationId xmlns:p14="http://schemas.microsoft.com/office/powerpoint/2010/main" val="2760597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31" tIns="46564" rIns="93131" bIns="46564" anchor="b"/>
          <a:lstStyle/>
          <a:p>
            <a:pPr algn="r" defTabSz="930275"/>
            <a:fld id="{BF0AEB4E-5AC7-4C24-A286-F0788A9E650C}" type="slidenum">
              <a:rPr lang="en-US" sz="1200">
                <a:latin typeface="Tahoma" pitchFamily="34" charset="0"/>
              </a:rPr>
              <a:pPr algn="r" defTabSz="930275"/>
              <a:t>29</a:t>
            </a:fld>
            <a:endParaRPr lang="en-US" sz="1200">
              <a:latin typeface="Tahoma" pitchFamily="34" charset="0"/>
            </a:endParaRPr>
          </a:p>
        </p:txBody>
      </p:sp>
      <p:sp>
        <p:nvSpPr>
          <p:cNvPr id="57347" name="Rectangle 2"/>
          <p:cNvSpPr>
            <a:spLocks noGrp="1" noRot="1" noChangeAspect="1" noChangeArrowheads="1" noTextEdit="1"/>
          </p:cNvSpPr>
          <p:nvPr>
            <p:ph type="sldImg"/>
          </p:nvPr>
        </p:nvSpPr>
        <p:spPr>
          <a:xfrm>
            <a:off x="407988" y="695325"/>
            <a:ext cx="6199187" cy="3487738"/>
          </a:xfrm>
          <a:ln/>
        </p:spPr>
      </p:sp>
      <p:sp>
        <p:nvSpPr>
          <p:cNvPr id="57348" name="Rectangle 3"/>
          <p:cNvSpPr>
            <a:spLocks noGrp="1" noChangeArrowheads="1"/>
          </p:cNvSpPr>
          <p:nvPr>
            <p:ph type="body" idx="1"/>
          </p:nvPr>
        </p:nvSpPr>
        <p:spPr>
          <a:xfrm>
            <a:off x="701675" y="4416425"/>
            <a:ext cx="5607050" cy="4184650"/>
          </a:xfrm>
          <a:noFill/>
          <a:ln/>
        </p:spPr>
        <p:txBody>
          <a:bodyPr lIns="93131" tIns="46564" rIns="93131" bIns="46564"/>
          <a:lstStyle/>
          <a:p>
            <a:r>
              <a:rPr lang="en-US" dirty="0">
                <a:latin typeface="Arial" pitchFamily="34" charset="0"/>
              </a:rPr>
              <a:t>Communications network operators includes all personnel with communications training.  Most are entry level users.  Each CAP Wing and Region has a Director of Communications.  There are also 776 personnel that are qualified as CAP Communications Unit Leaders, meeting CAP’s internal mission requirements.  There are another 3,011 CAP Mission Radio Operators, again meeting CAP internal mission requirements, but have taken steps beyond entry level users in communications, and most are also CUL Trainees.</a:t>
            </a:r>
          </a:p>
        </p:txBody>
      </p:sp>
    </p:spTree>
    <p:extLst>
      <p:ext uri="{BB962C8B-B14F-4D97-AF65-F5344CB8AC3E}">
        <p14:creationId xmlns:p14="http://schemas.microsoft.com/office/powerpoint/2010/main" val="433133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45" tIns="46571" rIns="93145" bIns="46571" anchor="b"/>
          <a:lstStyle/>
          <a:p>
            <a:pPr algn="r" defTabSz="931863"/>
            <a:fld id="{FC3744BF-31E0-40D9-B381-0416F56E41A0}" type="slidenum">
              <a:rPr lang="en-US" sz="1200">
                <a:latin typeface="Tahoma" pitchFamily="34" charset="0"/>
              </a:rPr>
              <a:pPr algn="r" defTabSz="931863"/>
              <a:t>30</a:t>
            </a:fld>
            <a:endParaRPr lang="en-US" sz="1200">
              <a:latin typeface="Tahoma" pitchFamily="34" charset="0"/>
            </a:endParaRPr>
          </a:p>
        </p:txBody>
      </p:sp>
      <p:sp>
        <p:nvSpPr>
          <p:cNvPr id="58371" name="Rectangle 2"/>
          <p:cNvSpPr>
            <a:spLocks noGrp="1" noRot="1" noChangeAspect="1" noChangeArrowheads="1" noTextEdit="1"/>
          </p:cNvSpPr>
          <p:nvPr>
            <p:ph type="sldImg"/>
          </p:nvPr>
        </p:nvSpPr>
        <p:spPr>
          <a:xfrm>
            <a:off x="407988" y="695325"/>
            <a:ext cx="6199187" cy="3487738"/>
          </a:xfrm>
          <a:ln/>
        </p:spPr>
      </p:sp>
      <p:sp>
        <p:nvSpPr>
          <p:cNvPr id="58372" name="Rectangle 3"/>
          <p:cNvSpPr>
            <a:spLocks noGrp="1" noChangeArrowheads="1"/>
          </p:cNvSpPr>
          <p:nvPr>
            <p:ph type="body" idx="1"/>
          </p:nvPr>
        </p:nvSpPr>
        <p:spPr>
          <a:xfrm>
            <a:off x="701675" y="4416425"/>
            <a:ext cx="5607050" cy="4184650"/>
          </a:xfrm>
          <a:noFill/>
          <a:ln/>
        </p:spPr>
        <p:txBody>
          <a:bodyPr lIns="93145" tIns="46571" rIns="93145" bIns="46571"/>
          <a:lstStyle/>
          <a:p>
            <a:endParaRPr lang="en-US" dirty="0">
              <a:latin typeface="Arial" pitchFamily="34" charset="0"/>
            </a:endParaRPr>
          </a:p>
        </p:txBody>
      </p:sp>
    </p:spTree>
    <p:extLst>
      <p:ext uri="{BB962C8B-B14F-4D97-AF65-F5344CB8AC3E}">
        <p14:creationId xmlns:p14="http://schemas.microsoft.com/office/powerpoint/2010/main" val="3889391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pPr>
              <a:lnSpc>
                <a:spcPct val="70000"/>
              </a:lnSpc>
            </a:pPr>
            <a:endParaRPr lang="en-US" sz="900">
              <a:latin typeface="Arial" pitchFamily="34" charset="0"/>
            </a:endParaRPr>
          </a:p>
        </p:txBody>
      </p:sp>
    </p:spTree>
    <p:extLst>
      <p:ext uri="{BB962C8B-B14F-4D97-AF65-F5344CB8AC3E}">
        <p14:creationId xmlns:p14="http://schemas.microsoft.com/office/powerpoint/2010/main" val="3584762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r>
              <a:rPr lang="en-US" dirty="0">
                <a:latin typeface="Arial" pitchFamily="34" charset="0"/>
              </a:rPr>
              <a:t>The above rates are based on FY22. The rates can be found online at:</a:t>
            </a:r>
          </a:p>
          <a:p>
            <a:r>
              <a:rPr lang="en-US" dirty="0">
                <a:latin typeface="Arial" pitchFamily="34" charset="0"/>
              </a:rPr>
              <a:t>http://comptroller.defense.gov/Portals/45/documents/rates/fy2022/2022_b_c.pdf</a:t>
            </a:r>
          </a:p>
          <a:p>
            <a:endParaRPr lang="en-US" dirty="0">
              <a:latin typeface="Arial" pitchFamily="34" charset="0"/>
            </a:endParaRPr>
          </a:p>
          <a:p>
            <a:r>
              <a:rPr lang="en-US" dirty="0">
                <a:latin typeface="Arial" pitchFamily="34" charset="0"/>
              </a:rPr>
              <a:t>We use the Other Federal User rate for comparison since we are normally providing services to DHS or another federal agency.</a:t>
            </a:r>
          </a:p>
          <a:p>
            <a:endParaRPr lang="en-US" dirty="0">
              <a:latin typeface="Arial" pitchFamily="34" charset="0"/>
            </a:endParaRPr>
          </a:p>
        </p:txBody>
      </p:sp>
    </p:spTree>
    <p:extLst>
      <p:ext uri="{BB962C8B-B14F-4D97-AF65-F5344CB8AC3E}">
        <p14:creationId xmlns:p14="http://schemas.microsoft.com/office/powerpoint/2010/main" val="2011538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415925" y="695325"/>
            <a:ext cx="6200775" cy="3489325"/>
          </a:xfrm>
          <a:ln/>
        </p:spPr>
      </p:sp>
      <p:sp>
        <p:nvSpPr>
          <p:cNvPr id="66563" name="Rectangle 3"/>
          <p:cNvSpPr>
            <a:spLocks noGrp="1" noChangeArrowheads="1"/>
          </p:cNvSpPr>
          <p:nvPr>
            <p:ph type="body" idx="1"/>
          </p:nvPr>
        </p:nvSpPr>
        <p:spPr>
          <a:xfrm>
            <a:off x="935038" y="4416425"/>
            <a:ext cx="5140325" cy="4184650"/>
          </a:xfrm>
          <a:noFill/>
          <a:ln/>
        </p:spPr>
        <p:txBody>
          <a:bodyPr/>
          <a:lstStyle/>
          <a:p>
            <a:r>
              <a:rPr lang="en-US" b="1">
                <a:latin typeface="Arial" pitchFamily="34" charset="0"/>
              </a:rPr>
              <a:t>Special</a:t>
            </a:r>
            <a:r>
              <a:rPr lang="en-US">
                <a:latin typeface="Arial" pitchFamily="34" charset="0"/>
              </a:rPr>
              <a:t> CAP rules</a:t>
            </a:r>
          </a:p>
          <a:p>
            <a:pPr lvl="1"/>
            <a:r>
              <a:rPr lang="en-US">
                <a:latin typeface="Arial" pitchFamily="34" charset="0"/>
              </a:rPr>
              <a:t>AF Policy, </a:t>
            </a:r>
            <a:r>
              <a:rPr lang="en-US" i="1">
                <a:latin typeface="Arial" pitchFamily="34" charset="0"/>
              </a:rPr>
              <a:t>endorsed by OSD</a:t>
            </a:r>
            <a:r>
              <a:rPr lang="en-US">
                <a:latin typeface="Arial" pitchFamily="34" charset="0"/>
              </a:rPr>
              <a:t> allows requests for CAP from State/Local agencies bypass SECDEF approval process.</a:t>
            </a:r>
          </a:p>
          <a:p>
            <a:r>
              <a:rPr lang="en-US">
                <a:latin typeface="Arial" pitchFamily="34" charset="0"/>
              </a:rPr>
              <a:t>Why? Because CAP employment does not impact AF combat capability.  This Allows CAP to react quicker</a:t>
            </a:r>
          </a:p>
        </p:txBody>
      </p:sp>
    </p:spTree>
    <p:extLst>
      <p:ext uri="{BB962C8B-B14F-4D97-AF65-F5344CB8AC3E}">
        <p14:creationId xmlns:p14="http://schemas.microsoft.com/office/powerpoint/2010/main" val="3601654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090357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45" tIns="46571" rIns="93145" bIns="46571" anchor="b"/>
          <a:lstStyle/>
          <a:p>
            <a:pPr algn="r" defTabSz="931863"/>
            <a:fld id="{FD1EFD7A-C770-4DA2-9A82-4B946296DFFF}" type="slidenum">
              <a:rPr lang="en-US" sz="1200">
                <a:latin typeface="Tahoma" pitchFamily="34" charset="0"/>
              </a:rPr>
              <a:pPr algn="r" defTabSz="931863"/>
              <a:t>35</a:t>
            </a:fld>
            <a:endParaRPr lang="en-US" sz="1200">
              <a:latin typeface="Tahoma" pitchFamily="34" charset="0"/>
            </a:endParaRPr>
          </a:p>
        </p:txBody>
      </p:sp>
      <p:sp>
        <p:nvSpPr>
          <p:cNvPr id="70659" name="Rectangle 2"/>
          <p:cNvSpPr>
            <a:spLocks noGrp="1" noRot="1" noChangeAspect="1" noChangeArrowheads="1" noTextEdit="1"/>
          </p:cNvSpPr>
          <p:nvPr>
            <p:ph type="sldImg"/>
          </p:nvPr>
        </p:nvSpPr>
        <p:spPr>
          <a:xfrm>
            <a:off x="407988" y="695325"/>
            <a:ext cx="6199187" cy="3487738"/>
          </a:xfrm>
          <a:ln/>
        </p:spPr>
      </p:sp>
      <p:sp>
        <p:nvSpPr>
          <p:cNvPr id="70660" name="Rectangle 3"/>
          <p:cNvSpPr>
            <a:spLocks noGrp="1" noChangeArrowheads="1"/>
          </p:cNvSpPr>
          <p:nvPr>
            <p:ph type="body" idx="1"/>
          </p:nvPr>
        </p:nvSpPr>
        <p:spPr>
          <a:xfrm>
            <a:off x="701675" y="4416425"/>
            <a:ext cx="5607050" cy="4184650"/>
          </a:xfrm>
          <a:noFill/>
          <a:ln/>
        </p:spPr>
        <p:txBody>
          <a:bodyPr lIns="93145" tIns="46571" rIns="93145" bIns="46571"/>
          <a:lstStyle/>
          <a:p>
            <a:r>
              <a:rPr lang="en-US" dirty="0">
                <a:latin typeface="Arial" pitchFamily="34" charset="0"/>
              </a:rPr>
              <a:t>Disaster Mental Health Response Teams is what the Air Force calls CISM teams now.</a:t>
            </a:r>
          </a:p>
        </p:txBody>
      </p:sp>
    </p:spTree>
    <p:extLst>
      <p:ext uri="{BB962C8B-B14F-4D97-AF65-F5344CB8AC3E}">
        <p14:creationId xmlns:p14="http://schemas.microsoft.com/office/powerpoint/2010/main" val="140102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409575" y="698500"/>
            <a:ext cx="6192838" cy="3484563"/>
          </a:xfrm>
          <a:ln/>
        </p:spPr>
      </p:sp>
      <p:sp>
        <p:nvSpPr>
          <p:cNvPr id="63491" name="Rectangle 3"/>
          <p:cNvSpPr>
            <a:spLocks noGrp="1" noChangeArrowheads="1"/>
          </p:cNvSpPr>
          <p:nvPr>
            <p:ph type="body" idx="1"/>
          </p:nvPr>
        </p:nvSpPr>
        <p:spPr>
          <a:xfrm>
            <a:off x="701677" y="4416427"/>
            <a:ext cx="5607050" cy="4181475"/>
          </a:xfrm>
          <a:noFill/>
          <a:ln/>
        </p:spPr>
        <p:txBody>
          <a:bodyPr/>
          <a:lstStyle/>
          <a:p>
            <a:r>
              <a:rPr lang="en-US" sz="1600" dirty="0">
                <a:cs typeface="Arial" charset="0"/>
              </a:rPr>
              <a:t>12 April 2022</a:t>
            </a:r>
          </a:p>
        </p:txBody>
      </p:sp>
    </p:spTree>
    <p:extLst>
      <p:ext uri="{BB962C8B-B14F-4D97-AF65-F5344CB8AC3E}">
        <p14:creationId xmlns:p14="http://schemas.microsoft.com/office/powerpoint/2010/main" val="911098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409575" y="698500"/>
            <a:ext cx="6192838" cy="3484563"/>
          </a:xfrm>
          <a:ln/>
        </p:spPr>
      </p:sp>
      <p:sp>
        <p:nvSpPr>
          <p:cNvPr id="59395" name="Rectangle 3"/>
          <p:cNvSpPr>
            <a:spLocks noGrp="1" noChangeArrowheads="1"/>
          </p:cNvSpPr>
          <p:nvPr>
            <p:ph type="body" idx="1"/>
          </p:nvPr>
        </p:nvSpPr>
        <p:spPr>
          <a:xfrm>
            <a:off x="701675" y="4416425"/>
            <a:ext cx="5607050" cy="4181475"/>
          </a:xfrm>
          <a:noFill/>
          <a:ln/>
        </p:spPr>
        <p:txBody>
          <a:bodyPr/>
          <a:lstStyle/>
          <a:p>
            <a:r>
              <a:rPr lang="en-US" sz="1600" dirty="0">
                <a:latin typeface="Arial" pitchFamily="34" charset="0"/>
                <a:cs typeface="Arial" pitchFamily="34" charset="0"/>
              </a:rPr>
              <a:t>CAP provides support a variety of disaster both with airborne as well as </a:t>
            </a:r>
            <a:r>
              <a:rPr lang="en-US" sz="1600">
                <a:latin typeface="Arial" pitchFamily="34" charset="0"/>
                <a:cs typeface="Arial" pitchFamily="34" charset="0"/>
              </a:rPr>
              <a:t>ground responders</a:t>
            </a:r>
            <a:r>
              <a:rPr lang="en-US" sz="1600" dirty="0">
                <a:latin typeface="Arial" pitchFamily="34" charset="0"/>
                <a:cs typeface="Arial" pitchFamily="34" charset="0"/>
              </a:rPr>
              <a:t>.</a:t>
            </a:r>
          </a:p>
        </p:txBody>
      </p:sp>
    </p:spTree>
    <p:extLst>
      <p:ext uri="{BB962C8B-B14F-4D97-AF65-F5344CB8AC3E}">
        <p14:creationId xmlns:p14="http://schemas.microsoft.com/office/powerpoint/2010/main" val="1626460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970339" y="8829675"/>
            <a:ext cx="3038475" cy="465138"/>
          </a:xfrm>
          <a:prstGeom prst="rect">
            <a:avLst/>
          </a:prstGeom>
          <a:noFill/>
          <a:ln w="9525">
            <a:noFill/>
            <a:miter lim="800000"/>
            <a:headEnd/>
            <a:tailEnd/>
          </a:ln>
        </p:spPr>
        <p:txBody>
          <a:bodyPr lIns="93131" tIns="46564" rIns="93131" bIns="46564" anchor="b"/>
          <a:lstStyle/>
          <a:p>
            <a:pPr algn="r" defTabSz="931726"/>
            <a:fld id="{241DBEED-7593-4B4F-8850-114A61267A52}" type="slidenum">
              <a:rPr lang="en-US" sz="1200">
                <a:latin typeface="Tahoma" pitchFamily="34" charset="0"/>
              </a:rPr>
              <a:pPr algn="r" defTabSz="931726"/>
              <a:t>5</a:t>
            </a:fld>
            <a:endParaRPr lang="en-US" sz="1200" dirty="0">
              <a:latin typeface="Tahoma" pitchFamily="34" charset="0"/>
            </a:endParaRPr>
          </a:p>
        </p:txBody>
      </p:sp>
      <p:sp>
        <p:nvSpPr>
          <p:cNvPr id="61443" name="Rectangle 2"/>
          <p:cNvSpPr>
            <a:spLocks noGrp="1" noRot="1" noChangeAspect="1" noChangeArrowheads="1" noTextEdit="1"/>
          </p:cNvSpPr>
          <p:nvPr>
            <p:ph type="sldImg"/>
          </p:nvPr>
        </p:nvSpPr>
        <p:spPr>
          <a:xfrm>
            <a:off x="407988" y="695325"/>
            <a:ext cx="6199187" cy="3487738"/>
          </a:xfrm>
          <a:ln/>
        </p:spPr>
      </p:sp>
      <p:sp>
        <p:nvSpPr>
          <p:cNvPr id="61444" name="Rectangle 3"/>
          <p:cNvSpPr>
            <a:spLocks noGrp="1" noChangeArrowheads="1"/>
          </p:cNvSpPr>
          <p:nvPr>
            <p:ph type="body" idx="1"/>
          </p:nvPr>
        </p:nvSpPr>
        <p:spPr>
          <a:xfrm>
            <a:off x="701676" y="4416425"/>
            <a:ext cx="5607050" cy="4184650"/>
          </a:xfrm>
          <a:noFill/>
          <a:ln/>
        </p:spPr>
        <p:txBody>
          <a:bodyPr lIns="93131" tIns="46564" rIns="93131" bIns="46564"/>
          <a:lstStyle/>
          <a:p>
            <a:endParaRPr lang="en-US" dirty="0"/>
          </a:p>
        </p:txBody>
      </p:sp>
    </p:spTree>
    <p:extLst>
      <p:ext uri="{BB962C8B-B14F-4D97-AF65-F5344CB8AC3E}">
        <p14:creationId xmlns:p14="http://schemas.microsoft.com/office/powerpoint/2010/main" val="1571503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253414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pPr eaLnBrk="1" hangingPunct="1">
              <a:spcBef>
                <a:spcPct val="0"/>
              </a:spcBef>
            </a:pPr>
            <a:endParaRPr lang="en-US">
              <a:latin typeface="Arial" pitchFamily="34" charset="0"/>
            </a:endParaRPr>
          </a:p>
        </p:txBody>
      </p:sp>
      <p:sp>
        <p:nvSpPr>
          <p:cNvPr id="49156" name="Slide Number Placeholder 3"/>
          <p:cNvSpPr>
            <a:spLocks noGrp="1"/>
          </p:cNvSpPr>
          <p:nvPr>
            <p:ph type="sldNum" sz="quarter" idx="5"/>
          </p:nvPr>
        </p:nvSpPr>
        <p:spPr/>
        <p:txBody>
          <a:bodyPr/>
          <a:lstStyle/>
          <a:p>
            <a:pPr>
              <a:defRPr/>
            </a:pPr>
            <a:fld id="{DD041F22-A0C6-42BF-9127-A93F5ADB1E8A}" type="slidenum">
              <a:rPr lang="en-US" smtClean="0">
                <a:latin typeface="Arial" pitchFamily="34" charset="0"/>
              </a:rPr>
              <a:pPr>
                <a:defRPr/>
              </a:pPr>
              <a:t>7</a:t>
            </a:fld>
            <a:endParaRPr lang="en-US">
              <a:latin typeface="Arial" pitchFamily="34" charset="0"/>
            </a:endParaRPr>
          </a:p>
        </p:txBody>
      </p:sp>
    </p:spTree>
    <p:extLst>
      <p:ext uri="{BB962C8B-B14F-4D97-AF65-F5344CB8AC3E}">
        <p14:creationId xmlns:p14="http://schemas.microsoft.com/office/powerpoint/2010/main" val="1969697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r>
              <a:rPr lang="en-US" sz="1600" dirty="0"/>
              <a:t>Current organization chart showing both the AF and CAP structure as well as the lines of coordination.  Theoretically,</a:t>
            </a:r>
            <a:r>
              <a:rPr lang="en-US" sz="1600" baseline="0" dirty="0"/>
              <a:t> the structure starts with the President; however, since CAP is the (temporarily) AF Auxiliary, they can only be tasked by an AF component.  Tasking authorities are the Air Component Commander (1AF, 11AF and 13AF) and CAP-USAF.  Tasking authority is defined in AFI 10-2701, </a:t>
            </a:r>
            <a:r>
              <a:rPr lang="en-US" sz="1600" i="1" baseline="0" dirty="0"/>
              <a:t>Organization  and Function of the Civil Air Patrol</a:t>
            </a:r>
            <a:r>
              <a:rPr lang="en-US" sz="1600" i="0" baseline="0" dirty="0"/>
              <a:t>.</a:t>
            </a:r>
          </a:p>
          <a:p>
            <a:endParaRPr lang="en-US" sz="1600" i="0" baseline="0" dirty="0"/>
          </a:p>
          <a:p>
            <a:r>
              <a:rPr lang="en-US" sz="1600" i="0" baseline="0" dirty="0"/>
              <a:t>For example, during Deepwater Horizon (Gulf oil spill response), Commander USNORTHCOM desired oversight and tasking authority for all participants including CAP.  USNORTHCOM is a joint command and cannot task CAP as the AF Auxiliary, therefore AFNORTH maintained tasking authority as the Air Component Commander.</a:t>
            </a:r>
          </a:p>
          <a:p>
            <a:endParaRPr lang="en-US" sz="1600" i="0" baseline="0" dirty="0"/>
          </a:p>
          <a:p>
            <a:r>
              <a:rPr lang="en-US" sz="1600" i="0" baseline="0" dirty="0"/>
              <a:t>CAP is an all-volunteer organization with the exception of the CAP National Headquarters staff.  The gray box in the middle represents CAP NHQ and is a paid staff of approximately 100 members.  Additionally, each CAP wing has a paid Wing Administrator, some part-time while most are full-time.  In total, there are approximately 150 full-time equivalent paid employees.  Their purpose is to perform administrative duties (i.e. FM, safety, publications, HR, etc.) to keep an otherwise volunteer organization operating.  This is a customary practice for most volunteer organizations.</a:t>
            </a:r>
          </a:p>
          <a:p>
            <a:endParaRPr lang="en-US" sz="1600" i="0" baseline="0" dirty="0"/>
          </a:p>
          <a:p>
            <a:r>
              <a:rPr lang="en-US" sz="1600" i="0" baseline="0" dirty="0"/>
              <a:t>Though CAP-USAF re-aligned under 1</a:t>
            </a:r>
            <a:r>
              <a:rPr lang="en-US" sz="1600" i="0" baseline="30000" dirty="0"/>
              <a:t>st</a:t>
            </a:r>
            <a:r>
              <a:rPr lang="en-US" sz="1600" i="0" baseline="0" dirty="0"/>
              <a:t> Air Force and Air Combat Command, the right side of the slide did not change.  </a:t>
            </a:r>
            <a:endParaRPr lang="en-US" sz="1600" dirty="0"/>
          </a:p>
          <a:p>
            <a:endParaRPr lang="en-US" sz="1600" dirty="0">
              <a:latin typeface="Arial" pitchFamily="34" charset="0"/>
            </a:endParaRPr>
          </a:p>
        </p:txBody>
      </p:sp>
    </p:spTree>
    <p:extLst>
      <p:ext uri="{BB962C8B-B14F-4D97-AF65-F5344CB8AC3E}">
        <p14:creationId xmlns:p14="http://schemas.microsoft.com/office/powerpoint/2010/main" val="2121634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US" dirty="0">
                <a:latin typeface="Arial" pitchFamily="34" charset="0"/>
              </a:rPr>
              <a:t>Current as of 31 January 2022.  Equipment pending retirement or sale or in NHQ storage for eventual retirement, not active use, is not included.</a:t>
            </a:r>
          </a:p>
        </p:txBody>
      </p:sp>
      <p:sp>
        <p:nvSpPr>
          <p:cNvPr id="54276" name="Slide Number Placeholder 3"/>
          <p:cNvSpPr>
            <a:spLocks noGrp="1"/>
          </p:cNvSpPr>
          <p:nvPr>
            <p:ph type="sldNum" sz="quarter" idx="5"/>
          </p:nvPr>
        </p:nvSpPr>
        <p:spPr/>
        <p:txBody>
          <a:bodyPr/>
          <a:lstStyle/>
          <a:p>
            <a:pPr>
              <a:defRPr/>
            </a:pPr>
            <a:fld id="{DECEFE07-E8A2-4ACB-8371-86595A2DBC05}" type="slidenum">
              <a:rPr lang="en-US" smtClean="0">
                <a:latin typeface="Arial" pitchFamily="34" charset="0"/>
              </a:rPr>
              <a:pPr>
                <a:defRPr/>
              </a:pPr>
              <a:t>9</a:t>
            </a:fld>
            <a:endParaRPr lang="en-US">
              <a:latin typeface="Arial" pitchFamily="34" charset="0"/>
            </a:endParaRPr>
          </a:p>
        </p:txBody>
      </p:sp>
    </p:spTree>
    <p:extLst>
      <p:ext uri="{BB962C8B-B14F-4D97-AF65-F5344CB8AC3E}">
        <p14:creationId xmlns:p14="http://schemas.microsoft.com/office/powerpoint/2010/main" val="1531317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Google Shape;56;p13">
            <a:extLst>
              <a:ext uri="{FF2B5EF4-FFF2-40B4-BE49-F238E27FC236}">
                <a16:creationId xmlns:a16="http://schemas.microsoft.com/office/drawing/2014/main" id="{24348F6A-551A-4BB5-9CFF-50100A3EC745}"/>
              </a:ext>
            </a:extLst>
          </p:cNvPr>
          <p:cNvSpPr/>
          <p:nvPr userDrawn="1"/>
        </p:nvSpPr>
        <p:spPr>
          <a:xfrm>
            <a:off x="0" y="6656150"/>
            <a:ext cx="9231550" cy="201850"/>
          </a:xfrm>
          <a:prstGeom prst="rtTriangle">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58;p13">
            <a:extLst>
              <a:ext uri="{FF2B5EF4-FFF2-40B4-BE49-F238E27FC236}">
                <a16:creationId xmlns:a16="http://schemas.microsoft.com/office/drawing/2014/main" id="{182BAF24-DAED-4314-8CE5-36ADBB18FC5A}"/>
              </a:ext>
            </a:extLst>
          </p:cNvPr>
          <p:cNvSpPr/>
          <p:nvPr userDrawn="1"/>
        </p:nvSpPr>
        <p:spPr>
          <a:xfrm rot="16202181">
            <a:off x="994997" y="5358766"/>
            <a:ext cx="511617" cy="2501287"/>
          </a:xfrm>
          <a:prstGeom prst="diagStripe">
            <a:avLst>
              <a:gd name="adj" fmla="val 81854"/>
            </a:avLst>
          </a:prstGeom>
          <a:gradFill flip="none" rotWithShape="1">
            <a:gsLst>
              <a:gs pos="0">
                <a:schemeClr val="lt2">
                  <a:shade val="30000"/>
                  <a:satMod val="115000"/>
                </a:schemeClr>
              </a:gs>
              <a:gs pos="50000">
                <a:schemeClr val="lt2">
                  <a:shade val="67500"/>
                  <a:satMod val="115000"/>
                </a:schemeClr>
              </a:gs>
              <a:gs pos="100000">
                <a:schemeClr val="lt2">
                  <a:shade val="100000"/>
                  <a:satMod val="115000"/>
                </a:schemeClr>
              </a:gs>
            </a:gsLst>
            <a:lin ang="54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7;p13">
            <a:extLst>
              <a:ext uri="{FF2B5EF4-FFF2-40B4-BE49-F238E27FC236}">
                <a16:creationId xmlns:a16="http://schemas.microsoft.com/office/drawing/2014/main" id="{8F5C3701-1845-4E5D-9E35-DCB39987B856}"/>
              </a:ext>
            </a:extLst>
          </p:cNvPr>
          <p:cNvSpPr/>
          <p:nvPr userDrawn="1"/>
        </p:nvSpPr>
        <p:spPr>
          <a:xfrm>
            <a:off x="2" y="6421511"/>
            <a:ext cx="2501449" cy="445025"/>
          </a:xfrm>
          <a:prstGeom prst="rtTriangle">
            <a:avLst/>
          </a:prstGeom>
          <a:gradFill flip="none" rotWithShape="1">
            <a:gsLst>
              <a:gs pos="0">
                <a:srgbClr val="2613B5">
                  <a:shade val="30000"/>
                  <a:satMod val="115000"/>
                </a:srgbClr>
              </a:gs>
              <a:gs pos="50000">
                <a:srgbClr val="2613B5">
                  <a:shade val="67500"/>
                  <a:satMod val="115000"/>
                </a:srgbClr>
              </a:gs>
              <a:gs pos="100000">
                <a:srgbClr val="2613B5">
                  <a:shade val="100000"/>
                  <a:satMod val="115000"/>
                </a:srgbClr>
              </a:gs>
            </a:gsLst>
            <a:lin ang="189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Title Placeholder 1">
            <a:extLst>
              <a:ext uri="{FF2B5EF4-FFF2-40B4-BE49-F238E27FC236}">
                <a16:creationId xmlns:a16="http://schemas.microsoft.com/office/drawing/2014/main" id="{F64B1598-0A11-4ADE-A8F1-25958FE5922E}"/>
              </a:ext>
            </a:extLst>
          </p:cNvPr>
          <p:cNvSpPr>
            <a:spLocks noGrp="1"/>
          </p:cNvSpPr>
          <p:nvPr>
            <p:ph type="title"/>
          </p:nvPr>
        </p:nvSpPr>
        <p:spPr>
          <a:xfrm>
            <a:off x="2993456" y="2349542"/>
            <a:ext cx="7931825" cy="2184640"/>
          </a:xfrm>
          <a:prstGeom prst="rect">
            <a:avLst/>
          </a:prstGeom>
        </p:spPr>
        <p:txBody>
          <a:bodyPr vert="horz" lIns="91440" tIns="45720" rIns="91440" bIns="45720" rtlCol="0" anchor="ctr">
            <a:normAutofit/>
          </a:bodyPr>
          <a:lstStyle/>
          <a:p>
            <a:r>
              <a:rPr lang="en-US" dirty="0"/>
              <a:t>Click to edit Master </a:t>
            </a:r>
            <a:br>
              <a:rPr lang="en-US" dirty="0"/>
            </a:br>
            <a:r>
              <a:rPr lang="en-US" dirty="0"/>
              <a:t>title style</a:t>
            </a:r>
          </a:p>
        </p:txBody>
      </p:sp>
      <p:pic>
        <p:nvPicPr>
          <p:cNvPr id="9" name="Picture 8">
            <a:extLst>
              <a:ext uri="{FF2B5EF4-FFF2-40B4-BE49-F238E27FC236}">
                <a16:creationId xmlns:a16="http://schemas.microsoft.com/office/drawing/2014/main" id="{EE00EAF9-0718-428D-8CC4-2FAC99311C69}"/>
              </a:ext>
            </a:extLst>
          </p:cNvPr>
          <p:cNvPicPr>
            <a:picLocks noChangeAspect="1"/>
          </p:cNvPicPr>
          <p:nvPr userDrawn="1"/>
        </p:nvPicPr>
        <p:blipFill rotWithShape="1">
          <a:blip r:embed="rId2"/>
          <a:srcRect l="6514"/>
          <a:stretch/>
        </p:blipFill>
        <p:spPr>
          <a:xfrm>
            <a:off x="607210" y="2302099"/>
            <a:ext cx="2290860" cy="2279526"/>
          </a:xfrm>
          <a:prstGeom prst="rect">
            <a:avLst/>
          </a:prstGeom>
        </p:spPr>
      </p:pic>
      <p:sp>
        <p:nvSpPr>
          <p:cNvPr id="2" name="Rectangle 1">
            <a:extLst>
              <a:ext uri="{FF2B5EF4-FFF2-40B4-BE49-F238E27FC236}">
                <a16:creationId xmlns:a16="http://schemas.microsoft.com/office/drawing/2014/main" id="{89E42631-8B64-4020-9116-5174F713B1FA}"/>
              </a:ext>
            </a:extLst>
          </p:cNvPr>
          <p:cNvSpPr/>
          <p:nvPr userDrawn="1"/>
        </p:nvSpPr>
        <p:spPr>
          <a:xfrm>
            <a:off x="88490" y="98323"/>
            <a:ext cx="1504336" cy="144534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762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705547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6" name="40E0233D-6688-4E42-962A-D128DA49A291">
            <a:extLst>
              <a:ext uri="{FF2B5EF4-FFF2-40B4-BE49-F238E27FC236}">
                <a16:creationId xmlns:a16="http://schemas.microsoft.com/office/drawing/2014/main" id="{01053F93-ADD1-4025-A9B1-B6F8498000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1172" y="5781935"/>
            <a:ext cx="825416" cy="95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3E7079FD-F3DD-45E6-9736-FC88E2E4079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FE225D5-BCD8-4C8A-AFB2-3351BCE4DF5D}"/>
              </a:ext>
            </a:extLst>
          </p:cNvPr>
          <p:cNvSpPr>
            <a:spLocks noGrp="1"/>
          </p:cNvSpPr>
          <p:nvPr>
            <p:ph type="sldNum" sz="quarter" idx="11"/>
          </p:nvPr>
        </p:nvSpPr>
        <p:spPr/>
        <p:txBody>
          <a:bodyPr/>
          <a:lstStyle>
            <a:lvl1pPr>
              <a:defRPr>
                <a:solidFill>
                  <a:srgbClr val="BDBDBD"/>
                </a:solidFill>
              </a:defRPr>
            </a:lvl1pPr>
          </a:lstStyle>
          <a:p>
            <a:fld id="{A47E3F7A-0EE5-45E7-B40F-D7CBCF0FD8B8}" type="slidenum">
              <a:rPr lang="en-US" smtClean="0"/>
              <a:pPr/>
              <a:t>‹#›</a:t>
            </a:fld>
            <a:endParaRPr lang="en-US" dirty="0"/>
          </a:p>
        </p:txBody>
      </p:sp>
      <p:sp>
        <p:nvSpPr>
          <p:cNvPr id="9" name="Title 8">
            <a:extLst>
              <a:ext uri="{FF2B5EF4-FFF2-40B4-BE49-F238E27FC236}">
                <a16:creationId xmlns:a16="http://schemas.microsoft.com/office/drawing/2014/main" id="{4D98CF1B-D3CD-4E42-A764-F2AB0E5645A2}"/>
              </a:ext>
            </a:extLst>
          </p:cNvPr>
          <p:cNvSpPr>
            <a:spLocks noGrp="1"/>
          </p:cNvSpPr>
          <p:nvPr>
            <p:ph type="title"/>
          </p:nvPr>
        </p:nvSpPr>
        <p:spPr/>
        <p:txBody>
          <a:bodyPr/>
          <a:lstStyle/>
          <a:p>
            <a:r>
              <a:rPr lang="en-US"/>
              <a:t>Click to edit Master title style</a:t>
            </a:r>
          </a:p>
        </p:txBody>
      </p:sp>
      <p:sp>
        <p:nvSpPr>
          <p:cNvPr id="6" name="Footer Placeholder 7">
            <a:extLst>
              <a:ext uri="{FF2B5EF4-FFF2-40B4-BE49-F238E27FC236}">
                <a16:creationId xmlns:a16="http://schemas.microsoft.com/office/drawing/2014/main" id="{59ADBDD4-70CA-4385-9C98-1BA05DC92EAA}"/>
              </a:ext>
            </a:extLst>
          </p:cNvPr>
          <p:cNvSpPr>
            <a:spLocks noGrp="1"/>
          </p:cNvSpPr>
          <p:nvPr>
            <p:ph type="ftr" sz="quarter" idx="3"/>
          </p:nvPr>
        </p:nvSpPr>
        <p:spPr>
          <a:xfrm>
            <a:off x="838199" y="6535503"/>
            <a:ext cx="10507860" cy="184862"/>
          </a:xfrm>
          <a:prstGeom prst="rect">
            <a:avLst/>
          </a:prstGeom>
        </p:spPr>
        <p:txBody>
          <a:bodyPr/>
          <a:lstStyle>
            <a:lvl1pPr>
              <a:defRPr sz="1200">
                <a:solidFill>
                  <a:srgbClr val="BDBDBD"/>
                </a:solidFill>
                <a:latin typeface="Rajdhani SemiBold" panose="02000000000000000000" pitchFamily="2" charset="0"/>
                <a:cs typeface="Rajdhani SemiBold" panose="02000000000000000000" pitchFamily="2" charset="0"/>
              </a:defRPr>
            </a:lvl1pPr>
          </a:lstStyle>
          <a:p>
            <a:pPr algn="ctr"/>
            <a:r>
              <a:rPr lang="en-US" cap="all" dirty="0">
                <a:ln w="6350">
                  <a:noFill/>
                </a:ln>
              </a:rPr>
              <a:t>ONE CIVIL AIR PATROL   </a:t>
            </a:r>
            <a:r>
              <a:rPr lang="en-US" b="1" cap="all" dirty="0">
                <a:ln w="6350">
                  <a:noFill/>
                </a:ln>
              </a:rPr>
              <a:t>|   Excelling in Service to Our Nation and Our Members</a:t>
            </a:r>
            <a:endParaRPr lang="en-US" dirty="0"/>
          </a:p>
        </p:txBody>
      </p:sp>
      <p:pic>
        <p:nvPicPr>
          <p:cNvPr id="10" name="Picture 9">
            <a:extLst>
              <a:ext uri="{FF2B5EF4-FFF2-40B4-BE49-F238E27FC236}">
                <a16:creationId xmlns:a16="http://schemas.microsoft.com/office/drawing/2014/main" id="{3DD2FF79-B540-4B99-9F3E-659733BA8081}"/>
              </a:ext>
            </a:extLst>
          </p:cNvPr>
          <p:cNvPicPr>
            <a:picLocks noChangeAspect="1"/>
          </p:cNvPicPr>
          <p:nvPr userDrawn="1"/>
        </p:nvPicPr>
        <p:blipFill rotWithShape="1">
          <a:blip r:embed="rId3"/>
          <a:srcRect l="6514"/>
          <a:stretch/>
        </p:blipFill>
        <p:spPr>
          <a:xfrm>
            <a:off x="140190" y="136415"/>
            <a:ext cx="1396019" cy="1389112"/>
          </a:xfrm>
          <a:prstGeom prst="rect">
            <a:avLst/>
          </a:prstGeom>
        </p:spPr>
      </p:pic>
    </p:spTree>
    <p:extLst>
      <p:ext uri="{BB962C8B-B14F-4D97-AF65-F5344CB8AC3E}">
        <p14:creationId xmlns:p14="http://schemas.microsoft.com/office/powerpoint/2010/main" val="3209228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40E0233D-6688-4E42-962A-D128DA49A291">
            <a:extLst>
              <a:ext uri="{FF2B5EF4-FFF2-40B4-BE49-F238E27FC236}">
                <a16:creationId xmlns:a16="http://schemas.microsoft.com/office/drawing/2014/main" id="{F58F8706-2AD9-4C2E-BEEF-BE8B0C7655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1172" y="5781935"/>
            <a:ext cx="825416" cy="95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51193D99-7A5E-4126-B091-6BA792DC9E2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92252C7-EBA6-4BE6-93B6-52C9340FE8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FECECF4-D905-40B0-A856-9D7CAE06BDF1}"/>
              </a:ext>
            </a:extLst>
          </p:cNvPr>
          <p:cNvSpPr>
            <a:spLocks noGrp="1"/>
          </p:cNvSpPr>
          <p:nvPr>
            <p:ph type="sldNum" sz="quarter" idx="11"/>
          </p:nvPr>
        </p:nvSpPr>
        <p:spPr/>
        <p:txBody>
          <a:bodyPr/>
          <a:lstStyle/>
          <a:p>
            <a:fld id="{A47E3F7A-0EE5-45E7-B40F-D7CBCF0FD8B8}" type="slidenum">
              <a:rPr lang="en-US" smtClean="0"/>
              <a:pPr/>
              <a:t>‹#›</a:t>
            </a:fld>
            <a:endParaRPr lang="en-US" dirty="0"/>
          </a:p>
        </p:txBody>
      </p:sp>
      <p:sp>
        <p:nvSpPr>
          <p:cNvPr id="8" name="Footer Placeholder 7">
            <a:extLst>
              <a:ext uri="{FF2B5EF4-FFF2-40B4-BE49-F238E27FC236}">
                <a16:creationId xmlns:a16="http://schemas.microsoft.com/office/drawing/2014/main" id="{40A63C3F-21BD-4A1B-A536-A34FF7BCB90B}"/>
              </a:ext>
            </a:extLst>
          </p:cNvPr>
          <p:cNvSpPr>
            <a:spLocks noGrp="1"/>
          </p:cNvSpPr>
          <p:nvPr>
            <p:ph type="ftr" sz="quarter" idx="3"/>
          </p:nvPr>
        </p:nvSpPr>
        <p:spPr>
          <a:xfrm>
            <a:off x="838199" y="6535503"/>
            <a:ext cx="10507860" cy="184862"/>
          </a:xfrm>
          <a:prstGeom prst="rect">
            <a:avLst/>
          </a:prstGeom>
        </p:spPr>
        <p:txBody>
          <a:bodyPr/>
          <a:lstStyle>
            <a:lvl1pPr>
              <a:defRPr sz="1200">
                <a:solidFill>
                  <a:srgbClr val="BDBDBD"/>
                </a:solidFill>
                <a:latin typeface="Rajdhani SemiBold" panose="02000000000000000000" pitchFamily="2" charset="0"/>
                <a:cs typeface="Rajdhani SemiBold" panose="02000000000000000000" pitchFamily="2" charset="0"/>
              </a:defRPr>
            </a:lvl1pPr>
          </a:lstStyle>
          <a:p>
            <a:pPr algn="ctr"/>
            <a:r>
              <a:rPr lang="en-US" b="1" cap="all" dirty="0">
                <a:ln w="6350">
                  <a:noFill/>
                </a:ln>
              </a:rPr>
              <a:t>ONE CIVIL AIR PATROL   |   Excelling in Service to Our Nation and Our Members</a:t>
            </a:r>
            <a:endParaRPr lang="en-US" dirty="0"/>
          </a:p>
        </p:txBody>
      </p:sp>
      <p:pic>
        <p:nvPicPr>
          <p:cNvPr id="11" name="Picture 10">
            <a:extLst>
              <a:ext uri="{FF2B5EF4-FFF2-40B4-BE49-F238E27FC236}">
                <a16:creationId xmlns:a16="http://schemas.microsoft.com/office/drawing/2014/main" id="{B192FC6A-1BA3-450D-9369-DC776C59BCCE}"/>
              </a:ext>
            </a:extLst>
          </p:cNvPr>
          <p:cNvPicPr>
            <a:picLocks noChangeAspect="1"/>
          </p:cNvPicPr>
          <p:nvPr userDrawn="1"/>
        </p:nvPicPr>
        <p:blipFill rotWithShape="1">
          <a:blip r:embed="rId3"/>
          <a:srcRect l="6514"/>
          <a:stretch/>
        </p:blipFill>
        <p:spPr>
          <a:xfrm>
            <a:off x="140190" y="136415"/>
            <a:ext cx="1396019" cy="1389112"/>
          </a:xfrm>
          <a:prstGeom prst="rect">
            <a:avLst/>
          </a:prstGeom>
        </p:spPr>
      </p:pic>
      <p:sp>
        <p:nvSpPr>
          <p:cNvPr id="12" name="Title 8">
            <a:extLst>
              <a:ext uri="{FF2B5EF4-FFF2-40B4-BE49-F238E27FC236}">
                <a16:creationId xmlns:a16="http://schemas.microsoft.com/office/drawing/2014/main" id="{07B95BD9-5E05-4E15-8B75-2F8978999783}"/>
              </a:ext>
            </a:extLst>
          </p:cNvPr>
          <p:cNvSpPr>
            <a:spLocks noGrp="1"/>
          </p:cNvSpPr>
          <p:nvPr>
            <p:ph type="title"/>
          </p:nvPr>
        </p:nvSpPr>
        <p:spPr>
          <a:xfrm>
            <a:off x="1621410" y="167158"/>
            <a:ext cx="9732390" cy="1325563"/>
          </a:xfrm>
        </p:spPr>
        <p:txBody>
          <a:bodyPr/>
          <a:lstStyle/>
          <a:p>
            <a:r>
              <a:rPr lang="en-US"/>
              <a:t>Click to edit Master title style</a:t>
            </a:r>
          </a:p>
        </p:txBody>
      </p:sp>
    </p:spTree>
    <p:extLst>
      <p:ext uri="{BB962C8B-B14F-4D97-AF65-F5344CB8AC3E}">
        <p14:creationId xmlns:p14="http://schemas.microsoft.com/office/powerpoint/2010/main" val="293504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2" name="40E0233D-6688-4E42-962A-D128DA49A291">
            <a:extLst>
              <a:ext uri="{FF2B5EF4-FFF2-40B4-BE49-F238E27FC236}">
                <a16:creationId xmlns:a16="http://schemas.microsoft.com/office/drawing/2014/main" id="{1D774B18-289A-4BEE-ABD0-30B02E6BB3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1172" y="5781935"/>
            <a:ext cx="825416" cy="95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F37456AA-A7C4-431E-BAA0-D788BC1D6E04}"/>
              </a:ext>
            </a:extLst>
          </p:cNvPr>
          <p:cNvSpPr>
            <a:spLocks noGrp="1"/>
          </p:cNvSpPr>
          <p:nvPr>
            <p:ph type="body" idx="1"/>
          </p:nvPr>
        </p:nvSpPr>
        <p:spPr>
          <a:xfrm>
            <a:off x="839788" y="1681163"/>
            <a:ext cx="5157787" cy="82391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D606726-4D8C-409F-B61C-6630E723F07D}"/>
              </a:ext>
            </a:extLst>
          </p:cNvPr>
          <p:cNvSpPr>
            <a:spLocks noGrp="1"/>
          </p:cNvSpPr>
          <p:nvPr>
            <p:ph sz="half" idx="2"/>
          </p:nvPr>
        </p:nvSpPr>
        <p:spPr>
          <a:xfrm>
            <a:off x="839788" y="2505075"/>
            <a:ext cx="5157787" cy="3684588"/>
          </a:xfrm>
        </p:spPr>
        <p:txBody>
          <a:bodyPr/>
          <a:lstStyle>
            <a:lvl1pPr>
              <a:defRPr sz="2000"/>
            </a:lvl1pPr>
            <a:lvl2pPr>
              <a:defRPr sz="2000"/>
            </a:lvl2pPr>
            <a:lvl3pPr>
              <a:defRPr sz="18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038F9B7-A44E-411A-BCF1-AB5151460705}"/>
              </a:ext>
            </a:extLst>
          </p:cNvPr>
          <p:cNvSpPr>
            <a:spLocks noGrp="1"/>
          </p:cNvSpPr>
          <p:nvPr>
            <p:ph type="body" sz="quarter" idx="3"/>
          </p:nvPr>
        </p:nvSpPr>
        <p:spPr>
          <a:xfrm>
            <a:off x="6172200" y="1681163"/>
            <a:ext cx="5183188"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77BE248-7D69-490E-8147-C4EB882C9103}"/>
              </a:ext>
            </a:extLst>
          </p:cNvPr>
          <p:cNvSpPr>
            <a:spLocks noGrp="1"/>
          </p:cNvSpPr>
          <p:nvPr>
            <p:ph sz="quarter" idx="4"/>
          </p:nvPr>
        </p:nvSpPr>
        <p:spPr>
          <a:xfrm>
            <a:off x="6172200" y="2505075"/>
            <a:ext cx="5183188" cy="3684588"/>
          </a:xfrm>
        </p:spPr>
        <p:txBody>
          <a:bodyPr/>
          <a:lstStyle>
            <a:lvl1pPr>
              <a:defRPr sz="2000"/>
            </a:lvl1pPr>
            <a:lvl2pPr>
              <a:defRPr sz="2000"/>
            </a:lvl2pPr>
            <a:lvl3pPr>
              <a:defRPr sz="1800"/>
            </a:lvl3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C061A147-1B50-42E4-9784-AED17788D02E}"/>
              </a:ext>
            </a:extLst>
          </p:cNvPr>
          <p:cNvSpPr>
            <a:spLocks noGrp="1"/>
          </p:cNvSpPr>
          <p:nvPr>
            <p:ph type="sldNum" sz="quarter" idx="11"/>
          </p:nvPr>
        </p:nvSpPr>
        <p:spPr/>
        <p:txBody>
          <a:bodyPr/>
          <a:lstStyle/>
          <a:p>
            <a:fld id="{A47E3F7A-0EE5-45E7-B40F-D7CBCF0FD8B8}" type="slidenum">
              <a:rPr lang="en-US" smtClean="0"/>
              <a:pPr/>
              <a:t>‹#›</a:t>
            </a:fld>
            <a:endParaRPr lang="en-US" dirty="0"/>
          </a:p>
        </p:txBody>
      </p:sp>
      <p:sp>
        <p:nvSpPr>
          <p:cNvPr id="10" name="Footer Placeholder 7">
            <a:extLst>
              <a:ext uri="{FF2B5EF4-FFF2-40B4-BE49-F238E27FC236}">
                <a16:creationId xmlns:a16="http://schemas.microsoft.com/office/drawing/2014/main" id="{F3FD7789-CF63-444C-93AD-36D86D7CE737}"/>
              </a:ext>
            </a:extLst>
          </p:cNvPr>
          <p:cNvSpPr>
            <a:spLocks noGrp="1"/>
          </p:cNvSpPr>
          <p:nvPr>
            <p:ph type="ftr" sz="quarter" idx="12"/>
          </p:nvPr>
        </p:nvSpPr>
        <p:spPr>
          <a:xfrm>
            <a:off x="838199" y="6535503"/>
            <a:ext cx="10507860" cy="184862"/>
          </a:xfrm>
          <a:prstGeom prst="rect">
            <a:avLst/>
          </a:prstGeom>
        </p:spPr>
        <p:txBody>
          <a:bodyPr/>
          <a:lstStyle>
            <a:lvl1pPr>
              <a:defRPr sz="1200">
                <a:solidFill>
                  <a:srgbClr val="BDBDBD"/>
                </a:solidFill>
                <a:latin typeface="Rajdhani SemiBold" panose="02000000000000000000" pitchFamily="2" charset="0"/>
                <a:cs typeface="Rajdhani SemiBold" panose="02000000000000000000" pitchFamily="2" charset="0"/>
              </a:defRPr>
            </a:lvl1pPr>
          </a:lstStyle>
          <a:p>
            <a:pPr algn="ctr"/>
            <a:r>
              <a:rPr lang="en-US" b="1" cap="all" dirty="0">
                <a:ln w="6350">
                  <a:noFill/>
                </a:ln>
              </a:rPr>
              <a:t>ONE CIVIL AIR PATROL   |   Excelling in Service to Our Nation and Our Members</a:t>
            </a:r>
            <a:endParaRPr lang="en-US" dirty="0"/>
          </a:p>
        </p:txBody>
      </p:sp>
      <p:pic>
        <p:nvPicPr>
          <p:cNvPr id="13" name="Picture 12">
            <a:extLst>
              <a:ext uri="{FF2B5EF4-FFF2-40B4-BE49-F238E27FC236}">
                <a16:creationId xmlns:a16="http://schemas.microsoft.com/office/drawing/2014/main" id="{ACB43080-BC88-4B21-8688-3B882F83BD65}"/>
              </a:ext>
            </a:extLst>
          </p:cNvPr>
          <p:cNvPicPr>
            <a:picLocks noChangeAspect="1"/>
          </p:cNvPicPr>
          <p:nvPr userDrawn="1"/>
        </p:nvPicPr>
        <p:blipFill rotWithShape="1">
          <a:blip r:embed="rId3"/>
          <a:srcRect l="6514"/>
          <a:stretch/>
        </p:blipFill>
        <p:spPr>
          <a:xfrm>
            <a:off x="140190" y="136415"/>
            <a:ext cx="1396019" cy="1389112"/>
          </a:xfrm>
          <a:prstGeom prst="rect">
            <a:avLst/>
          </a:prstGeom>
        </p:spPr>
      </p:pic>
      <p:sp>
        <p:nvSpPr>
          <p:cNvPr id="14" name="Title 8">
            <a:extLst>
              <a:ext uri="{FF2B5EF4-FFF2-40B4-BE49-F238E27FC236}">
                <a16:creationId xmlns:a16="http://schemas.microsoft.com/office/drawing/2014/main" id="{DB453B83-FD5A-4AE7-8BF6-B72C24054173}"/>
              </a:ext>
            </a:extLst>
          </p:cNvPr>
          <p:cNvSpPr>
            <a:spLocks noGrp="1"/>
          </p:cNvSpPr>
          <p:nvPr>
            <p:ph type="title"/>
          </p:nvPr>
        </p:nvSpPr>
        <p:spPr>
          <a:xfrm>
            <a:off x="1621410" y="167158"/>
            <a:ext cx="9732390" cy="1325563"/>
          </a:xfrm>
        </p:spPr>
        <p:txBody>
          <a:bodyPr/>
          <a:lstStyle/>
          <a:p>
            <a:r>
              <a:rPr lang="en-US"/>
              <a:t>Click to edit Master title style</a:t>
            </a:r>
          </a:p>
        </p:txBody>
      </p:sp>
    </p:spTree>
    <p:extLst>
      <p:ext uri="{BB962C8B-B14F-4D97-AF65-F5344CB8AC3E}">
        <p14:creationId xmlns:p14="http://schemas.microsoft.com/office/powerpoint/2010/main" val="2741913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40E0233D-6688-4E42-962A-D128DA49A291">
            <a:extLst>
              <a:ext uri="{FF2B5EF4-FFF2-40B4-BE49-F238E27FC236}">
                <a16:creationId xmlns:a16="http://schemas.microsoft.com/office/drawing/2014/main" id="{7211D7CD-A214-4743-9223-4FAAC153F1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1172" y="5781935"/>
            <a:ext cx="825416" cy="95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a:extLst>
              <a:ext uri="{FF2B5EF4-FFF2-40B4-BE49-F238E27FC236}">
                <a16:creationId xmlns:a16="http://schemas.microsoft.com/office/drawing/2014/main" id="{4DBBE18F-E527-4C34-985A-AD6904315DCC}"/>
              </a:ext>
            </a:extLst>
          </p:cNvPr>
          <p:cNvSpPr>
            <a:spLocks noGrp="1"/>
          </p:cNvSpPr>
          <p:nvPr>
            <p:ph type="sldNum" sz="quarter" idx="11"/>
          </p:nvPr>
        </p:nvSpPr>
        <p:spPr/>
        <p:txBody>
          <a:bodyPr/>
          <a:lstStyle/>
          <a:p>
            <a:fld id="{A47E3F7A-0EE5-45E7-B40F-D7CBCF0FD8B8}" type="slidenum">
              <a:rPr lang="en-US" smtClean="0"/>
              <a:pPr/>
              <a:t>‹#›</a:t>
            </a:fld>
            <a:endParaRPr lang="en-US" dirty="0"/>
          </a:p>
        </p:txBody>
      </p:sp>
      <p:sp>
        <p:nvSpPr>
          <p:cNvPr id="6" name="Footer Placeholder 7">
            <a:extLst>
              <a:ext uri="{FF2B5EF4-FFF2-40B4-BE49-F238E27FC236}">
                <a16:creationId xmlns:a16="http://schemas.microsoft.com/office/drawing/2014/main" id="{A197D14D-EC99-4C00-A68F-B84193D57F58}"/>
              </a:ext>
            </a:extLst>
          </p:cNvPr>
          <p:cNvSpPr>
            <a:spLocks noGrp="1"/>
          </p:cNvSpPr>
          <p:nvPr>
            <p:ph type="ftr" sz="quarter" idx="3"/>
          </p:nvPr>
        </p:nvSpPr>
        <p:spPr>
          <a:xfrm>
            <a:off x="838199" y="6535503"/>
            <a:ext cx="10507860" cy="184862"/>
          </a:xfrm>
          <a:prstGeom prst="rect">
            <a:avLst/>
          </a:prstGeom>
        </p:spPr>
        <p:txBody>
          <a:bodyPr/>
          <a:lstStyle>
            <a:lvl1pPr>
              <a:defRPr sz="1200">
                <a:solidFill>
                  <a:srgbClr val="BDBDBD"/>
                </a:solidFill>
                <a:latin typeface="Rajdhani SemiBold" panose="02000000000000000000" pitchFamily="2" charset="0"/>
                <a:cs typeface="Rajdhani SemiBold" panose="02000000000000000000" pitchFamily="2" charset="0"/>
              </a:defRPr>
            </a:lvl1pPr>
          </a:lstStyle>
          <a:p>
            <a:pPr algn="ctr"/>
            <a:r>
              <a:rPr lang="en-US" b="1" cap="all" dirty="0">
                <a:ln w="6350">
                  <a:noFill/>
                </a:ln>
              </a:rPr>
              <a:t>ONE CIVIL AIR PATROL   |   Excelling in Service to Our Nation and Our Members</a:t>
            </a:r>
            <a:endParaRPr lang="en-US" dirty="0"/>
          </a:p>
        </p:txBody>
      </p:sp>
      <p:pic>
        <p:nvPicPr>
          <p:cNvPr id="9" name="Picture 8">
            <a:extLst>
              <a:ext uri="{FF2B5EF4-FFF2-40B4-BE49-F238E27FC236}">
                <a16:creationId xmlns:a16="http://schemas.microsoft.com/office/drawing/2014/main" id="{4D7491AA-294A-4504-80CB-D0E1BBBC4725}"/>
              </a:ext>
            </a:extLst>
          </p:cNvPr>
          <p:cNvPicPr>
            <a:picLocks noChangeAspect="1"/>
          </p:cNvPicPr>
          <p:nvPr userDrawn="1"/>
        </p:nvPicPr>
        <p:blipFill rotWithShape="1">
          <a:blip r:embed="rId3"/>
          <a:srcRect l="6514"/>
          <a:stretch/>
        </p:blipFill>
        <p:spPr>
          <a:xfrm>
            <a:off x="140190" y="136415"/>
            <a:ext cx="1396019" cy="1389112"/>
          </a:xfrm>
          <a:prstGeom prst="rect">
            <a:avLst/>
          </a:prstGeom>
        </p:spPr>
      </p:pic>
      <p:sp>
        <p:nvSpPr>
          <p:cNvPr id="10" name="Title 8">
            <a:extLst>
              <a:ext uri="{FF2B5EF4-FFF2-40B4-BE49-F238E27FC236}">
                <a16:creationId xmlns:a16="http://schemas.microsoft.com/office/drawing/2014/main" id="{3DE3DF07-AB61-486D-A765-7E575AE34DD9}"/>
              </a:ext>
            </a:extLst>
          </p:cNvPr>
          <p:cNvSpPr>
            <a:spLocks noGrp="1"/>
          </p:cNvSpPr>
          <p:nvPr>
            <p:ph type="title"/>
          </p:nvPr>
        </p:nvSpPr>
        <p:spPr>
          <a:xfrm>
            <a:off x="1621410" y="167158"/>
            <a:ext cx="9732390" cy="1325563"/>
          </a:xfrm>
        </p:spPr>
        <p:txBody>
          <a:bodyPr/>
          <a:lstStyle/>
          <a:p>
            <a:r>
              <a:rPr lang="en-US"/>
              <a:t>Click to edit Master title style</a:t>
            </a:r>
          </a:p>
        </p:txBody>
      </p:sp>
    </p:spTree>
    <p:extLst>
      <p:ext uri="{BB962C8B-B14F-4D97-AF65-F5344CB8AC3E}">
        <p14:creationId xmlns:p14="http://schemas.microsoft.com/office/powerpoint/2010/main" val="1907452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40E0233D-6688-4E42-962A-D128DA49A291">
            <a:extLst>
              <a:ext uri="{FF2B5EF4-FFF2-40B4-BE49-F238E27FC236}">
                <a16:creationId xmlns:a16="http://schemas.microsoft.com/office/drawing/2014/main" id="{8182F636-BBEF-45FC-AF1C-7B958DB2F0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1172" y="5781935"/>
            <a:ext cx="825416" cy="95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7B28CC3-5CE8-413B-9C2B-2981579256C4}"/>
              </a:ext>
            </a:extLst>
          </p:cNvPr>
          <p:cNvSpPr>
            <a:spLocks noGrp="1"/>
          </p:cNvSpPr>
          <p:nvPr>
            <p:ph idx="1"/>
          </p:nvPr>
        </p:nvSpPr>
        <p:spPr>
          <a:xfrm>
            <a:off x="5183188" y="2057400"/>
            <a:ext cx="6172200" cy="3803650"/>
          </a:xfrm>
        </p:spPr>
        <p:txBody>
          <a:bodyPr/>
          <a:lstStyle>
            <a:lvl1pPr>
              <a:defRPr sz="24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6C29FFA-977D-4A08-A1A9-5BA43CA6C4A4}"/>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8">
            <a:extLst>
              <a:ext uri="{FF2B5EF4-FFF2-40B4-BE49-F238E27FC236}">
                <a16:creationId xmlns:a16="http://schemas.microsoft.com/office/drawing/2014/main" id="{2ECFD9F4-20DF-4295-B890-812B9A3B7C3F}"/>
              </a:ext>
            </a:extLst>
          </p:cNvPr>
          <p:cNvSpPr>
            <a:spLocks noGrp="1"/>
          </p:cNvSpPr>
          <p:nvPr>
            <p:ph type="sldNum" sz="quarter" idx="11"/>
          </p:nvPr>
        </p:nvSpPr>
        <p:spPr/>
        <p:txBody>
          <a:bodyPr/>
          <a:lstStyle/>
          <a:p>
            <a:fld id="{A47E3F7A-0EE5-45E7-B40F-D7CBCF0FD8B8}" type="slidenum">
              <a:rPr lang="en-US" smtClean="0"/>
              <a:pPr/>
              <a:t>‹#›</a:t>
            </a:fld>
            <a:endParaRPr lang="en-US" dirty="0"/>
          </a:p>
        </p:txBody>
      </p:sp>
      <p:sp>
        <p:nvSpPr>
          <p:cNvPr id="8" name="Footer Placeholder 7">
            <a:extLst>
              <a:ext uri="{FF2B5EF4-FFF2-40B4-BE49-F238E27FC236}">
                <a16:creationId xmlns:a16="http://schemas.microsoft.com/office/drawing/2014/main" id="{DAE45134-DF26-42C7-A61D-83772BE83EA6}"/>
              </a:ext>
            </a:extLst>
          </p:cNvPr>
          <p:cNvSpPr>
            <a:spLocks noGrp="1"/>
          </p:cNvSpPr>
          <p:nvPr>
            <p:ph type="ftr" sz="quarter" idx="3"/>
          </p:nvPr>
        </p:nvSpPr>
        <p:spPr>
          <a:xfrm>
            <a:off x="838199" y="6535503"/>
            <a:ext cx="10507860" cy="184862"/>
          </a:xfrm>
          <a:prstGeom prst="rect">
            <a:avLst/>
          </a:prstGeom>
        </p:spPr>
        <p:txBody>
          <a:bodyPr/>
          <a:lstStyle>
            <a:lvl1pPr>
              <a:defRPr sz="1200">
                <a:solidFill>
                  <a:srgbClr val="BDBDBD"/>
                </a:solidFill>
                <a:latin typeface="Rajdhani SemiBold" panose="02000000000000000000" pitchFamily="2" charset="0"/>
                <a:cs typeface="Rajdhani SemiBold" panose="02000000000000000000" pitchFamily="2" charset="0"/>
              </a:defRPr>
            </a:lvl1pPr>
          </a:lstStyle>
          <a:p>
            <a:pPr algn="ctr"/>
            <a:r>
              <a:rPr lang="en-US" b="1" cap="all" dirty="0">
                <a:ln w="6350">
                  <a:noFill/>
                </a:ln>
              </a:rPr>
              <a:t>ONE CIVIL AIR PATROL   |   Excelling in Service to Our Nation and Our Members</a:t>
            </a:r>
            <a:endParaRPr lang="en-US" dirty="0"/>
          </a:p>
        </p:txBody>
      </p:sp>
      <p:pic>
        <p:nvPicPr>
          <p:cNvPr id="12" name="Picture 11">
            <a:extLst>
              <a:ext uri="{FF2B5EF4-FFF2-40B4-BE49-F238E27FC236}">
                <a16:creationId xmlns:a16="http://schemas.microsoft.com/office/drawing/2014/main" id="{C20AF513-6667-401C-AB80-8476B0F27068}"/>
              </a:ext>
            </a:extLst>
          </p:cNvPr>
          <p:cNvPicPr>
            <a:picLocks noChangeAspect="1"/>
          </p:cNvPicPr>
          <p:nvPr userDrawn="1"/>
        </p:nvPicPr>
        <p:blipFill rotWithShape="1">
          <a:blip r:embed="rId3"/>
          <a:srcRect l="6514"/>
          <a:stretch/>
        </p:blipFill>
        <p:spPr>
          <a:xfrm>
            <a:off x="140190" y="136415"/>
            <a:ext cx="1396019" cy="1389112"/>
          </a:xfrm>
          <a:prstGeom prst="rect">
            <a:avLst/>
          </a:prstGeom>
        </p:spPr>
      </p:pic>
      <p:sp>
        <p:nvSpPr>
          <p:cNvPr id="13" name="Title 8">
            <a:extLst>
              <a:ext uri="{FF2B5EF4-FFF2-40B4-BE49-F238E27FC236}">
                <a16:creationId xmlns:a16="http://schemas.microsoft.com/office/drawing/2014/main" id="{15344B9C-8206-436D-85C4-C372646BD7C4}"/>
              </a:ext>
            </a:extLst>
          </p:cNvPr>
          <p:cNvSpPr>
            <a:spLocks noGrp="1"/>
          </p:cNvSpPr>
          <p:nvPr>
            <p:ph type="title"/>
          </p:nvPr>
        </p:nvSpPr>
        <p:spPr>
          <a:xfrm>
            <a:off x="1621410" y="167158"/>
            <a:ext cx="9732390" cy="1325563"/>
          </a:xfrm>
        </p:spPr>
        <p:txBody>
          <a:bodyPr/>
          <a:lstStyle/>
          <a:p>
            <a:r>
              <a:rPr lang="en-US"/>
              <a:t>Click to edit Master title style</a:t>
            </a:r>
          </a:p>
        </p:txBody>
      </p:sp>
    </p:spTree>
    <p:extLst>
      <p:ext uri="{BB962C8B-B14F-4D97-AF65-F5344CB8AC3E}">
        <p14:creationId xmlns:p14="http://schemas.microsoft.com/office/powerpoint/2010/main" val="551267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1" name="40E0233D-6688-4E42-962A-D128DA49A291">
            <a:extLst>
              <a:ext uri="{FF2B5EF4-FFF2-40B4-BE49-F238E27FC236}">
                <a16:creationId xmlns:a16="http://schemas.microsoft.com/office/drawing/2014/main" id="{4A5FC7B8-4876-4CFC-A782-4BED6BDF87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1172" y="5781935"/>
            <a:ext cx="825416" cy="95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a:extLst>
              <a:ext uri="{FF2B5EF4-FFF2-40B4-BE49-F238E27FC236}">
                <a16:creationId xmlns:a16="http://schemas.microsoft.com/office/drawing/2014/main" id="{4F1D2261-4825-48A7-AF21-30EB9B959752}"/>
              </a:ext>
            </a:extLst>
          </p:cNvPr>
          <p:cNvSpPr>
            <a:spLocks noGrp="1"/>
          </p:cNvSpPr>
          <p:nvPr>
            <p:ph type="pic" idx="1"/>
          </p:nvPr>
        </p:nvSpPr>
        <p:spPr>
          <a:xfrm>
            <a:off x="5183188" y="2057400"/>
            <a:ext cx="617220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F80A55-EAA8-4E4B-B6A1-6814EF241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B45C9E10-A2BD-453B-BB04-FC2639D57EA9}"/>
              </a:ext>
            </a:extLst>
          </p:cNvPr>
          <p:cNvSpPr>
            <a:spLocks noGrp="1"/>
          </p:cNvSpPr>
          <p:nvPr>
            <p:ph type="sldNum" sz="quarter" idx="11"/>
          </p:nvPr>
        </p:nvSpPr>
        <p:spPr/>
        <p:txBody>
          <a:bodyPr/>
          <a:lstStyle/>
          <a:p>
            <a:fld id="{A47E3F7A-0EE5-45E7-B40F-D7CBCF0FD8B8}" type="slidenum">
              <a:rPr lang="en-US" smtClean="0"/>
              <a:pPr/>
              <a:t>‹#›</a:t>
            </a:fld>
            <a:endParaRPr lang="en-US" dirty="0"/>
          </a:p>
        </p:txBody>
      </p:sp>
      <p:sp>
        <p:nvSpPr>
          <p:cNvPr id="8" name="Footer Placeholder 7">
            <a:extLst>
              <a:ext uri="{FF2B5EF4-FFF2-40B4-BE49-F238E27FC236}">
                <a16:creationId xmlns:a16="http://schemas.microsoft.com/office/drawing/2014/main" id="{593924AD-5E64-4112-875C-39B1FD57F5D5}"/>
              </a:ext>
            </a:extLst>
          </p:cNvPr>
          <p:cNvSpPr>
            <a:spLocks noGrp="1"/>
          </p:cNvSpPr>
          <p:nvPr>
            <p:ph type="ftr" sz="quarter" idx="3"/>
          </p:nvPr>
        </p:nvSpPr>
        <p:spPr>
          <a:xfrm>
            <a:off x="838199" y="6535503"/>
            <a:ext cx="10507860" cy="184862"/>
          </a:xfrm>
          <a:prstGeom prst="rect">
            <a:avLst/>
          </a:prstGeom>
        </p:spPr>
        <p:txBody>
          <a:bodyPr/>
          <a:lstStyle>
            <a:lvl1pPr>
              <a:defRPr sz="1200">
                <a:solidFill>
                  <a:srgbClr val="BDBDBD"/>
                </a:solidFill>
                <a:latin typeface="Rajdhani SemiBold" panose="02000000000000000000" pitchFamily="2" charset="0"/>
                <a:cs typeface="Rajdhani SemiBold" panose="02000000000000000000" pitchFamily="2" charset="0"/>
              </a:defRPr>
            </a:lvl1pPr>
          </a:lstStyle>
          <a:p>
            <a:pPr algn="ctr"/>
            <a:r>
              <a:rPr lang="en-US" b="1" cap="all" dirty="0">
                <a:ln w="6350">
                  <a:noFill/>
                </a:ln>
              </a:rPr>
              <a:t>ONE CIVIL AIR PATROL   |   Excelling in Service to Our Nation and Our Members</a:t>
            </a:r>
            <a:endParaRPr lang="en-US" dirty="0"/>
          </a:p>
        </p:txBody>
      </p:sp>
      <p:pic>
        <p:nvPicPr>
          <p:cNvPr id="12" name="Picture 11">
            <a:extLst>
              <a:ext uri="{FF2B5EF4-FFF2-40B4-BE49-F238E27FC236}">
                <a16:creationId xmlns:a16="http://schemas.microsoft.com/office/drawing/2014/main" id="{62C06AE4-9C7F-4785-ACE1-0003CE6906A8}"/>
              </a:ext>
            </a:extLst>
          </p:cNvPr>
          <p:cNvPicPr>
            <a:picLocks noChangeAspect="1"/>
          </p:cNvPicPr>
          <p:nvPr userDrawn="1"/>
        </p:nvPicPr>
        <p:blipFill rotWithShape="1">
          <a:blip r:embed="rId3"/>
          <a:srcRect l="6514"/>
          <a:stretch/>
        </p:blipFill>
        <p:spPr>
          <a:xfrm>
            <a:off x="140190" y="136415"/>
            <a:ext cx="1396019" cy="1389112"/>
          </a:xfrm>
          <a:prstGeom prst="rect">
            <a:avLst/>
          </a:prstGeom>
        </p:spPr>
      </p:pic>
      <p:sp>
        <p:nvSpPr>
          <p:cNvPr id="13" name="Title 8">
            <a:extLst>
              <a:ext uri="{FF2B5EF4-FFF2-40B4-BE49-F238E27FC236}">
                <a16:creationId xmlns:a16="http://schemas.microsoft.com/office/drawing/2014/main" id="{A7A0C881-1F4C-4A0F-86BA-16B9D02AAE87}"/>
              </a:ext>
            </a:extLst>
          </p:cNvPr>
          <p:cNvSpPr>
            <a:spLocks noGrp="1"/>
          </p:cNvSpPr>
          <p:nvPr>
            <p:ph type="title"/>
          </p:nvPr>
        </p:nvSpPr>
        <p:spPr>
          <a:xfrm>
            <a:off x="1621410" y="167158"/>
            <a:ext cx="9732390" cy="1325563"/>
          </a:xfrm>
        </p:spPr>
        <p:txBody>
          <a:bodyPr/>
          <a:lstStyle/>
          <a:p>
            <a:r>
              <a:rPr lang="en-US"/>
              <a:t>Click to edit Master title style</a:t>
            </a:r>
          </a:p>
        </p:txBody>
      </p:sp>
    </p:spTree>
    <p:extLst>
      <p:ext uri="{BB962C8B-B14F-4D97-AF65-F5344CB8AC3E}">
        <p14:creationId xmlns:p14="http://schemas.microsoft.com/office/powerpoint/2010/main" val="1158157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355309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9550400" y="0"/>
            <a:ext cx="2641600" cy="1219200"/>
          </a:xfrm>
          <a:prstGeom prst="rect">
            <a:avLst/>
          </a:prstGeom>
          <a:solidFill>
            <a:schemeClr val="bg1"/>
          </a:solidFill>
          <a:ln>
            <a:noFill/>
          </a:ln>
        </p:spPr>
        <p:txBody>
          <a:bodyPr/>
          <a:lstStyle>
            <a:lvl1pPr>
              <a:defRPr sz="1600">
                <a:solidFill>
                  <a:schemeClr val="tx1"/>
                </a:solidFill>
                <a:latin typeface="BauerBodni Titl BT" pitchFamily="82" charset="0"/>
              </a:defRPr>
            </a:lvl1pPr>
            <a:lvl2pPr marL="742950" indent="-285750">
              <a:defRPr sz="1600">
                <a:solidFill>
                  <a:schemeClr val="tx1"/>
                </a:solidFill>
                <a:latin typeface="BauerBodni Titl BT" pitchFamily="82" charset="0"/>
              </a:defRPr>
            </a:lvl2pPr>
            <a:lvl3pPr marL="1143000" indent="-228600">
              <a:defRPr sz="1600">
                <a:solidFill>
                  <a:schemeClr val="tx1"/>
                </a:solidFill>
                <a:latin typeface="BauerBodni Titl BT" pitchFamily="82" charset="0"/>
              </a:defRPr>
            </a:lvl3pPr>
            <a:lvl4pPr marL="1600200" indent="-228600">
              <a:defRPr sz="1600">
                <a:solidFill>
                  <a:schemeClr val="tx1"/>
                </a:solidFill>
                <a:latin typeface="BauerBodni Titl BT" pitchFamily="82" charset="0"/>
              </a:defRPr>
            </a:lvl4pPr>
            <a:lvl5pPr marL="2057400" indent="-228600">
              <a:defRPr sz="1600">
                <a:solidFill>
                  <a:schemeClr val="tx1"/>
                </a:solidFill>
                <a:latin typeface="BauerBodni Titl BT" pitchFamily="82" charset="0"/>
              </a:defRPr>
            </a:lvl5pPr>
            <a:lvl6pPr marL="2514600" indent="-228600" eaLnBrk="0" fontAlgn="base" hangingPunct="0">
              <a:spcBef>
                <a:spcPct val="0"/>
              </a:spcBef>
              <a:spcAft>
                <a:spcPct val="0"/>
              </a:spcAft>
              <a:defRPr sz="1600">
                <a:solidFill>
                  <a:schemeClr val="tx1"/>
                </a:solidFill>
                <a:latin typeface="BauerBodni Titl BT" pitchFamily="82" charset="0"/>
              </a:defRPr>
            </a:lvl6pPr>
            <a:lvl7pPr marL="2971800" indent="-228600" eaLnBrk="0" fontAlgn="base" hangingPunct="0">
              <a:spcBef>
                <a:spcPct val="0"/>
              </a:spcBef>
              <a:spcAft>
                <a:spcPct val="0"/>
              </a:spcAft>
              <a:defRPr sz="1600">
                <a:solidFill>
                  <a:schemeClr val="tx1"/>
                </a:solidFill>
                <a:latin typeface="BauerBodni Titl BT" pitchFamily="82" charset="0"/>
              </a:defRPr>
            </a:lvl7pPr>
            <a:lvl8pPr marL="3429000" indent="-228600" eaLnBrk="0" fontAlgn="base" hangingPunct="0">
              <a:spcBef>
                <a:spcPct val="0"/>
              </a:spcBef>
              <a:spcAft>
                <a:spcPct val="0"/>
              </a:spcAft>
              <a:defRPr sz="1600">
                <a:solidFill>
                  <a:schemeClr val="tx1"/>
                </a:solidFill>
                <a:latin typeface="BauerBodni Titl BT" pitchFamily="82" charset="0"/>
              </a:defRPr>
            </a:lvl8pPr>
            <a:lvl9pPr marL="3886200" indent="-228600" eaLnBrk="0" fontAlgn="base" hangingPunct="0">
              <a:spcBef>
                <a:spcPct val="0"/>
              </a:spcBef>
              <a:spcAft>
                <a:spcPct val="0"/>
              </a:spcAft>
              <a:defRPr sz="1600">
                <a:solidFill>
                  <a:schemeClr val="tx1"/>
                </a:solidFill>
                <a:latin typeface="BauerBodni Titl BT" pitchFamily="82" charset="0"/>
              </a:defRPr>
            </a:lvl9pPr>
          </a:lstStyle>
          <a:p>
            <a:pPr eaLnBrk="1" hangingPunct="1">
              <a:defRPr/>
            </a:pPr>
            <a:endParaRPr lang="en-US" altLang="en-US" sz="1600"/>
          </a:p>
        </p:txBody>
      </p:sp>
      <p:sp>
        <p:nvSpPr>
          <p:cNvPr id="5" name="Slide Number Placeholder 3">
            <a:extLst>
              <a:ext uri="{FF2B5EF4-FFF2-40B4-BE49-F238E27FC236}">
                <a16:creationId xmlns:a16="http://schemas.microsoft.com/office/drawing/2014/main" id="{235F80D7-798C-4650-B06A-C0904150CBDE}"/>
              </a:ext>
            </a:extLst>
          </p:cNvPr>
          <p:cNvSpPr>
            <a:spLocks noGrp="1"/>
          </p:cNvSpPr>
          <p:nvPr>
            <p:ph type="sldNum" sz="quarter" idx="12"/>
          </p:nvPr>
        </p:nvSpPr>
        <p:spPr>
          <a:xfrm>
            <a:off x="11115676" y="6455931"/>
            <a:ext cx="847724" cy="365125"/>
          </a:xfrm>
        </p:spPr>
        <p:txBody>
          <a:bodyPr/>
          <a:lstStyle>
            <a:lvl1pPr>
              <a:defRPr lang="en-US" sz="1400" b="1" kern="1200" cap="all" smtClean="0">
                <a:ln w="6350">
                  <a:noFill/>
                </a:ln>
                <a:solidFill>
                  <a:srgbClr val="0B4A8F"/>
                </a:solidFill>
                <a:latin typeface="+mj-lt"/>
                <a:ea typeface="+mn-ea"/>
                <a:cs typeface="+mn-cs"/>
              </a:defRPr>
            </a:lvl1pPr>
          </a:lstStyle>
          <a:p>
            <a:pPr algn="r"/>
            <a:fld id="{81D62C55-66C0-4F19-A63C-0A910B9F4D26}" type="slidenum">
              <a:rPr lang="en-US" smtClean="0"/>
              <a:pPr algn="r"/>
              <a:t>‹#›</a:t>
            </a:fld>
            <a:endParaRPr lang="en-US" dirty="0"/>
          </a:p>
        </p:txBody>
      </p:sp>
    </p:spTree>
    <p:extLst>
      <p:ext uri="{BB962C8B-B14F-4D97-AF65-F5344CB8AC3E}">
        <p14:creationId xmlns:p14="http://schemas.microsoft.com/office/powerpoint/2010/main" val="3410251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D515C8-AD4A-4C7F-A43D-6781C82B8E40}"/>
              </a:ext>
            </a:extLst>
          </p:cNvPr>
          <p:cNvSpPr>
            <a:spLocks noGrp="1"/>
          </p:cNvSpPr>
          <p:nvPr>
            <p:ph type="title"/>
          </p:nvPr>
        </p:nvSpPr>
        <p:spPr>
          <a:xfrm>
            <a:off x="1621410" y="167158"/>
            <a:ext cx="973239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090FB7-BA14-4A2D-8E12-1C51D0F5CE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89D92660-4083-4432-A3C4-01EB904B0D21}"/>
              </a:ext>
            </a:extLst>
          </p:cNvPr>
          <p:cNvPicPr>
            <a:picLocks noChangeAspect="1"/>
          </p:cNvPicPr>
          <p:nvPr userDrawn="1"/>
        </p:nvPicPr>
        <p:blipFill rotWithShape="1">
          <a:blip r:embed="rId12"/>
          <a:srcRect l="6514"/>
          <a:stretch/>
        </p:blipFill>
        <p:spPr>
          <a:xfrm>
            <a:off x="140190" y="136415"/>
            <a:ext cx="1396019" cy="1389112"/>
          </a:xfrm>
          <a:prstGeom prst="rect">
            <a:avLst/>
          </a:prstGeom>
        </p:spPr>
      </p:pic>
      <p:sp>
        <p:nvSpPr>
          <p:cNvPr id="15" name="Slide Number Placeholder 5">
            <a:extLst>
              <a:ext uri="{FF2B5EF4-FFF2-40B4-BE49-F238E27FC236}">
                <a16:creationId xmlns:a16="http://schemas.microsoft.com/office/drawing/2014/main" id="{B1626888-99C9-4F70-9675-FEEED1ACE82D}"/>
              </a:ext>
            </a:extLst>
          </p:cNvPr>
          <p:cNvSpPr>
            <a:spLocks noGrp="1"/>
          </p:cNvSpPr>
          <p:nvPr>
            <p:ph type="sldNum" sz="quarter" idx="4"/>
          </p:nvPr>
        </p:nvSpPr>
        <p:spPr>
          <a:xfrm>
            <a:off x="10932666" y="6459897"/>
            <a:ext cx="956865" cy="321416"/>
          </a:xfrm>
          <a:prstGeom prst="rect">
            <a:avLst/>
          </a:prstGeom>
        </p:spPr>
        <p:txBody>
          <a:bodyPr/>
          <a:lstStyle>
            <a:lvl1pPr algn="r">
              <a:defRPr sz="1600" b="1">
                <a:solidFill>
                  <a:srgbClr val="BDBDBD"/>
                </a:solidFill>
                <a:latin typeface="Arial Black" panose="020B0A04020102020204" pitchFamily="34" charset="0"/>
              </a:defRPr>
            </a:lvl1pPr>
          </a:lstStyle>
          <a:p>
            <a:fld id="{A47E3F7A-0EE5-45E7-B40F-D7CBCF0FD8B8}" type="slidenum">
              <a:rPr lang="en-US" smtClean="0"/>
              <a:pPr/>
              <a:t>‹#›</a:t>
            </a:fld>
            <a:endParaRPr lang="en-US" dirty="0"/>
          </a:p>
        </p:txBody>
      </p:sp>
      <p:sp>
        <p:nvSpPr>
          <p:cNvPr id="8" name="Footer Placeholder 7">
            <a:extLst>
              <a:ext uri="{FF2B5EF4-FFF2-40B4-BE49-F238E27FC236}">
                <a16:creationId xmlns:a16="http://schemas.microsoft.com/office/drawing/2014/main" id="{DE0839D0-C84D-4248-B64C-208C59DB369F}"/>
              </a:ext>
            </a:extLst>
          </p:cNvPr>
          <p:cNvSpPr>
            <a:spLocks noGrp="1"/>
          </p:cNvSpPr>
          <p:nvPr>
            <p:ph type="ftr" sz="quarter" idx="3"/>
          </p:nvPr>
        </p:nvSpPr>
        <p:spPr>
          <a:xfrm>
            <a:off x="838199" y="6535503"/>
            <a:ext cx="10507860" cy="184862"/>
          </a:xfrm>
          <a:prstGeom prst="rect">
            <a:avLst/>
          </a:prstGeom>
        </p:spPr>
        <p:txBody>
          <a:bodyPr/>
          <a:lstStyle>
            <a:lvl1pPr>
              <a:defRPr sz="1200">
                <a:solidFill>
                  <a:srgbClr val="BDBDBD"/>
                </a:solidFill>
                <a:latin typeface="Rajdhani SemiBold" panose="02000000000000000000" pitchFamily="2" charset="0"/>
                <a:cs typeface="Rajdhani SemiBold" panose="02000000000000000000" pitchFamily="2" charset="0"/>
              </a:defRPr>
            </a:lvl1pPr>
          </a:lstStyle>
          <a:p>
            <a:pPr algn="ctr"/>
            <a:r>
              <a:rPr lang="en-US" b="1" cap="all" dirty="0">
                <a:ln w="6350">
                  <a:noFill/>
                </a:ln>
              </a:rPr>
              <a:t>ONE CIVIL AIR PATROL   |   Excelling in Service to Our Nation and Our Members</a:t>
            </a:r>
            <a:endParaRPr lang="en-US" dirty="0"/>
          </a:p>
        </p:txBody>
      </p:sp>
    </p:spTree>
    <p:extLst>
      <p:ext uri="{BB962C8B-B14F-4D97-AF65-F5344CB8AC3E}">
        <p14:creationId xmlns:p14="http://schemas.microsoft.com/office/powerpoint/2010/main" val="1961286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724" r:id="rId8"/>
    <p:sldLayoutId id="2147483725" r:id="rId9"/>
    <p:sldLayoutId id="2147483726" r:id="rId10"/>
  </p:sldLayoutIdLst>
  <p:hf hdr="0" dt="0"/>
  <p:txStyles>
    <p:titleStyle>
      <a:lvl1pPr algn="ctr"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F0DDE-1E40-4828-90C9-76298BD9C291}"/>
              </a:ext>
            </a:extLst>
          </p:cNvPr>
          <p:cNvSpPr>
            <a:spLocks noGrp="1"/>
          </p:cNvSpPr>
          <p:nvPr>
            <p:ph type="title"/>
          </p:nvPr>
        </p:nvSpPr>
        <p:spPr>
          <a:xfrm>
            <a:off x="2993456" y="2349542"/>
            <a:ext cx="7931825" cy="2184640"/>
          </a:xfrm>
          <a:prstGeom prst="rect">
            <a:avLst/>
          </a:prstGeom>
        </p:spPr>
        <p:txBody>
          <a:bodyPr vert="horz" lIns="91440" tIns="45720" rIns="91440" bIns="45720" rtlCol="0" anchor="ctr">
            <a:normAutofit/>
          </a:bodyPr>
          <a:lstStyle/>
          <a:p>
            <a:r>
              <a:rPr lang="en-US" dirty="0"/>
              <a:t>Click to edit Master </a:t>
            </a:r>
            <a:br>
              <a:rPr lang="en-US" dirty="0"/>
            </a:br>
            <a:r>
              <a:rPr lang="en-US" dirty="0"/>
              <a:t>title style</a:t>
            </a:r>
          </a:p>
        </p:txBody>
      </p:sp>
      <p:sp>
        <p:nvSpPr>
          <p:cNvPr id="7" name="Google Shape;56;p13">
            <a:extLst>
              <a:ext uri="{FF2B5EF4-FFF2-40B4-BE49-F238E27FC236}">
                <a16:creationId xmlns:a16="http://schemas.microsoft.com/office/drawing/2014/main" id="{1F90D5CE-E283-4EA8-81AF-F6B67BC3AF9F}"/>
              </a:ext>
            </a:extLst>
          </p:cNvPr>
          <p:cNvSpPr/>
          <p:nvPr userDrawn="1"/>
        </p:nvSpPr>
        <p:spPr>
          <a:xfrm>
            <a:off x="0" y="6656150"/>
            <a:ext cx="9231550" cy="201850"/>
          </a:xfrm>
          <a:prstGeom prst="rtTriangle">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58;p13">
            <a:extLst>
              <a:ext uri="{FF2B5EF4-FFF2-40B4-BE49-F238E27FC236}">
                <a16:creationId xmlns:a16="http://schemas.microsoft.com/office/drawing/2014/main" id="{EE18A59B-E11B-4378-94C3-434696E4AC07}"/>
              </a:ext>
            </a:extLst>
          </p:cNvPr>
          <p:cNvSpPr/>
          <p:nvPr userDrawn="1"/>
        </p:nvSpPr>
        <p:spPr>
          <a:xfrm rot="16202181">
            <a:off x="994997" y="5358766"/>
            <a:ext cx="511617" cy="2501287"/>
          </a:xfrm>
          <a:prstGeom prst="diagStripe">
            <a:avLst>
              <a:gd name="adj" fmla="val 81854"/>
            </a:avLst>
          </a:prstGeom>
          <a:gradFill flip="none" rotWithShape="1">
            <a:gsLst>
              <a:gs pos="0">
                <a:schemeClr val="lt2">
                  <a:shade val="30000"/>
                  <a:satMod val="115000"/>
                </a:schemeClr>
              </a:gs>
              <a:gs pos="50000">
                <a:schemeClr val="lt2">
                  <a:shade val="67500"/>
                  <a:satMod val="115000"/>
                </a:schemeClr>
              </a:gs>
              <a:gs pos="100000">
                <a:schemeClr val="lt2">
                  <a:shade val="100000"/>
                  <a:satMod val="115000"/>
                </a:schemeClr>
              </a:gs>
            </a:gsLst>
            <a:lin ang="54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57;p13">
            <a:extLst>
              <a:ext uri="{FF2B5EF4-FFF2-40B4-BE49-F238E27FC236}">
                <a16:creationId xmlns:a16="http://schemas.microsoft.com/office/drawing/2014/main" id="{5BAC9F49-A0D9-4E6B-912E-4E49AA34168E}"/>
              </a:ext>
            </a:extLst>
          </p:cNvPr>
          <p:cNvSpPr/>
          <p:nvPr userDrawn="1"/>
        </p:nvSpPr>
        <p:spPr>
          <a:xfrm>
            <a:off x="2" y="6421511"/>
            <a:ext cx="2501449" cy="445025"/>
          </a:xfrm>
          <a:prstGeom prst="rtTriangle">
            <a:avLst/>
          </a:prstGeom>
          <a:gradFill flip="none" rotWithShape="1">
            <a:gsLst>
              <a:gs pos="0">
                <a:srgbClr val="2613B5">
                  <a:shade val="30000"/>
                  <a:satMod val="115000"/>
                </a:srgbClr>
              </a:gs>
              <a:gs pos="50000">
                <a:srgbClr val="2613B5">
                  <a:shade val="67500"/>
                  <a:satMod val="115000"/>
                </a:srgbClr>
              </a:gs>
              <a:gs pos="100000">
                <a:srgbClr val="2613B5">
                  <a:shade val="100000"/>
                  <a:satMod val="115000"/>
                </a:srgbClr>
              </a:gs>
            </a:gsLst>
            <a:lin ang="189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 name="Picture 10">
            <a:extLst>
              <a:ext uri="{FF2B5EF4-FFF2-40B4-BE49-F238E27FC236}">
                <a16:creationId xmlns:a16="http://schemas.microsoft.com/office/drawing/2014/main" id="{AEC54E01-8F9D-486C-B835-6A52B9870E37}"/>
              </a:ext>
            </a:extLst>
          </p:cNvPr>
          <p:cNvPicPr>
            <a:picLocks noChangeAspect="1"/>
          </p:cNvPicPr>
          <p:nvPr userDrawn="1"/>
        </p:nvPicPr>
        <p:blipFill rotWithShape="1">
          <a:blip r:embed="rId2"/>
          <a:srcRect l="6514"/>
          <a:stretch/>
        </p:blipFill>
        <p:spPr>
          <a:xfrm>
            <a:off x="607210" y="2302099"/>
            <a:ext cx="2290860" cy="2279526"/>
          </a:xfrm>
          <a:prstGeom prst="rect">
            <a:avLst/>
          </a:prstGeom>
        </p:spPr>
      </p:pic>
    </p:spTree>
    <p:extLst>
      <p:ext uri="{BB962C8B-B14F-4D97-AF65-F5344CB8AC3E}">
        <p14:creationId xmlns:p14="http://schemas.microsoft.com/office/powerpoint/2010/main" val="2040112535"/>
      </p:ext>
    </p:extLst>
  </p:cSld>
  <p:clrMap bg1="lt1" tx1="dk1" bg2="lt2" tx2="dk2" accent1="accent1" accent2="accent2" accent3="accent3" accent4="accent4" accent5="accent5" accent6="accent6" hlink="hlink" folHlink="folHlink"/>
  <p:txStyles>
    <p:titleStyle>
      <a:lvl1pPr algn="ctr"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F0DDE-1E40-4828-90C9-76298BD9C291}"/>
              </a:ext>
            </a:extLst>
          </p:cNvPr>
          <p:cNvSpPr>
            <a:spLocks noGrp="1"/>
          </p:cNvSpPr>
          <p:nvPr>
            <p:ph type="title"/>
          </p:nvPr>
        </p:nvSpPr>
        <p:spPr>
          <a:xfrm>
            <a:off x="2993456" y="2349542"/>
            <a:ext cx="7931825" cy="2184640"/>
          </a:xfrm>
          <a:prstGeom prst="rect">
            <a:avLst/>
          </a:prstGeom>
        </p:spPr>
        <p:txBody>
          <a:bodyPr vert="horz" lIns="91440" tIns="45720" rIns="91440" bIns="45720" rtlCol="0" anchor="ctr">
            <a:normAutofit/>
          </a:bodyPr>
          <a:lstStyle/>
          <a:p>
            <a:r>
              <a:rPr lang="en-US" dirty="0"/>
              <a:t>Click to edit Master </a:t>
            </a:r>
            <a:br>
              <a:rPr lang="en-US" dirty="0"/>
            </a:br>
            <a:r>
              <a:rPr lang="en-US" dirty="0"/>
              <a:t>title style</a:t>
            </a:r>
          </a:p>
        </p:txBody>
      </p:sp>
      <p:sp>
        <p:nvSpPr>
          <p:cNvPr id="7" name="Google Shape;56;p13">
            <a:extLst>
              <a:ext uri="{FF2B5EF4-FFF2-40B4-BE49-F238E27FC236}">
                <a16:creationId xmlns:a16="http://schemas.microsoft.com/office/drawing/2014/main" id="{1F90D5CE-E283-4EA8-81AF-F6B67BC3AF9F}"/>
              </a:ext>
            </a:extLst>
          </p:cNvPr>
          <p:cNvSpPr/>
          <p:nvPr userDrawn="1"/>
        </p:nvSpPr>
        <p:spPr>
          <a:xfrm>
            <a:off x="0" y="6656150"/>
            <a:ext cx="9231550" cy="201850"/>
          </a:xfrm>
          <a:prstGeom prst="rtTriangle">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58;p13">
            <a:extLst>
              <a:ext uri="{FF2B5EF4-FFF2-40B4-BE49-F238E27FC236}">
                <a16:creationId xmlns:a16="http://schemas.microsoft.com/office/drawing/2014/main" id="{EE18A59B-E11B-4378-94C3-434696E4AC07}"/>
              </a:ext>
            </a:extLst>
          </p:cNvPr>
          <p:cNvSpPr/>
          <p:nvPr userDrawn="1"/>
        </p:nvSpPr>
        <p:spPr>
          <a:xfrm rot="16202181">
            <a:off x="994997" y="5358766"/>
            <a:ext cx="511617" cy="2501287"/>
          </a:xfrm>
          <a:prstGeom prst="diagStripe">
            <a:avLst>
              <a:gd name="adj" fmla="val 81854"/>
            </a:avLst>
          </a:prstGeom>
          <a:gradFill flip="none" rotWithShape="1">
            <a:gsLst>
              <a:gs pos="0">
                <a:schemeClr val="lt2">
                  <a:shade val="30000"/>
                  <a:satMod val="115000"/>
                </a:schemeClr>
              </a:gs>
              <a:gs pos="50000">
                <a:schemeClr val="lt2">
                  <a:shade val="67500"/>
                  <a:satMod val="115000"/>
                </a:schemeClr>
              </a:gs>
              <a:gs pos="100000">
                <a:schemeClr val="lt2">
                  <a:shade val="100000"/>
                  <a:satMod val="115000"/>
                </a:schemeClr>
              </a:gs>
            </a:gsLst>
            <a:lin ang="54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57;p13">
            <a:extLst>
              <a:ext uri="{FF2B5EF4-FFF2-40B4-BE49-F238E27FC236}">
                <a16:creationId xmlns:a16="http://schemas.microsoft.com/office/drawing/2014/main" id="{5BAC9F49-A0D9-4E6B-912E-4E49AA34168E}"/>
              </a:ext>
            </a:extLst>
          </p:cNvPr>
          <p:cNvSpPr/>
          <p:nvPr userDrawn="1"/>
        </p:nvSpPr>
        <p:spPr>
          <a:xfrm>
            <a:off x="2" y="6421511"/>
            <a:ext cx="2501449" cy="445025"/>
          </a:xfrm>
          <a:prstGeom prst="rtTriangle">
            <a:avLst/>
          </a:prstGeom>
          <a:gradFill flip="none" rotWithShape="1">
            <a:gsLst>
              <a:gs pos="0">
                <a:srgbClr val="2613B5">
                  <a:shade val="30000"/>
                  <a:satMod val="115000"/>
                </a:srgbClr>
              </a:gs>
              <a:gs pos="50000">
                <a:srgbClr val="2613B5">
                  <a:shade val="67500"/>
                  <a:satMod val="115000"/>
                </a:srgbClr>
              </a:gs>
              <a:gs pos="100000">
                <a:srgbClr val="2613B5">
                  <a:shade val="100000"/>
                  <a:satMod val="115000"/>
                </a:srgbClr>
              </a:gs>
            </a:gsLst>
            <a:lin ang="189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 name="Picture 10">
            <a:extLst>
              <a:ext uri="{FF2B5EF4-FFF2-40B4-BE49-F238E27FC236}">
                <a16:creationId xmlns:a16="http://schemas.microsoft.com/office/drawing/2014/main" id="{AEC54E01-8F9D-486C-B835-6A52B9870E37}"/>
              </a:ext>
            </a:extLst>
          </p:cNvPr>
          <p:cNvPicPr>
            <a:picLocks noChangeAspect="1"/>
          </p:cNvPicPr>
          <p:nvPr userDrawn="1"/>
        </p:nvPicPr>
        <p:blipFill rotWithShape="1">
          <a:blip r:embed="rId2"/>
          <a:srcRect l="6514"/>
          <a:stretch/>
        </p:blipFill>
        <p:spPr>
          <a:xfrm>
            <a:off x="607210" y="2302099"/>
            <a:ext cx="2290860" cy="2279526"/>
          </a:xfrm>
          <a:prstGeom prst="rect">
            <a:avLst/>
          </a:prstGeom>
        </p:spPr>
      </p:pic>
    </p:spTree>
    <p:extLst>
      <p:ext uri="{BB962C8B-B14F-4D97-AF65-F5344CB8AC3E}">
        <p14:creationId xmlns:p14="http://schemas.microsoft.com/office/powerpoint/2010/main" val="3995155932"/>
      </p:ext>
    </p:extLst>
  </p:cSld>
  <p:clrMap bg1="lt1" tx1="dk1" bg2="lt2" tx2="dk2" accent1="accent1" accent2="accent2" accent3="accent3" accent4="accent4" accent5="accent5" accent6="accent6" hlink="hlink" folHlink="folHlink"/>
  <p:txStyles>
    <p:titleStyle>
      <a:lvl1pPr algn="ctr"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wmf"/><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61.jpeg"/><Relationship Id="rId11" Type="http://schemas.openxmlformats.org/officeDocument/2006/relationships/image" Target="../media/image64.jpeg"/><Relationship Id="rId5" Type="http://schemas.openxmlformats.org/officeDocument/2006/relationships/image" Target="../media/image60.jpeg"/><Relationship Id="rId10" Type="http://schemas.openxmlformats.org/officeDocument/2006/relationships/image" Target="../media/image37.png"/><Relationship Id="rId4" Type="http://schemas.openxmlformats.org/officeDocument/2006/relationships/image" Target="../media/image59.jpe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5.jpg"/><Relationship Id="rId7" Type="http://schemas.openxmlformats.org/officeDocument/2006/relationships/image" Target="../media/image69.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8.gif"/><Relationship Id="rId5" Type="http://schemas.openxmlformats.org/officeDocument/2006/relationships/image" Target="../media/image67.gif"/><Relationship Id="rId4" Type="http://schemas.openxmlformats.org/officeDocument/2006/relationships/image" Target="../media/image66.gif"/></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0.wmf"/><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81.jp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83.jpe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39.jpeg"/><Relationship Id="rId7"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image" Target="../media/image86.png"/><Relationship Id="rId9" Type="http://schemas.openxmlformats.org/officeDocument/2006/relationships/image" Target="../media/image89.png"/></Relationships>
</file>

<file path=ppt/slides/_rels/slide2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emf"/></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2.jpeg"/><Relationship Id="rId4" Type="http://schemas.openxmlformats.org/officeDocument/2006/relationships/image" Target="../media/image100.jpeg"/></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4.jpeg"/><Relationship Id="rId3" Type="http://schemas.openxmlformats.org/officeDocument/2006/relationships/image" Target="../media/image16.jpe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8.jpeg"/><Relationship Id="rId11" Type="http://schemas.openxmlformats.org/officeDocument/2006/relationships/image" Target="../media/image22.jpeg"/><Relationship Id="rId5" Type="http://schemas.openxmlformats.org/officeDocument/2006/relationships/image" Target="../media/image17.jpeg"/><Relationship Id="rId10" Type="http://schemas.openxmlformats.org/officeDocument/2006/relationships/image" Target="cid:3943ca18-0809-48a2-a48e-edce5721b1f9@capnhq.gov" TargetMode="External"/><Relationship Id="rId4" Type="http://schemas.openxmlformats.org/officeDocument/2006/relationships/image" Target="../media/image2.jpeg"/><Relationship Id="rId9" Type="http://schemas.openxmlformats.org/officeDocument/2006/relationships/image" Target="../media/image21.jpeg"/><Relationship Id="rId1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image" Target="cid:029052df-df35-4ef9-abe0-1b179bd96cbd@capnhq.go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gif"/><Relationship Id="rId4"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7.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9.jpe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image" Target="../media/image41.png"/><Relationship Id="rId10" Type="http://schemas.openxmlformats.org/officeDocument/2006/relationships/image" Target="../media/image36.png"/><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9FE1A-0946-405C-8B33-227D1CDA2FF1}"/>
              </a:ext>
            </a:extLst>
          </p:cNvPr>
          <p:cNvSpPr>
            <a:spLocks noGrp="1"/>
          </p:cNvSpPr>
          <p:nvPr>
            <p:ph type="title"/>
          </p:nvPr>
        </p:nvSpPr>
        <p:spPr>
          <a:xfrm>
            <a:off x="2993456" y="2349542"/>
            <a:ext cx="9198544" cy="2184640"/>
          </a:xfrm>
        </p:spPr>
        <p:txBody>
          <a:bodyPr/>
          <a:lstStyle/>
          <a:p>
            <a:r>
              <a:rPr lang="en-US" dirty="0"/>
              <a:t>Mission Briefing</a:t>
            </a:r>
          </a:p>
        </p:txBody>
      </p:sp>
      <p:sp>
        <p:nvSpPr>
          <p:cNvPr id="3" name="Subtitle 2">
            <a:extLst>
              <a:ext uri="{FF2B5EF4-FFF2-40B4-BE49-F238E27FC236}">
                <a16:creationId xmlns:a16="http://schemas.microsoft.com/office/drawing/2014/main" id="{58F3961B-C234-4653-A4E3-9BEE437D1AA5}"/>
              </a:ext>
            </a:extLst>
          </p:cNvPr>
          <p:cNvSpPr txBox="1">
            <a:spLocks/>
          </p:cNvSpPr>
          <p:nvPr/>
        </p:nvSpPr>
        <p:spPr>
          <a:xfrm>
            <a:off x="2993456" y="4537446"/>
            <a:ext cx="9119885" cy="1471943"/>
          </a:xfrm>
          <a:prstGeom prst="rect">
            <a:avLst/>
          </a:prstGeom>
        </p:spPr>
        <p:txBody>
          <a:bodyPr>
            <a:noAutofit/>
          </a:bodyPr>
          <a:lstStyle>
            <a:lvl1pPr marL="342900" indent="-342900" algn="l" rtl="0" eaLnBrk="0" fontAlgn="base" hangingPunct="0">
              <a:spcBef>
                <a:spcPct val="20000"/>
              </a:spcBef>
              <a:spcAft>
                <a:spcPct val="0"/>
              </a:spcAft>
              <a:buClr>
                <a:schemeClr val="tx1"/>
              </a:buClr>
              <a:buFont typeface="Arial" panose="020B0604020202020204" pitchFamily="34" charset="0"/>
              <a:buChar char="•"/>
              <a:defRPr b="1">
                <a:solidFill>
                  <a:srgbClr val="333333"/>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anose="020B0604020202020204" pitchFamily="34" charset="0"/>
              <a:buChar char="•"/>
              <a:defRPr b="1">
                <a:solidFill>
                  <a:srgbClr val="333333"/>
                </a:solidFill>
                <a:latin typeface="+mn-lt"/>
              </a:defRPr>
            </a:lvl2pPr>
            <a:lvl3pPr marL="1143000" indent="-228600" algn="l" rtl="0" eaLnBrk="0" fontAlgn="base" hangingPunct="0">
              <a:spcBef>
                <a:spcPct val="20000"/>
              </a:spcBef>
              <a:spcAft>
                <a:spcPct val="0"/>
              </a:spcAft>
              <a:buClr>
                <a:schemeClr val="tx1"/>
              </a:buClr>
              <a:buFont typeface="Arial" panose="020B0604020202020204" pitchFamily="34" charset="0"/>
              <a:buChar char="•"/>
              <a:defRPr b="1">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Ø"/>
              <a:defRPr b="1">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Ø"/>
              <a:defRPr b="1">
                <a:solidFill>
                  <a:srgbClr val="333333"/>
                </a:solidFill>
                <a:latin typeface="+mn-lt"/>
              </a:defRPr>
            </a:lvl5pPr>
            <a:lvl6pPr marL="2514600" indent="-228600" algn="l" rtl="0" fontAlgn="base">
              <a:spcBef>
                <a:spcPct val="20000"/>
              </a:spcBef>
              <a:spcAft>
                <a:spcPct val="0"/>
              </a:spcAft>
              <a:buFont typeface="Wingdings" pitchFamily="2" charset="2"/>
              <a:buChar char="Ø"/>
              <a:defRPr b="1">
                <a:solidFill>
                  <a:srgbClr val="333333"/>
                </a:solidFill>
                <a:latin typeface="+mn-lt"/>
              </a:defRPr>
            </a:lvl6pPr>
            <a:lvl7pPr marL="2971800" indent="-228600" algn="l" rtl="0" fontAlgn="base">
              <a:spcBef>
                <a:spcPct val="20000"/>
              </a:spcBef>
              <a:spcAft>
                <a:spcPct val="0"/>
              </a:spcAft>
              <a:buFont typeface="Wingdings" pitchFamily="2" charset="2"/>
              <a:buChar char="Ø"/>
              <a:defRPr b="1">
                <a:solidFill>
                  <a:srgbClr val="333333"/>
                </a:solidFill>
                <a:latin typeface="+mn-lt"/>
              </a:defRPr>
            </a:lvl7pPr>
            <a:lvl8pPr marL="3429000" indent="-228600" algn="l" rtl="0" fontAlgn="base">
              <a:spcBef>
                <a:spcPct val="20000"/>
              </a:spcBef>
              <a:spcAft>
                <a:spcPct val="0"/>
              </a:spcAft>
              <a:buFont typeface="Wingdings" pitchFamily="2" charset="2"/>
              <a:buChar char="Ø"/>
              <a:defRPr b="1">
                <a:solidFill>
                  <a:srgbClr val="333333"/>
                </a:solidFill>
                <a:latin typeface="+mn-lt"/>
              </a:defRPr>
            </a:lvl8pPr>
            <a:lvl9pPr marL="3886200" indent="-228600" algn="l" rtl="0" fontAlgn="base">
              <a:spcBef>
                <a:spcPct val="20000"/>
              </a:spcBef>
              <a:spcAft>
                <a:spcPct val="0"/>
              </a:spcAft>
              <a:buFont typeface="Wingdings" pitchFamily="2" charset="2"/>
              <a:buChar char="Ø"/>
              <a:defRPr b="1">
                <a:solidFill>
                  <a:srgbClr val="333333"/>
                </a:solidFill>
                <a:latin typeface="+mn-lt"/>
              </a:defRPr>
            </a:lvl9pPr>
          </a:lstStyle>
          <a:p>
            <a:pPr marL="0" indent="0" algn="ctr">
              <a:buNone/>
            </a:pPr>
            <a:r>
              <a:rPr lang="en-US" sz="2800" b="0" kern="0" dirty="0">
                <a:solidFill>
                  <a:schemeClr val="tx1"/>
                </a:solidFill>
                <a:latin typeface="Arial Black" panose="020B0A04020102020204" pitchFamily="34" charset="0"/>
              </a:rPr>
              <a:t>John Desmarais</a:t>
            </a:r>
            <a:br>
              <a:rPr lang="en-US" sz="2800" b="0" kern="0" dirty="0">
                <a:solidFill>
                  <a:schemeClr val="tx1"/>
                </a:solidFill>
                <a:latin typeface="Arial Black" panose="020B0A04020102020204" pitchFamily="34" charset="0"/>
              </a:rPr>
            </a:br>
            <a:r>
              <a:rPr lang="en-US" sz="2800" b="0" kern="0" dirty="0">
                <a:solidFill>
                  <a:schemeClr val="tx1"/>
                </a:solidFill>
                <a:latin typeface="Arial Black" panose="020B0A04020102020204" pitchFamily="34" charset="0"/>
              </a:rPr>
              <a:t>Director of Operations</a:t>
            </a:r>
          </a:p>
          <a:p>
            <a:pPr marL="0" indent="0" algn="ctr">
              <a:buNone/>
            </a:pPr>
            <a:r>
              <a:rPr lang="en-US" sz="2800" b="0" kern="0" dirty="0">
                <a:solidFill>
                  <a:schemeClr val="tx1"/>
                </a:solidFill>
                <a:latin typeface="Arial Black" panose="020B0A04020102020204" pitchFamily="34" charset="0"/>
              </a:rPr>
              <a:t>Civil Air Patrol National Headquarters</a:t>
            </a:r>
          </a:p>
          <a:p>
            <a:pPr marL="0" indent="0" algn="ctr">
              <a:buNone/>
            </a:pPr>
            <a:r>
              <a:rPr lang="en-US" sz="2800" b="0" kern="0" dirty="0">
                <a:solidFill>
                  <a:schemeClr val="tx1"/>
                </a:solidFill>
                <a:latin typeface="Arial Black" panose="020B0A04020102020204" pitchFamily="34" charset="0"/>
              </a:rPr>
              <a:t>11 August 2022</a:t>
            </a:r>
          </a:p>
        </p:txBody>
      </p:sp>
    </p:spTree>
    <p:extLst>
      <p:ext uri="{BB962C8B-B14F-4D97-AF65-F5344CB8AC3E}">
        <p14:creationId xmlns:p14="http://schemas.microsoft.com/office/powerpoint/2010/main" val="3217319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221" t="2119" r="18693" b="33393"/>
          <a:stretch/>
        </p:blipFill>
        <p:spPr>
          <a:xfrm>
            <a:off x="36212" y="-4168"/>
            <a:ext cx="12155788" cy="6862168"/>
          </a:xfrm>
          <a:prstGeom prst="rect">
            <a:avLst/>
          </a:prstGeom>
        </p:spPr>
      </p:pic>
      <p:sp>
        <p:nvSpPr>
          <p:cNvPr id="5" name="Rectangle 4"/>
          <p:cNvSpPr/>
          <p:nvPr/>
        </p:nvSpPr>
        <p:spPr>
          <a:xfrm>
            <a:off x="1538288" y="215900"/>
            <a:ext cx="9144000" cy="769441"/>
          </a:xfrm>
          <a:prstGeom prst="rect">
            <a:avLst/>
          </a:prstGeom>
        </p:spPr>
        <p:txBody>
          <a:bodyPr>
            <a:spAutoFit/>
          </a:bodyPr>
          <a:lstStyle/>
          <a:p>
            <a:pPr algn="ctr">
              <a:defRPr/>
            </a:pPr>
            <a:r>
              <a:rPr lang="en-US" sz="4400" dirty="0">
                <a:solidFill>
                  <a:schemeClr val="bg1"/>
                </a:solidFill>
                <a:latin typeface="Arial Black" panose="020B0A04020102020204" pitchFamily="34" charset="0"/>
              </a:rPr>
              <a:t>CAP Units</a:t>
            </a:r>
          </a:p>
        </p:txBody>
      </p:sp>
      <p:sp>
        <p:nvSpPr>
          <p:cNvPr id="4" name="TextBox 3"/>
          <p:cNvSpPr txBox="1"/>
          <p:nvPr/>
        </p:nvSpPr>
        <p:spPr>
          <a:xfrm>
            <a:off x="1524000" y="2133600"/>
            <a:ext cx="9174690" cy="4093428"/>
          </a:xfrm>
          <a:prstGeom prst="rect">
            <a:avLst/>
          </a:prstGeom>
          <a:noFill/>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latin typeface="+mn-lt"/>
              </a:rPr>
              <a:t>1,399 CAP Units Nationwide</a:t>
            </a:r>
          </a:p>
          <a:p>
            <a:pPr marL="2400300" lvl="4" indent="-5715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latin typeface="+mn-lt"/>
              </a:rPr>
              <a:t>8 Regions</a:t>
            </a:r>
          </a:p>
          <a:p>
            <a:pPr marL="2400300" lvl="4" indent="-5715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latin typeface="+mn-lt"/>
              </a:rPr>
              <a:t>52 Wings</a:t>
            </a:r>
          </a:p>
          <a:p>
            <a:pPr marL="2400300" lvl="4" indent="-5715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latin typeface="+mn-lt"/>
              </a:rPr>
              <a:t>133 Groups</a:t>
            </a:r>
          </a:p>
          <a:p>
            <a:pPr marL="2400300" lvl="4" indent="-5715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latin typeface="+mn-lt"/>
              </a:rPr>
              <a:t>743 Composite Squadrons</a:t>
            </a:r>
          </a:p>
          <a:p>
            <a:pPr marL="2400300" lvl="4" indent="-5715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latin typeface="+mn-lt"/>
              </a:rPr>
              <a:t>213 Senior Squadrons</a:t>
            </a:r>
          </a:p>
          <a:p>
            <a:pPr marL="2400300" lvl="4" indent="-5715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latin typeface="+mn-lt"/>
              </a:rPr>
              <a:t>200 Cadet Squadrons</a:t>
            </a:r>
          </a:p>
          <a:p>
            <a:pPr marL="2400300" lvl="4" indent="-5715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latin typeface="+mn-lt"/>
              </a:rPr>
              <a:t>50 Flights</a:t>
            </a:r>
          </a:p>
        </p:txBody>
      </p:sp>
      <p:pic>
        <p:nvPicPr>
          <p:cNvPr id="7" name="Picture 6">
            <a:extLst>
              <a:ext uri="{FF2B5EF4-FFF2-40B4-BE49-F238E27FC236}">
                <a16:creationId xmlns:a16="http://schemas.microsoft.com/office/drawing/2014/main" id="{3DFB5842-0105-4D79-AD8A-0B4CE26C9820}"/>
              </a:ext>
            </a:extLst>
          </p:cNvPr>
          <p:cNvPicPr>
            <a:picLocks noChangeAspect="1"/>
          </p:cNvPicPr>
          <p:nvPr/>
        </p:nvPicPr>
        <p:blipFill>
          <a:blip r:embed="rId4"/>
          <a:stretch>
            <a:fillRect/>
          </a:stretch>
        </p:blipFill>
        <p:spPr>
          <a:xfrm>
            <a:off x="38100" y="38100"/>
            <a:ext cx="1143000" cy="1143000"/>
          </a:xfrm>
          <a:prstGeom prst="rect">
            <a:avLst/>
          </a:prstGeom>
        </p:spPr>
      </p:pic>
      <p:sp>
        <p:nvSpPr>
          <p:cNvPr id="6" name="Slide Number Placeholder 4">
            <a:extLst>
              <a:ext uri="{FF2B5EF4-FFF2-40B4-BE49-F238E27FC236}">
                <a16:creationId xmlns:a16="http://schemas.microsoft.com/office/drawing/2014/main" id="{E3B5F2EF-B1D2-49F3-A5FA-4E0E47428729}"/>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10</a:t>
            </a:fld>
            <a:endParaRPr lang="en-US" sz="1600" dirty="0">
              <a:solidFill>
                <a:srgbClr val="BDBDBD"/>
              </a:solidFill>
              <a:latin typeface="Arial Black" panose="020B0A04020102020204" pitchFamily="34" charset="0"/>
            </a:endParaRPr>
          </a:p>
        </p:txBody>
      </p:sp>
    </p:spTree>
    <p:extLst>
      <p:ext uri="{BB962C8B-B14F-4D97-AF65-F5344CB8AC3E}">
        <p14:creationId xmlns:p14="http://schemas.microsoft.com/office/powerpoint/2010/main" val="425877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333" t="1230" r="6667" b="17743"/>
          <a:stretch/>
        </p:blipFill>
        <p:spPr>
          <a:xfrm>
            <a:off x="1" y="22860"/>
            <a:ext cx="12192000" cy="6835140"/>
          </a:xfrm>
          <a:prstGeom prst="rect">
            <a:avLst/>
          </a:prstGeom>
        </p:spPr>
      </p:pic>
      <p:sp>
        <p:nvSpPr>
          <p:cNvPr id="5" name="Rectangle 4"/>
          <p:cNvSpPr/>
          <p:nvPr/>
        </p:nvSpPr>
        <p:spPr>
          <a:xfrm>
            <a:off x="1538288" y="215900"/>
            <a:ext cx="9144000" cy="769441"/>
          </a:xfrm>
          <a:prstGeom prst="rect">
            <a:avLst/>
          </a:prstGeom>
        </p:spPr>
        <p:txBody>
          <a:bodyPr>
            <a:spAutoFit/>
          </a:bodyPr>
          <a:lstStyle/>
          <a:p>
            <a:pPr algn="ctr">
              <a:defRPr/>
            </a:pPr>
            <a:r>
              <a:rPr lang="en-US" sz="4400" dirty="0">
                <a:solidFill>
                  <a:schemeClr val="bg1"/>
                </a:solidFill>
                <a:latin typeface="Arial Black" panose="020B0A04020102020204" pitchFamily="34" charset="0"/>
              </a:rPr>
              <a:t>CAP Aircraft</a:t>
            </a:r>
          </a:p>
        </p:txBody>
      </p:sp>
      <p:sp>
        <p:nvSpPr>
          <p:cNvPr id="7" name="TextBox 6"/>
          <p:cNvSpPr txBox="1"/>
          <p:nvPr/>
        </p:nvSpPr>
        <p:spPr>
          <a:xfrm>
            <a:off x="1538288" y="2884438"/>
            <a:ext cx="9129712" cy="2123658"/>
          </a:xfrm>
          <a:prstGeom prst="rect">
            <a:avLst/>
          </a:prstGeom>
          <a:noFill/>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latin typeface="+mn-lt"/>
              </a:rPr>
              <a:t>587 Aircraft Owned By CAP</a:t>
            </a:r>
          </a:p>
          <a:p>
            <a:pPr marL="2400300" lvl="4" indent="-5715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latin typeface="+mn-lt"/>
              </a:rPr>
              <a:t>540 Powered Aircraft</a:t>
            </a:r>
          </a:p>
          <a:p>
            <a:pPr marL="2400300" lvl="4" indent="-5715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latin typeface="+mn-lt"/>
              </a:rPr>
              <a:t>45 Gliders</a:t>
            </a:r>
          </a:p>
          <a:p>
            <a:pPr marL="2400300" lvl="4" indent="-5715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latin typeface="+mn-lt"/>
              </a:rPr>
              <a:t>2 Hot Air Balloons </a:t>
            </a:r>
          </a:p>
        </p:txBody>
      </p:sp>
      <p:pic>
        <p:nvPicPr>
          <p:cNvPr id="9" name="Picture 8">
            <a:extLst>
              <a:ext uri="{FF2B5EF4-FFF2-40B4-BE49-F238E27FC236}">
                <a16:creationId xmlns:a16="http://schemas.microsoft.com/office/drawing/2014/main" id="{913FAE6C-E1FA-4734-B634-010B30239235}"/>
              </a:ext>
            </a:extLst>
          </p:cNvPr>
          <p:cNvPicPr>
            <a:picLocks noChangeAspect="1"/>
          </p:cNvPicPr>
          <p:nvPr/>
        </p:nvPicPr>
        <p:blipFill>
          <a:blip r:embed="rId3"/>
          <a:stretch>
            <a:fillRect/>
          </a:stretch>
        </p:blipFill>
        <p:spPr>
          <a:xfrm>
            <a:off x="38100" y="38100"/>
            <a:ext cx="1143000" cy="1143000"/>
          </a:xfrm>
          <a:prstGeom prst="rect">
            <a:avLst/>
          </a:prstGeom>
        </p:spPr>
      </p:pic>
      <p:sp>
        <p:nvSpPr>
          <p:cNvPr id="8" name="Slide Number Placeholder 4">
            <a:extLst>
              <a:ext uri="{FF2B5EF4-FFF2-40B4-BE49-F238E27FC236}">
                <a16:creationId xmlns:a16="http://schemas.microsoft.com/office/drawing/2014/main" id="{5F16428C-6138-4687-9662-DA75426DD6E1}"/>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11</a:t>
            </a:fld>
            <a:endParaRPr lang="en-US" sz="1600" dirty="0">
              <a:solidFill>
                <a:srgbClr val="BDBDBD"/>
              </a:solidFill>
              <a:latin typeface="Arial Black" panose="020B0A04020102020204" pitchFamily="34" charset="0"/>
            </a:endParaRPr>
          </a:p>
        </p:txBody>
      </p:sp>
    </p:spTree>
    <p:extLst>
      <p:ext uri="{BB962C8B-B14F-4D97-AF65-F5344CB8AC3E}">
        <p14:creationId xmlns:p14="http://schemas.microsoft.com/office/powerpoint/2010/main" val="395680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6"/>
          <p:cNvSpPr txBox="1">
            <a:spLocks noChangeArrowheads="1"/>
          </p:cNvSpPr>
          <p:nvPr/>
        </p:nvSpPr>
        <p:spPr bwMode="auto">
          <a:xfrm>
            <a:off x="70716" y="5569516"/>
            <a:ext cx="4173197" cy="461962"/>
          </a:xfrm>
          <a:prstGeom prst="rect">
            <a:avLst/>
          </a:prstGeom>
          <a:noFill/>
          <a:ln w="28575">
            <a:noFill/>
            <a:miter lim="800000"/>
            <a:headEnd/>
            <a:tailEnd/>
          </a:ln>
        </p:spPr>
        <p:txBody>
          <a:bodyPr wrap="square" anchorCtr="1">
            <a:spAutoFit/>
          </a:bodyPr>
          <a:lstStyle/>
          <a:p>
            <a:pPr>
              <a:spcBef>
                <a:spcPct val="50000"/>
              </a:spcBef>
              <a:defRPr/>
            </a:pPr>
            <a:r>
              <a:rPr lang="en-US" sz="2400" b="1" dirty="0" err="1">
                <a:latin typeface="+mn-lt"/>
              </a:rPr>
              <a:t>Gippsland</a:t>
            </a:r>
            <a:r>
              <a:rPr lang="en-US" sz="2400" b="1" dirty="0">
                <a:latin typeface="+mn-lt"/>
              </a:rPr>
              <a:t> GA-8 (16)</a:t>
            </a:r>
          </a:p>
        </p:txBody>
      </p:sp>
      <p:sp>
        <p:nvSpPr>
          <p:cNvPr id="13319" name="Text Box 7"/>
          <p:cNvSpPr txBox="1">
            <a:spLocks noChangeArrowheads="1"/>
          </p:cNvSpPr>
          <p:nvPr/>
        </p:nvSpPr>
        <p:spPr bwMode="auto">
          <a:xfrm>
            <a:off x="4722911" y="3198018"/>
            <a:ext cx="3886200" cy="461963"/>
          </a:xfrm>
          <a:prstGeom prst="rect">
            <a:avLst/>
          </a:prstGeom>
          <a:noFill/>
          <a:ln w="28575">
            <a:noFill/>
            <a:miter lim="800000"/>
            <a:headEnd/>
            <a:tailEnd/>
          </a:ln>
        </p:spPr>
        <p:txBody>
          <a:bodyPr anchorCtr="1">
            <a:spAutoFit/>
          </a:bodyPr>
          <a:lstStyle/>
          <a:p>
            <a:pPr algn="ctr">
              <a:spcBef>
                <a:spcPct val="50000"/>
              </a:spcBef>
              <a:defRPr/>
            </a:pPr>
            <a:r>
              <a:rPr lang="en-US" sz="2400" b="1" dirty="0">
                <a:latin typeface="+mn-lt"/>
              </a:rPr>
              <a:t>Cessna 172 (188)</a:t>
            </a:r>
          </a:p>
        </p:txBody>
      </p:sp>
      <p:sp>
        <p:nvSpPr>
          <p:cNvPr id="13320" name="Text Box 8"/>
          <p:cNvSpPr txBox="1">
            <a:spLocks noChangeArrowheads="1"/>
          </p:cNvSpPr>
          <p:nvPr/>
        </p:nvSpPr>
        <p:spPr bwMode="auto">
          <a:xfrm>
            <a:off x="4563952" y="5569516"/>
            <a:ext cx="3934374" cy="461962"/>
          </a:xfrm>
          <a:prstGeom prst="rect">
            <a:avLst/>
          </a:prstGeom>
          <a:noFill/>
          <a:ln w="28575">
            <a:noFill/>
            <a:miter lim="800000"/>
            <a:headEnd/>
            <a:tailEnd/>
          </a:ln>
        </p:spPr>
        <p:txBody>
          <a:bodyPr wrap="square" anchorCtr="1">
            <a:spAutoFit/>
          </a:bodyPr>
          <a:lstStyle/>
          <a:p>
            <a:pPr>
              <a:spcBef>
                <a:spcPct val="50000"/>
              </a:spcBef>
              <a:defRPr/>
            </a:pPr>
            <a:r>
              <a:rPr lang="en-US" sz="2400" b="1" dirty="0">
                <a:latin typeface="+mn-lt"/>
              </a:rPr>
              <a:t>Cessna 206 (38)</a:t>
            </a:r>
          </a:p>
        </p:txBody>
      </p:sp>
      <p:sp>
        <p:nvSpPr>
          <p:cNvPr id="13321" name="Text Box 9"/>
          <p:cNvSpPr txBox="1">
            <a:spLocks noChangeArrowheads="1"/>
          </p:cNvSpPr>
          <p:nvPr/>
        </p:nvSpPr>
        <p:spPr bwMode="auto">
          <a:xfrm>
            <a:off x="228371" y="3187874"/>
            <a:ext cx="3962400" cy="461962"/>
          </a:xfrm>
          <a:prstGeom prst="rect">
            <a:avLst/>
          </a:prstGeom>
          <a:noFill/>
          <a:ln w="28575">
            <a:noFill/>
            <a:miter lim="800000"/>
            <a:headEnd/>
            <a:tailEnd/>
          </a:ln>
        </p:spPr>
        <p:txBody>
          <a:bodyPr anchorCtr="1">
            <a:spAutoFit/>
          </a:bodyPr>
          <a:lstStyle/>
          <a:p>
            <a:pPr>
              <a:spcBef>
                <a:spcPct val="50000"/>
              </a:spcBef>
              <a:defRPr/>
            </a:pPr>
            <a:r>
              <a:rPr lang="en-US" sz="2400" b="1" dirty="0">
                <a:latin typeface="+mn-lt"/>
              </a:rPr>
              <a:t>Cessna 182 (292)</a:t>
            </a:r>
          </a:p>
        </p:txBody>
      </p:sp>
      <p:sp>
        <p:nvSpPr>
          <p:cNvPr id="13323" name="Text Box 11"/>
          <p:cNvSpPr txBox="1">
            <a:spLocks noChangeArrowheads="1"/>
          </p:cNvSpPr>
          <p:nvPr/>
        </p:nvSpPr>
        <p:spPr bwMode="auto">
          <a:xfrm>
            <a:off x="6704111" y="5988700"/>
            <a:ext cx="3810000" cy="984885"/>
          </a:xfrm>
          <a:prstGeom prst="rect">
            <a:avLst/>
          </a:prstGeom>
          <a:noFill/>
          <a:ln w="28575">
            <a:noFill/>
            <a:miter lim="800000"/>
            <a:headEnd/>
            <a:tailEnd/>
          </a:ln>
        </p:spPr>
        <p:txBody>
          <a:bodyPr wrap="square" anchorCtr="1">
            <a:spAutoFit/>
          </a:bodyPr>
          <a:lstStyle/>
          <a:p>
            <a:pPr marL="342900" indent="-342900">
              <a:buFont typeface="Arial" panose="020B0604020202020204" pitchFamily="34" charset="0"/>
              <a:buChar char="•"/>
              <a:defRPr/>
            </a:pPr>
            <a:r>
              <a:rPr lang="en-US" sz="1900" b="1" dirty="0">
                <a:latin typeface="+mj-lt"/>
              </a:rPr>
              <a:t>Cruise speed 110-135 knots</a:t>
            </a:r>
          </a:p>
          <a:p>
            <a:pPr marL="342900" indent="-342900">
              <a:buFont typeface="Arial" panose="020B0604020202020204" pitchFamily="34" charset="0"/>
              <a:buChar char="•"/>
              <a:defRPr/>
            </a:pPr>
            <a:r>
              <a:rPr lang="en-US" sz="1900" b="1" dirty="0">
                <a:latin typeface="+mj-lt"/>
              </a:rPr>
              <a:t>Range 520-730 NM</a:t>
            </a:r>
          </a:p>
          <a:p>
            <a:pPr>
              <a:defRPr/>
            </a:pPr>
            <a:endParaRPr lang="en-US" sz="2000" b="1" dirty="0">
              <a:latin typeface="+mn-lt"/>
            </a:endParaRPr>
          </a:p>
        </p:txBody>
      </p:sp>
      <p:sp>
        <p:nvSpPr>
          <p:cNvPr id="15" name="Rectangle 14"/>
          <p:cNvSpPr/>
          <p:nvPr/>
        </p:nvSpPr>
        <p:spPr>
          <a:xfrm>
            <a:off x="1538288" y="215901"/>
            <a:ext cx="10653712" cy="769441"/>
          </a:xfrm>
          <a:prstGeom prst="rect">
            <a:avLst/>
          </a:prstGeom>
        </p:spPr>
        <p:txBody>
          <a:bodyPr wrap="square">
            <a:spAutoFit/>
          </a:bodyPr>
          <a:lstStyle/>
          <a:p>
            <a:pPr algn="ctr">
              <a:defRPr/>
            </a:pPr>
            <a:r>
              <a:rPr lang="en-US" sz="4400" b="1" dirty="0">
                <a:latin typeface="Arial Black" panose="020B0A04020102020204" pitchFamily="34" charset="0"/>
              </a:rPr>
              <a:t>Active Powered Aircraft</a:t>
            </a:r>
          </a:p>
        </p:txBody>
      </p:sp>
      <p:pic>
        <p:nvPicPr>
          <p:cNvPr id="3084" name="Picture 12" descr="Image result for civil air patrol cessna 172 pictures">
            <a:extLst>
              <a:ext uri="{FF2B5EF4-FFF2-40B4-BE49-F238E27FC236}">
                <a16:creationId xmlns:a16="http://schemas.microsoft.com/office/drawing/2014/main" id="{85509C7D-ED9C-42F4-8D06-5CDBCE4189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86" r="10723" b="12293"/>
          <a:stretch/>
        </p:blipFill>
        <p:spPr bwMode="auto">
          <a:xfrm>
            <a:off x="4348426" y="1493256"/>
            <a:ext cx="4365427" cy="1747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ECD9F7C-B136-465F-9424-414CD3EE6DB6}"/>
              </a:ext>
            </a:extLst>
          </p:cNvPr>
          <p:cNvPicPr>
            <a:picLocks noChangeAspect="1"/>
          </p:cNvPicPr>
          <p:nvPr/>
        </p:nvPicPr>
        <p:blipFill rotWithShape="1">
          <a:blip r:embed="rId4"/>
          <a:srcRect l="7375" t="21643" r="8389" b="29348"/>
          <a:stretch/>
        </p:blipFill>
        <p:spPr>
          <a:xfrm>
            <a:off x="70716" y="1490955"/>
            <a:ext cx="4172968" cy="1733183"/>
          </a:xfrm>
          <a:prstGeom prst="rect">
            <a:avLst/>
          </a:prstGeom>
        </p:spPr>
      </p:pic>
      <p:pic>
        <p:nvPicPr>
          <p:cNvPr id="5" name="Picture 4">
            <a:extLst>
              <a:ext uri="{FF2B5EF4-FFF2-40B4-BE49-F238E27FC236}">
                <a16:creationId xmlns:a16="http://schemas.microsoft.com/office/drawing/2014/main" id="{0CFB76A8-3AD7-4232-80BA-F860F679138A}"/>
              </a:ext>
            </a:extLst>
          </p:cNvPr>
          <p:cNvPicPr>
            <a:picLocks noChangeAspect="1"/>
          </p:cNvPicPr>
          <p:nvPr/>
        </p:nvPicPr>
        <p:blipFill>
          <a:blip r:embed="rId5"/>
          <a:stretch>
            <a:fillRect/>
          </a:stretch>
        </p:blipFill>
        <p:spPr>
          <a:xfrm>
            <a:off x="4646711" y="3770754"/>
            <a:ext cx="3735289" cy="1808857"/>
          </a:xfrm>
          <a:prstGeom prst="rect">
            <a:avLst/>
          </a:prstGeom>
        </p:spPr>
      </p:pic>
      <p:pic>
        <p:nvPicPr>
          <p:cNvPr id="3088" name="Picture 16" descr="Image result for civil air patrol gippsland GA8 pictures">
            <a:extLst>
              <a:ext uri="{FF2B5EF4-FFF2-40B4-BE49-F238E27FC236}">
                <a16:creationId xmlns:a16="http://schemas.microsoft.com/office/drawing/2014/main" id="{D52CB63A-0289-4A66-93D3-1B59105655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859" b="13292"/>
          <a:stretch/>
        </p:blipFill>
        <p:spPr bwMode="auto">
          <a:xfrm>
            <a:off x="89491" y="3770754"/>
            <a:ext cx="4173197" cy="18193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over a body of water&#10;&#10;Description automatically generated">
            <a:extLst>
              <a:ext uri="{FF2B5EF4-FFF2-40B4-BE49-F238E27FC236}">
                <a16:creationId xmlns:a16="http://schemas.microsoft.com/office/drawing/2014/main" id="{F5454F10-C944-43B6-9C02-40BA746FE28D}"/>
              </a:ext>
            </a:extLst>
          </p:cNvPr>
          <p:cNvPicPr>
            <a:picLocks noChangeAspect="1"/>
          </p:cNvPicPr>
          <p:nvPr/>
        </p:nvPicPr>
        <p:blipFill rotWithShape="1">
          <a:blip r:embed="rId7">
            <a:extLst>
              <a:ext uri="{28A0092B-C50C-407E-A947-70E740481C1C}">
                <a14:useLocalDpi xmlns:a14="http://schemas.microsoft.com/office/drawing/2010/main" val="0"/>
              </a:ext>
            </a:extLst>
          </a:blip>
          <a:srcRect l="33762" t="32918" r="30998" b="37320"/>
          <a:stretch/>
        </p:blipFill>
        <p:spPr>
          <a:xfrm>
            <a:off x="8898610" y="1490955"/>
            <a:ext cx="3231001" cy="1696919"/>
          </a:xfrm>
          <a:prstGeom prst="rect">
            <a:avLst/>
          </a:prstGeom>
        </p:spPr>
      </p:pic>
      <p:sp>
        <p:nvSpPr>
          <p:cNvPr id="14" name="Text Box 8">
            <a:extLst>
              <a:ext uri="{FF2B5EF4-FFF2-40B4-BE49-F238E27FC236}">
                <a16:creationId xmlns:a16="http://schemas.microsoft.com/office/drawing/2014/main" id="{CF0D6344-B68B-46EE-A7D1-3E2431AAEB06}"/>
              </a:ext>
            </a:extLst>
          </p:cNvPr>
          <p:cNvSpPr txBox="1">
            <a:spLocks noChangeArrowheads="1"/>
          </p:cNvSpPr>
          <p:nvPr/>
        </p:nvSpPr>
        <p:spPr bwMode="auto">
          <a:xfrm>
            <a:off x="8898609" y="3198019"/>
            <a:ext cx="3231001" cy="461962"/>
          </a:xfrm>
          <a:prstGeom prst="rect">
            <a:avLst/>
          </a:prstGeom>
          <a:noFill/>
          <a:ln w="28575">
            <a:noFill/>
            <a:miter lim="800000"/>
            <a:headEnd/>
            <a:tailEnd/>
          </a:ln>
        </p:spPr>
        <p:txBody>
          <a:bodyPr wrap="square" anchorCtr="1">
            <a:spAutoFit/>
          </a:bodyPr>
          <a:lstStyle/>
          <a:p>
            <a:pPr>
              <a:spcBef>
                <a:spcPct val="50000"/>
              </a:spcBef>
              <a:defRPr/>
            </a:pPr>
            <a:r>
              <a:rPr lang="en-US" sz="2400" b="1" dirty="0">
                <a:latin typeface="+mn-lt"/>
              </a:rPr>
              <a:t>Cessna 185 (3) in AK</a:t>
            </a:r>
          </a:p>
        </p:txBody>
      </p:sp>
      <p:pic>
        <p:nvPicPr>
          <p:cNvPr id="4098" name="Picture 2" descr="Image result for Civil Air Patrol Maule">
            <a:extLst>
              <a:ext uri="{FF2B5EF4-FFF2-40B4-BE49-F238E27FC236}">
                <a16:creationId xmlns:a16="http://schemas.microsoft.com/office/drawing/2014/main" id="{A3484896-6E00-4E21-BB1D-381700AB7B6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411" b="31002"/>
          <a:stretch/>
        </p:blipFill>
        <p:spPr bwMode="auto">
          <a:xfrm>
            <a:off x="8898609" y="3764674"/>
            <a:ext cx="3231001" cy="1345681"/>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1">
            <a:extLst>
              <a:ext uri="{FF2B5EF4-FFF2-40B4-BE49-F238E27FC236}">
                <a16:creationId xmlns:a16="http://schemas.microsoft.com/office/drawing/2014/main" id="{6D4F7057-D10F-4DE7-BF58-9EFA20538892}"/>
              </a:ext>
            </a:extLst>
          </p:cNvPr>
          <p:cNvSpPr txBox="1">
            <a:spLocks noChangeArrowheads="1"/>
          </p:cNvSpPr>
          <p:nvPr/>
        </p:nvSpPr>
        <p:spPr bwMode="auto">
          <a:xfrm>
            <a:off x="2516368" y="5988700"/>
            <a:ext cx="3810000" cy="677108"/>
          </a:xfrm>
          <a:prstGeom prst="rect">
            <a:avLst/>
          </a:prstGeom>
          <a:noFill/>
          <a:ln w="28575">
            <a:noFill/>
            <a:miter lim="800000"/>
            <a:headEnd/>
            <a:tailEnd/>
          </a:ln>
        </p:spPr>
        <p:txBody>
          <a:bodyPr wrap="square" anchorCtr="1">
            <a:spAutoFit/>
          </a:bodyPr>
          <a:lstStyle/>
          <a:p>
            <a:pPr marL="342900" indent="-342900">
              <a:buFont typeface="Arial" panose="020B0604020202020204" pitchFamily="34" charset="0"/>
              <a:buChar char="•"/>
              <a:defRPr/>
            </a:pPr>
            <a:r>
              <a:rPr lang="en-US" sz="1900" b="1" dirty="0">
                <a:latin typeface="+mj-lt"/>
              </a:rPr>
              <a:t>Operate from 2500’ runway</a:t>
            </a:r>
          </a:p>
          <a:p>
            <a:pPr marL="342900" indent="-342900">
              <a:buFont typeface="Arial" panose="020B0604020202020204" pitchFamily="34" charset="0"/>
              <a:buChar char="•"/>
              <a:defRPr/>
            </a:pPr>
            <a:r>
              <a:rPr lang="en-US" sz="1900" b="1" dirty="0">
                <a:latin typeface="+mj-lt"/>
              </a:rPr>
              <a:t>VHF AM and FM radio</a:t>
            </a:r>
          </a:p>
        </p:txBody>
      </p:sp>
      <p:sp>
        <p:nvSpPr>
          <p:cNvPr id="17" name="Text Box 8">
            <a:extLst>
              <a:ext uri="{FF2B5EF4-FFF2-40B4-BE49-F238E27FC236}">
                <a16:creationId xmlns:a16="http://schemas.microsoft.com/office/drawing/2014/main" id="{D055AB20-26BA-4B25-9AAC-C74E701BA0C4}"/>
              </a:ext>
            </a:extLst>
          </p:cNvPr>
          <p:cNvSpPr txBox="1">
            <a:spLocks noChangeArrowheads="1"/>
          </p:cNvSpPr>
          <p:nvPr/>
        </p:nvSpPr>
        <p:spPr bwMode="auto">
          <a:xfrm>
            <a:off x="8898608" y="5107554"/>
            <a:ext cx="3231002" cy="461962"/>
          </a:xfrm>
          <a:prstGeom prst="rect">
            <a:avLst/>
          </a:prstGeom>
          <a:noFill/>
          <a:ln w="28575">
            <a:noFill/>
            <a:miter lim="800000"/>
            <a:headEnd/>
            <a:tailEnd/>
          </a:ln>
        </p:spPr>
        <p:txBody>
          <a:bodyPr wrap="square" anchorCtr="1">
            <a:spAutoFit/>
          </a:bodyPr>
          <a:lstStyle/>
          <a:p>
            <a:pPr>
              <a:spcBef>
                <a:spcPct val="50000"/>
              </a:spcBef>
              <a:defRPr/>
            </a:pPr>
            <a:r>
              <a:rPr lang="en-US" sz="2400" b="1" dirty="0">
                <a:latin typeface="+mn-lt"/>
              </a:rPr>
              <a:t>Maule MT-7-235 (3)</a:t>
            </a:r>
          </a:p>
        </p:txBody>
      </p:sp>
      <p:sp>
        <p:nvSpPr>
          <p:cNvPr id="18" name="Slide Number Placeholder 2">
            <a:extLst>
              <a:ext uri="{FF2B5EF4-FFF2-40B4-BE49-F238E27FC236}">
                <a16:creationId xmlns:a16="http://schemas.microsoft.com/office/drawing/2014/main" id="{891DE3EE-9DCA-471F-96E8-7C37675CC001}"/>
              </a:ext>
            </a:extLst>
          </p:cNvPr>
          <p:cNvSpPr txBox="1">
            <a:spLocks/>
          </p:cNvSpPr>
          <p:nvPr/>
        </p:nvSpPr>
        <p:spPr>
          <a:xfrm>
            <a:off x="10812347" y="5738002"/>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47E3F7A-0EE5-45E7-B40F-D7CBCF0FD8B8}" type="slidenum">
              <a:rPr lang="en-US" sz="1600" smtClean="0">
                <a:solidFill>
                  <a:schemeClr val="bg1"/>
                </a:solidFill>
                <a:latin typeface="Arial Black" panose="020B0A04020102020204" pitchFamily="34" charset="0"/>
              </a:rPr>
              <a:pPr algn="ctr"/>
              <a:t>12</a:t>
            </a:fld>
            <a:endParaRPr lang="en-US" sz="1600" dirty="0">
              <a:solidFill>
                <a:schemeClr val="bg1"/>
              </a:solidFill>
              <a:latin typeface="Arial Black" panose="020B0A04020102020204" pitchFamily="34" charset="0"/>
            </a:endParaRPr>
          </a:p>
        </p:txBody>
      </p:sp>
    </p:spTree>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6"/>
          <p:cNvGrpSpPr>
            <a:grpSpLocks/>
          </p:cNvGrpSpPr>
          <p:nvPr/>
        </p:nvGrpSpPr>
        <p:grpSpPr bwMode="auto">
          <a:xfrm>
            <a:off x="2584451" y="2006601"/>
            <a:ext cx="4144963" cy="2720975"/>
            <a:chOff x="1858545" y="1571338"/>
            <a:chExt cx="4562544" cy="3433493"/>
          </a:xfrm>
        </p:grpSpPr>
        <p:grpSp>
          <p:nvGrpSpPr>
            <p:cNvPr id="20507" name="Group 3"/>
            <p:cNvGrpSpPr>
              <a:grpSpLocks/>
            </p:cNvGrpSpPr>
            <p:nvPr/>
          </p:nvGrpSpPr>
          <p:grpSpPr bwMode="auto">
            <a:xfrm>
              <a:off x="1858545" y="1571338"/>
              <a:ext cx="4562544" cy="3433493"/>
              <a:chOff x="1119" y="1052"/>
              <a:chExt cx="3233" cy="2292"/>
            </a:xfrm>
          </p:grpSpPr>
          <p:sp>
            <p:nvSpPr>
              <p:cNvPr id="19" name="Line 33"/>
              <p:cNvSpPr>
                <a:spLocks noChangeShapeType="1"/>
              </p:cNvSpPr>
              <p:nvPr/>
            </p:nvSpPr>
            <p:spPr bwMode="auto">
              <a:xfrm>
                <a:off x="3033" y="1241"/>
                <a:ext cx="1319" cy="801"/>
              </a:xfrm>
              <a:prstGeom prst="line">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sp>
            <p:nvSpPr>
              <p:cNvPr id="21" name="Line 37"/>
              <p:cNvSpPr>
                <a:spLocks noChangeShapeType="1"/>
              </p:cNvSpPr>
              <p:nvPr/>
            </p:nvSpPr>
            <p:spPr bwMode="auto">
              <a:xfrm flipH="1">
                <a:off x="2004" y="1314"/>
                <a:ext cx="598" cy="1672"/>
              </a:xfrm>
              <a:prstGeom prst="line">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dirty="0">
                  <a:latin typeface="+mn-lt"/>
                </a:endParaRPr>
              </a:p>
            </p:txBody>
          </p:sp>
          <p:sp>
            <p:nvSpPr>
              <p:cNvPr id="25" name="Line 43"/>
              <p:cNvSpPr>
                <a:spLocks noChangeShapeType="1"/>
              </p:cNvSpPr>
              <p:nvPr/>
            </p:nvSpPr>
            <p:spPr bwMode="auto">
              <a:xfrm flipH="1">
                <a:off x="1268" y="3192"/>
                <a:ext cx="433" cy="152"/>
              </a:xfrm>
              <a:prstGeom prst="line">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sp>
            <p:nvSpPr>
              <p:cNvPr id="30" name="Line 64"/>
              <p:cNvSpPr>
                <a:spLocks noChangeShapeType="1"/>
              </p:cNvSpPr>
              <p:nvPr/>
            </p:nvSpPr>
            <p:spPr bwMode="auto">
              <a:xfrm flipH="1" flipV="1">
                <a:off x="3127" y="1052"/>
                <a:ext cx="764" cy="140"/>
              </a:xfrm>
              <a:prstGeom prst="line">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sp>
            <p:nvSpPr>
              <p:cNvPr id="24" name="Line 42"/>
              <p:cNvSpPr>
                <a:spLocks noChangeShapeType="1"/>
              </p:cNvSpPr>
              <p:nvPr/>
            </p:nvSpPr>
            <p:spPr bwMode="auto">
              <a:xfrm flipH="1">
                <a:off x="1119" y="1285"/>
                <a:ext cx="1322" cy="1900"/>
              </a:xfrm>
              <a:prstGeom prst="line">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grpSp>
        <p:sp>
          <p:nvSpPr>
            <p:cNvPr id="10" name="Line 35"/>
            <p:cNvSpPr>
              <a:spLocks noChangeShapeType="1"/>
            </p:cNvSpPr>
            <p:nvPr/>
          </p:nvSpPr>
          <p:spPr bwMode="auto">
            <a:xfrm>
              <a:off x="4313687" y="1963966"/>
              <a:ext cx="968077" cy="2357773"/>
            </a:xfrm>
            <a:prstGeom prst="line">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sp>
          <p:nvSpPr>
            <p:cNvPr id="11" name="Line 35"/>
            <p:cNvSpPr>
              <a:spLocks noChangeShapeType="1"/>
            </p:cNvSpPr>
            <p:nvPr/>
          </p:nvSpPr>
          <p:spPr bwMode="auto">
            <a:xfrm flipV="1">
              <a:off x="4000896" y="4808517"/>
              <a:ext cx="702467" cy="0"/>
            </a:xfrm>
            <a:prstGeom prst="line">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sp>
          <p:nvSpPr>
            <p:cNvPr id="12" name="Line 65"/>
            <p:cNvSpPr>
              <a:spLocks noChangeShapeType="1"/>
            </p:cNvSpPr>
            <p:nvPr/>
          </p:nvSpPr>
          <p:spPr bwMode="auto">
            <a:xfrm flipV="1">
              <a:off x="3499384" y="2134239"/>
              <a:ext cx="2348548" cy="2379807"/>
            </a:xfrm>
            <a:prstGeom prst="line">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grpSp>
      <p:sp>
        <p:nvSpPr>
          <p:cNvPr id="22" name="TextBox 21"/>
          <p:cNvSpPr txBox="1"/>
          <p:nvPr/>
        </p:nvSpPr>
        <p:spPr>
          <a:xfrm>
            <a:off x="6693662" y="4083053"/>
            <a:ext cx="4364037" cy="2462213"/>
          </a:xfrm>
          <a:prstGeom prst="rect">
            <a:avLst/>
          </a:prstGeom>
          <a:noFill/>
          <a:ln>
            <a:noFill/>
          </a:ln>
          <a:effectLst/>
        </p:spPr>
        <p:txBody>
          <a:bodyPr>
            <a:spAutoFit/>
          </a:bodyPr>
          <a:lstStyle/>
          <a:p>
            <a:pPr>
              <a:defRPr/>
            </a:pPr>
            <a:endParaRPr lang="en-US" sz="1400" dirty="0"/>
          </a:p>
          <a:p>
            <a:pPr>
              <a:defRPr/>
            </a:pPr>
            <a:endParaRPr lang="en-US" sz="1400" b="1" u="sng" dirty="0">
              <a:latin typeface="+mj-lt"/>
            </a:endParaRPr>
          </a:p>
          <a:p>
            <a:pPr>
              <a:defRPr/>
            </a:pPr>
            <a:r>
              <a:rPr lang="en-US" sz="1400" b="1" u="sng" dirty="0">
                <a:latin typeface="+mj-lt"/>
              </a:rPr>
              <a:t>Agile support for SAR, DR, DSCA, HLS ops</a:t>
            </a:r>
          </a:p>
          <a:p>
            <a:pPr marL="285750" indent="-285750">
              <a:buFont typeface="Arial" panose="020B0604020202020204" pitchFamily="34" charset="0"/>
              <a:buChar char="•"/>
              <a:defRPr/>
            </a:pPr>
            <a:r>
              <a:rPr lang="en-US" sz="1400" dirty="0">
                <a:latin typeface="+mj-lt"/>
              </a:rPr>
              <a:t>Commercial infrastructure independent</a:t>
            </a:r>
          </a:p>
          <a:p>
            <a:pPr marL="285750" indent="-285750">
              <a:buFont typeface="Arial" panose="020B0604020202020204" pitchFamily="34" charset="0"/>
              <a:buChar char="•"/>
              <a:defRPr/>
            </a:pPr>
            <a:r>
              <a:rPr lang="en-US" sz="1400" dirty="0">
                <a:latin typeface="+mj-lt"/>
              </a:rPr>
              <a:t> Analog, digital and encryption capable</a:t>
            </a:r>
          </a:p>
          <a:p>
            <a:pPr marL="285750" indent="-285750">
              <a:buFont typeface="Arial" panose="020B0604020202020204" pitchFamily="34" charset="0"/>
              <a:buChar char="•"/>
              <a:defRPr/>
            </a:pPr>
            <a:r>
              <a:rPr lang="en-US" sz="1400" dirty="0">
                <a:latin typeface="+mj-lt"/>
              </a:rPr>
              <a:t> VHF for local (&lt;20 miles)</a:t>
            </a:r>
          </a:p>
          <a:p>
            <a:pPr marL="285750" indent="-285750">
              <a:buFont typeface="Arial" panose="020B0604020202020204" pitchFamily="34" charset="0"/>
              <a:buChar char="•"/>
              <a:defRPr/>
            </a:pPr>
            <a:r>
              <a:rPr lang="en-US" sz="1400" dirty="0">
                <a:latin typeface="+mj-lt"/>
              </a:rPr>
              <a:t> Fixed repeaters for medium range (&lt;50 miles)</a:t>
            </a:r>
          </a:p>
          <a:p>
            <a:pPr marL="285750" indent="-285750">
              <a:buFont typeface="Arial" panose="020B0604020202020204" pitchFamily="34" charset="0"/>
              <a:buChar char="•"/>
              <a:defRPr/>
            </a:pPr>
            <a:r>
              <a:rPr lang="en-US" sz="1400" dirty="0">
                <a:latin typeface="+mj-lt"/>
              </a:rPr>
              <a:t> Airborne repeaters for temporary medium </a:t>
            </a:r>
          </a:p>
          <a:p>
            <a:pPr marL="285750" indent="-285750">
              <a:buFont typeface="Arial" panose="020B0604020202020204" pitchFamily="34" charset="0"/>
              <a:buChar char="•"/>
              <a:defRPr/>
            </a:pPr>
            <a:r>
              <a:rPr lang="en-US" sz="1400" dirty="0">
                <a:latin typeface="+mj-lt"/>
              </a:rPr>
              <a:t>  range (&lt;200 miles)</a:t>
            </a:r>
          </a:p>
          <a:p>
            <a:pPr marL="285750" indent="-285750">
              <a:buFont typeface="Arial" panose="020B0604020202020204" pitchFamily="34" charset="0"/>
              <a:buChar char="•"/>
              <a:defRPr/>
            </a:pPr>
            <a:r>
              <a:rPr lang="en-US" sz="1400" dirty="0">
                <a:latin typeface="+mj-lt"/>
              </a:rPr>
              <a:t> HF for long range (unlimited)</a:t>
            </a:r>
          </a:p>
          <a:p>
            <a:pPr marL="285750" indent="-285750">
              <a:buFont typeface="Arial" panose="020B0604020202020204" pitchFamily="34" charset="0"/>
              <a:buChar char="•"/>
              <a:defRPr/>
            </a:pPr>
            <a:r>
              <a:rPr lang="en-US" sz="1400" dirty="0">
                <a:latin typeface="+mj-lt"/>
              </a:rPr>
              <a:t> Fully interoperable with all partner agencies</a:t>
            </a:r>
            <a:endParaRPr lang="en-US" dirty="0">
              <a:latin typeface="+mj-lt"/>
            </a:endParaRPr>
          </a:p>
        </p:txBody>
      </p:sp>
      <p:sp>
        <p:nvSpPr>
          <p:cNvPr id="27" name="TextBox 26"/>
          <p:cNvSpPr txBox="1"/>
          <p:nvPr/>
        </p:nvSpPr>
        <p:spPr>
          <a:xfrm>
            <a:off x="6264276" y="2424114"/>
            <a:ext cx="1382713" cy="523875"/>
          </a:xfrm>
          <a:prstGeom prst="rect">
            <a:avLst/>
          </a:prstGeom>
          <a:noFill/>
        </p:spPr>
        <p:txBody>
          <a:bodyPr>
            <a:spAutoFit/>
          </a:bodyPr>
          <a:lstStyle/>
          <a:p>
            <a:pPr algn="ctr">
              <a:defRPr/>
            </a:pPr>
            <a:r>
              <a:rPr lang="en-US" sz="1400" dirty="0">
                <a:latin typeface="+mn-lt"/>
              </a:rPr>
              <a:t>Partner Agency Aircraft</a:t>
            </a:r>
          </a:p>
        </p:txBody>
      </p:sp>
      <p:sp>
        <p:nvSpPr>
          <p:cNvPr id="28" name="TextBox 27"/>
          <p:cNvSpPr txBox="1"/>
          <p:nvPr/>
        </p:nvSpPr>
        <p:spPr>
          <a:xfrm>
            <a:off x="4073038" y="1997076"/>
            <a:ext cx="1384300" cy="307975"/>
          </a:xfrm>
          <a:prstGeom prst="rect">
            <a:avLst/>
          </a:prstGeom>
          <a:noFill/>
        </p:spPr>
        <p:txBody>
          <a:bodyPr>
            <a:spAutoFit/>
          </a:bodyPr>
          <a:lstStyle/>
          <a:p>
            <a:pPr>
              <a:defRPr/>
            </a:pPr>
            <a:r>
              <a:rPr lang="en-US" sz="1400" dirty="0">
                <a:latin typeface="+mn-lt"/>
              </a:rPr>
              <a:t>CAP Aircraft</a:t>
            </a:r>
          </a:p>
        </p:txBody>
      </p:sp>
      <p:sp>
        <p:nvSpPr>
          <p:cNvPr id="32" name="TextBox 31"/>
          <p:cNvSpPr txBox="1"/>
          <p:nvPr/>
        </p:nvSpPr>
        <p:spPr>
          <a:xfrm>
            <a:off x="6526153" y="4004650"/>
            <a:ext cx="1966651" cy="307777"/>
          </a:xfrm>
          <a:prstGeom prst="rect">
            <a:avLst/>
          </a:prstGeom>
          <a:noFill/>
        </p:spPr>
        <p:txBody>
          <a:bodyPr wrap="square">
            <a:spAutoFit/>
          </a:bodyPr>
          <a:lstStyle/>
          <a:p>
            <a:pPr>
              <a:defRPr/>
            </a:pPr>
            <a:r>
              <a:rPr lang="en-US" sz="1400" dirty="0">
                <a:latin typeface="+mn-lt"/>
              </a:rPr>
              <a:t>Incident Command Post</a:t>
            </a:r>
          </a:p>
        </p:txBody>
      </p:sp>
      <p:sp>
        <p:nvSpPr>
          <p:cNvPr id="33" name="TextBox 32"/>
          <p:cNvSpPr txBox="1"/>
          <p:nvPr/>
        </p:nvSpPr>
        <p:spPr>
          <a:xfrm>
            <a:off x="5038696" y="4891088"/>
            <a:ext cx="1487487" cy="523875"/>
          </a:xfrm>
          <a:prstGeom prst="rect">
            <a:avLst/>
          </a:prstGeom>
          <a:noFill/>
        </p:spPr>
        <p:txBody>
          <a:bodyPr>
            <a:spAutoFit/>
          </a:bodyPr>
          <a:lstStyle/>
          <a:p>
            <a:pPr algn="ctr">
              <a:defRPr/>
            </a:pPr>
            <a:r>
              <a:rPr lang="en-US" sz="1400" dirty="0">
                <a:latin typeface="+mn-lt"/>
              </a:rPr>
              <a:t>Partner Agency Vehicles</a:t>
            </a:r>
          </a:p>
        </p:txBody>
      </p:sp>
      <p:sp>
        <p:nvSpPr>
          <p:cNvPr id="34" name="TextBox 33"/>
          <p:cNvSpPr txBox="1"/>
          <p:nvPr/>
        </p:nvSpPr>
        <p:spPr>
          <a:xfrm>
            <a:off x="3174852" y="5076534"/>
            <a:ext cx="1487488" cy="523875"/>
          </a:xfrm>
          <a:prstGeom prst="rect">
            <a:avLst/>
          </a:prstGeom>
          <a:noFill/>
        </p:spPr>
        <p:txBody>
          <a:bodyPr>
            <a:spAutoFit/>
          </a:bodyPr>
          <a:lstStyle/>
          <a:p>
            <a:pPr algn="ctr">
              <a:defRPr/>
            </a:pPr>
            <a:r>
              <a:rPr lang="en-US" sz="1400" dirty="0">
                <a:latin typeface="+mn-lt"/>
              </a:rPr>
              <a:t>CAP Ground Vehicles</a:t>
            </a:r>
          </a:p>
        </p:txBody>
      </p:sp>
      <p:sp>
        <p:nvSpPr>
          <p:cNvPr id="36" name="TextBox 35"/>
          <p:cNvSpPr txBox="1"/>
          <p:nvPr/>
        </p:nvSpPr>
        <p:spPr>
          <a:xfrm>
            <a:off x="1400969" y="6060494"/>
            <a:ext cx="1706562" cy="523875"/>
          </a:xfrm>
          <a:prstGeom prst="rect">
            <a:avLst/>
          </a:prstGeom>
          <a:noFill/>
        </p:spPr>
        <p:txBody>
          <a:bodyPr>
            <a:spAutoFit/>
          </a:bodyPr>
          <a:lstStyle/>
          <a:p>
            <a:pPr algn="ctr">
              <a:defRPr/>
            </a:pPr>
            <a:r>
              <a:rPr lang="en-US" sz="1400" dirty="0">
                <a:latin typeface="+mn-lt"/>
              </a:rPr>
              <a:t>CAP Ground Teams Dismounted</a:t>
            </a:r>
          </a:p>
        </p:txBody>
      </p:sp>
      <p:sp>
        <p:nvSpPr>
          <p:cNvPr id="41" name="Line 35"/>
          <p:cNvSpPr>
            <a:spLocks noChangeShapeType="1"/>
          </p:cNvSpPr>
          <p:nvPr/>
        </p:nvSpPr>
        <p:spPr bwMode="auto">
          <a:xfrm flipV="1">
            <a:off x="7415214" y="2876550"/>
            <a:ext cx="3063875" cy="298450"/>
          </a:xfrm>
          <a:prstGeom prst="line">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sp>
        <p:nvSpPr>
          <p:cNvPr id="42" name="TextBox 41"/>
          <p:cNvSpPr txBox="1"/>
          <p:nvPr/>
        </p:nvSpPr>
        <p:spPr>
          <a:xfrm>
            <a:off x="8901113" y="3017839"/>
            <a:ext cx="1879182" cy="307777"/>
          </a:xfrm>
          <a:prstGeom prst="rect">
            <a:avLst/>
          </a:prstGeom>
          <a:noFill/>
        </p:spPr>
        <p:txBody>
          <a:bodyPr wrap="square">
            <a:spAutoFit/>
          </a:bodyPr>
          <a:lstStyle/>
          <a:p>
            <a:pPr>
              <a:defRPr/>
            </a:pPr>
            <a:r>
              <a:rPr lang="en-US" sz="1400" dirty="0">
                <a:latin typeface="+mn-lt"/>
              </a:rPr>
              <a:t>Comm with higher HQ</a:t>
            </a:r>
          </a:p>
        </p:txBody>
      </p:sp>
      <p:sp>
        <p:nvSpPr>
          <p:cNvPr id="31" name="TextBox 30"/>
          <p:cNvSpPr txBox="1"/>
          <p:nvPr/>
        </p:nvSpPr>
        <p:spPr>
          <a:xfrm>
            <a:off x="2971800" y="3048001"/>
            <a:ext cx="3100388" cy="307975"/>
          </a:xfrm>
          <a:prstGeom prst="rect">
            <a:avLst/>
          </a:prstGeom>
          <a:noFill/>
        </p:spPr>
        <p:txBody>
          <a:bodyPr>
            <a:spAutoFit/>
          </a:bodyPr>
          <a:lstStyle/>
          <a:p>
            <a:pPr>
              <a:defRPr/>
            </a:pPr>
            <a:r>
              <a:rPr lang="en-US" sz="1400" b="1" dirty="0">
                <a:latin typeface="+mn-lt"/>
              </a:rPr>
              <a:t>Short to Medium Range via VHF</a:t>
            </a:r>
          </a:p>
        </p:txBody>
      </p:sp>
      <p:sp>
        <p:nvSpPr>
          <p:cNvPr id="38" name="TextBox 37"/>
          <p:cNvSpPr txBox="1"/>
          <p:nvPr/>
        </p:nvSpPr>
        <p:spPr>
          <a:xfrm>
            <a:off x="7681913" y="2447926"/>
            <a:ext cx="2798762" cy="307975"/>
          </a:xfrm>
          <a:prstGeom prst="rect">
            <a:avLst/>
          </a:prstGeom>
          <a:noFill/>
        </p:spPr>
        <p:txBody>
          <a:bodyPr>
            <a:spAutoFit/>
          </a:bodyPr>
          <a:lstStyle/>
          <a:p>
            <a:pPr>
              <a:defRPr/>
            </a:pPr>
            <a:r>
              <a:rPr lang="en-US" sz="1400" b="1" dirty="0">
                <a:latin typeface="+mn-lt"/>
              </a:rPr>
              <a:t>Long Range via HF</a:t>
            </a:r>
          </a:p>
        </p:txBody>
      </p:sp>
      <p:pic>
        <p:nvPicPr>
          <p:cNvPr id="20494" name="Picture 9" descr="C:\Users\mkyser\AppData\Local\Microsoft\Windows\Temporary Internet Files\Content.IE5\26YE91RL\MC900280544[1].wmf"/>
          <p:cNvPicPr>
            <a:picLocks noChangeAspect="1" noChangeArrowheads="1"/>
          </p:cNvPicPr>
          <p:nvPr/>
        </p:nvPicPr>
        <p:blipFill>
          <a:blip r:embed="rId3" cstate="print"/>
          <a:srcRect/>
          <a:stretch>
            <a:fillRect/>
          </a:stretch>
        </p:blipFill>
        <p:spPr bwMode="auto">
          <a:xfrm>
            <a:off x="2007490" y="1445073"/>
            <a:ext cx="655637" cy="1304925"/>
          </a:xfrm>
          <a:prstGeom prst="rect">
            <a:avLst/>
          </a:prstGeom>
          <a:noFill/>
          <a:ln w="9525">
            <a:noFill/>
            <a:miter lim="800000"/>
            <a:headEnd/>
            <a:tailEnd/>
          </a:ln>
        </p:spPr>
      </p:pic>
      <p:sp>
        <p:nvSpPr>
          <p:cNvPr id="46" name="Line 42"/>
          <p:cNvSpPr>
            <a:spLocks noChangeShapeType="1"/>
          </p:cNvSpPr>
          <p:nvPr/>
        </p:nvSpPr>
        <p:spPr bwMode="auto">
          <a:xfrm flipH="1">
            <a:off x="2714625" y="1966914"/>
            <a:ext cx="1492250" cy="180975"/>
          </a:xfrm>
          <a:prstGeom prst="line">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sp>
        <p:nvSpPr>
          <p:cNvPr id="47" name="Line 37"/>
          <p:cNvSpPr>
            <a:spLocks noChangeShapeType="1"/>
          </p:cNvSpPr>
          <p:nvPr/>
        </p:nvSpPr>
        <p:spPr bwMode="auto">
          <a:xfrm>
            <a:off x="2732088" y="3059269"/>
            <a:ext cx="889000" cy="1295244"/>
          </a:xfrm>
          <a:prstGeom prst="line">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sp>
        <p:nvSpPr>
          <p:cNvPr id="48" name="Line 37"/>
          <p:cNvSpPr>
            <a:spLocks noChangeShapeType="1"/>
          </p:cNvSpPr>
          <p:nvPr/>
        </p:nvSpPr>
        <p:spPr bwMode="auto">
          <a:xfrm>
            <a:off x="2732088" y="2449513"/>
            <a:ext cx="4019550" cy="768350"/>
          </a:xfrm>
          <a:prstGeom prst="line">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sp>
        <p:nvSpPr>
          <p:cNvPr id="49" name="TextBox 48"/>
          <p:cNvSpPr txBox="1"/>
          <p:nvPr/>
        </p:nvSpPr>
        <p:spPr>
          <a:xfrm>
            <a:off x="1536352" y="2716816"/>
            <a:ext cx="1500188" cy="523875"/>
          </a:xfrm>
          <a:prstGeom prst="rect">
            <a:avLst/>
          </a:prstGeom>
          <a:noFill/>
        </p:spPr>
        <p:txBody>
          <a:bodyPr>
            <a:spAutoFit/>
          </a:bodyPr>
          <a:lstStyle/>
          <a:p>
            <a:pPr algn="ctr">
              <a:defRPr/>
            </a:pPr>
            <a:r>
              <a:rPr lang="en-US" sz="1400" dirty="0">
                <a:latin typeface="+mj-lt"/>
              </a:rPr>
              <a:t>CAP Fixed Repeaters</a:t>
            </a:r>
          </a:p>
        </p:txBody>
      </p:sp>
      <p:sp>
        <p:nvSpPr>
          <p:cNvPr id="50" name="Line 42"/>
          <p:cNvSpPr>
            <a:spLocks noChangeShapeType="1"/>
          </p:cNvSpPr>
          <p:nvPr/>
        </p:nvSpPr>
        <p:spPr bwMode="auto">
          <a:xfrm>
            <a:off x="2254250" y="3287714"/>
            <a:ext cx="63500" cy="1284287"/>
          </a:xfrm>
          <a:prstGeom prst="line">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pic>
        <p:nvPicPr>
          <p:cNvPr id="20500" name="Picture 39" descr="GTM Talking on Handheld.gif"/>
          <p:cNvPicPr>
            <a:picLocks noChangeAspect="1"/>
          </p:cNvPicPr>
          <p:nvPr/>
        </p:nvPicPr>
        <p:blipFill>
          <a:blip r:embed="rId4" cstate="print"/>
          <a:srcRect/>
          <a:stretch>
            <a:fillRect/>
          </a:stretch>
        </p:blipFill>
        <p:spPr bwMode="auto">
          <a:xfrm>
            <a:off x="1592794" y="4559010"/>
            <a:ext cx="1038225" cy="1558925"/>
          </a:xfrm>
          <a:prstGeom prst="rect">
            <a:avLst/>
          </a:prstGeom>
          <a:noFill/>
          <a:ln w="9525">
            <a:noFill/>
            <a:miter lim="800000"/>
            <a:headEnd/>
            <a:tailEnd/>
          </a:ln>
        </p:spPr>
      </p:pic>
      <p:pic>
        <p:nvPicPr>
          <p:cNvPr id="20501" name="Picture 38" descr="C182Icon.gif"/>
          <p:cNvPicPr>
            <a:picLocks noChangeAspect="1"/>
          </p:cNvPicPr>
          <p:nvPr/>
        </p:nvPicPr>
        <p:blipFill>
          <a:blip r:embed="rId5" cstate="print"/>
          <a:srcRect/>
          <a:stretch>
            <a:fillRect/>
          </a:stretch>
        </p:blipFill>
        <p:spPr bwMode="auto">
          <a:xfrm>
            <a:off x="3790951" y="1409701"/>
            <a:ext cx="1725613" cy="735013"/>
          </a:xfrm>
          <a:prstGeom prst="rect">
            <a:avLst/>
          </a:prstGeom>
          <a:noFill/>
          <a:ln w="9525">
            <a:noFill/>
            <a:miter lim="800000"/>
            <a:headEnd/>
            <a:tailEnd/>
          </a:ln>
        </p:spPr>
      </p:pic>
      <p:pic>
        <p:nvPicPr>
          <p:cNvPr id="20502" name="Picture 43" descr="USCG Helicopter.gif"/>
          <p:cNvPicPr>
            <a:picLocks noChangeAspect="1"/>
          </p:cNvPicPr>
          <p:nvPr/>
        </p:nvPicPr>
        <p:blipFill>
          <a:blip r:embed="rId6" cstate="print"/>
          <a:srcRect/>
          <a:stretch>
            <a:fillRect/>
          </a:stretch>
        </p:blipFill>
        <p:spPr bwMode="auto">
          <a:xfrm rot="556833">
            <a:off x="6019800" y="1450976"/>
            <a:ext cx="2203450" cy="1008063"/>
          </a:xfrm>
          <a:prstGeom prst="rect">
            <a:avLst/>
          </a:prstGeom>
          <a:noFill/>
          <a:ln w="9525">
            <a:noFill/>
            <a:miter lim="800000"/>
            <a:headEnd/>
            <a:tailEnd/>
          </a:ln>
        </p:spPr>
      </p:pic>
      <p:pic>
        <p:nvPicPr>
          <p:cNvPr id="20503" name="Picture 52" descr="police car.gif"/>
          <p:cNvPicPr>
            <a:picLocks noChangeAspect="1"/>
          </p:cNvPicPr>
          <p:nvPr/>
        </p:nvPicPr>
        <p:blipFill>
          <a:blip r:embed="rId7" cstate="print"/>
          <a:srcRect/>
          <a:stretch>
            <a:fillRect/>
          </a:stretch>
        </p:blipFill>
        <p:spPr bwMode="auto">
          <a:xfrm>
            <a:off x="5313363" y="4322763"/>
            <a:ext cx="1008062" cy="506412"/>
          </a:xfrm>
          <a:prstGeom prst="rect">
            <a:avLst/>
          </a:prstGeom>
          <a:noFill/>
          <a:ln w="9525">
            <a:noFill/>
            <a:miter lim="800000"/>
            <a:headEnd/>
            <a:tailEnd/>
          </a:ln>
        </p:spPr>
      </p:pic>
      <p:pic>
        <p:nvPicPr>
          <p:cNvPr id="20504" name="Picture 55" descr="Airport Tower 2.gif"/>
          <p:cNvPicPr>
            <a:picLocks noChangeAspect="1"/>
          </p:cNvPicPr>
          <p:nvPr/>
        </p:nvPicPr>
        <p:blipFill>
          <a:blip r:embed="rId8" cstate="print"/>
          <a:srcRect/>
          <a:stretch>
            <a:fillRect/>
          </a:stretch>
        </p:blipFill>
        <p:spPr bwMode="auto">
          <a:xfrm>
            <a:off x="6637339" y="2919414"/>
            <a:ext cx="1635125" cy="1120775"/>
          </a:xfrm>
          <a:prstGeom prst="rect">
            <a:avLst/>
          </a:prstGeom>
          <a:noFill/>
          <a:ln w="9525">
            <a:noFill/>
            <a:miter lim="800000"/>
            <a:headEnd/>
            <a:tailEnd/>
          </a:ln>
        </p:spPr>
      </p:pic>
      <p:pic>
        <p:nvPicPr>
          <p:cNvPr id="20505" name="Picture 60" descr="CAP Truck.gif"/>
          <p:cNvPicPr>
            <a:picLocks noChangeAspect="1"/>
          </p:cNvPicPr>
          <p:nvPr/>
        </p:nvPicPr>
        <p:blipFill>
          <a:blip r:embed="rId9" cstate="print"/>
          <a:srcRect/>
          <a:stretch>
            <a:fillRect/>
          </a:stretch>
        </p:blipFill>
        <p:spPr bwMode="auto">
          <a:xfrm>
            <a:off x="3157538" y="4483100"/>
            <a:ext cx="1530350" cy="603250"/>
          </a:xfrm>
          <a:prstGeom prst="rect">
            <a:avLst/>
          </a:prstGeom>
          <a:noFill/>
          <a:ln w="9525">
            <a:noFill/>
            <a:miter lim="800000"/>
            <a:headEnd/>
            <a:tailEnd/>
          </a:ln>
        </p:spPr>
      </p:pic>
      <p:sp>
        <p:nvSpPr>
          <p:cNvPr id="39" name="Rectangle 38"/>
          <p:cNvSpPr/>
          <p:nvPr/>
        </p:nvSpPr>
        <p:spPr>
          <a:xfrm>
            <a:off x="1524000" y="215901"/>
            <a:ext cx="10668000" cy="769441"/>
          </a:xfrm>
          <a:prstGeom prst="rect">
            <a:avLst/>
          </a:prstGeom>
        </p:spPr>
        <p:txBody>
          <a:bodyPr wrap="square">
            <a:spAutoFit/>
          </a:bodyPr>
          <a:lstStyle/>
          <a:p>
            <a:pPr algn="ctr">
              <a:defRPr/>
            </a:pPr>
            <a:r>
              <a:rPr lang="en-US" sz="4400" dirty="0">
                <a:latin typeface="Arial Black" panose="020B0A04020102020204" pitchFamily="34" charset="0"/>
              </a:rPr>
              <a:t>CAP Communications System</a:t>
            </a:r>
          </a:p>
        </p:txBody>
      </p:sp>
      <p:sp>
        <p:nvSpPr>
          <p:cNvPr id="37" name="Slide Number Placeholder 4">
            <a:extLst>
              <a:ext uri="{FF2B5EF4-FFF2-40B4-BE49-F238E27FC236}">
                <a16:creationId xmlns:a16="http://schemas.microsoft.com/office/drawing/2014/main" id="{20388790-1F27-4A8C-A1BD-2E237D811F2D}"/>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13</a:t>
            </a:fld>
            <a:endParaRPr lang="en-US" sz="1600" dirty="0">
              <a:solidFill>
                <a:srgbClr val="BDBDBD"/>
              </a:solidFill>
              <a:latin typeface="Arial Black" panose="020B0A04020102020204" pitchFamily="34" charset="0"/>
            </a:endParaRPr>
          </a:p>
        </p:txBody>
      </p:sp>
      <p:pic>
        <p:nvPicPr>
          <p:cNvPr id="40" name="Picture 39">
            <a:extLst>
              <a:ext uri="{FF2B5EF4-FFF2-40B4-BE49-F238E27FC236}">
                <a16:creationId xmlns:a16="http://schemas.microsoft.com/office/drawing/2014/main" id="{685938E0-C62D-4ED8-A059-6B4E52128FA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44200" y="1449492"/>
            <a:ext cx="957194" cy="1977302"/>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0"/>
            <a:ext cx="7772400" cy="1143000"/>
          </a:xfrm>
        </p:spPr>
        <p:txBody>
          <a:bodyPr/>
          <a:lstStyle/>
          <a:p>
            <a:pPr algn="ctr">
              <a:defRPr/>
            </a:pPr>
            <a:r>
              <a:rPr lang="en-US" dirty="0"/>
              <a:t>VHF-FM &amp; HF Resources</a:t>
            </a:r>
          </a:p>
        </p:txBody>
      </p:sp>
      <p:sp>
        <p:nvSpPr>
          <p:cNvPr id="7" name="Text Box 2"/>
          <p:cNvSpPr txBox="1">
            <a:spLocks noChangeArrowheads="1"/>
          </p:cNvSpPr>
          <p:nvPr/>
        </p:nvSpPr>
        <p:spPr bwMode="auto">
          <a:xfrm>
            <a:off x="2075496" y="676061"/>
            <a:ext cx="5410200" cy="4441825"/>
          </a:xfrm>
          <a:prstGeom prst="rect">
            <a:avLst/>
          </a:prstGeom>
          <a:noFill/>
          <a:ln w="9525">
            <a:noFill/>
            <a:miter lim="800000"/>
            <a:headEnd/>
            <a:tailEnd/>
          </a:ln>
        </p:spPr>
        <p:txBody>
          <a:bodyPr>
            <a:spAutoFit/>
          </a:bodyPr>
          <a:lstStyle/>
          <a:p>
            <a:pPr marL="342900" indent="-342900">
              <a:spcBef>
                <a:spcPts val="1200"/>
              </a:spcBef>
              <a:defRPr/>
            </a:pPr>
            <a:endParaRPr lang="en-US" sz="2400" b="1" dirty="0">
              <a:effectLst>
                <a:outerShdw blurRad="38100" dist="38100" dir="2700000" algn="tl">
                  <a:srgbClr val="C0C0C0"/>
                </a:outerShdw>
              </a:effectLst>
              <a:latin typeface="Arial" charset="0"/>
            </a:endParaRPr>
          </a:p>
          <a:p>
            <a:pPr marL="800100" lvl="1" indent="-342900">
              <a:spcBef>
                <a:spcPts val="1000"/>
              </a:spcBef>
              <a:buFont typeface="Arial" panose="020B0604020202020204" pitchFamily="34" charset="0"/>
              <a:buChar char="•"/>
              <a:defRPr/>
            </a:pPr>
            <a:r>
              <a:rPr lang="en-US" sz="2400" dirty="0">
                <a:effectLst>
                  <a:outerShdw blurRad="38100" dist="38100" dir="2700000" algn="tl">
                    <a:srgbClr val="C0C0C0"/>
                  </a:outerShdw>
                </a:effectLst>
                <a:latin typeface="+mj-lt"/>
              </a:rPr>
              <a:t>572 Fixed VHF-FM Repeaters</a:t>
            </a:r>
          </a:p>
          <a:p>
            <a:pPr marL="800100" lvl="1" indent="-342900">
              <a:spcBef>
                <a:spcPts val="1000"/>
              </a:spcBef>
              <a:buFont typeface="Arial" panose="020B0604020202020204" pitchFamily="34" charset="0"/>
              <a:buChar char="•"/>
              <a:defRPr/>
            </a:pPr>
            <a:r>
              <a:rPr lang="en-US" sz="2400" dirty="0">
                <a:effectLst>
                  <a:outerShdw blurRad="38100" dist="38100" dir="2700000" algn="tl">
                    <a:srgbClr val="C0C0C0"/>
                  </a:outerShdw>
                </a:effectLst>
                <a:latin typeface="+mj-lt"/>
              </a:rPr>
              <a:t>154 Tactical VHF-FM Repeaters</a:t>
            </a:r>
          </a:p>
          <a:p>
            <a:pPr marL="800100" lvl="1" indent="-342900">
              <a:spcBef>
                <a:spcPts val="1000"/>
              </a:spcBef>
              <a:buFont typeface="Arial" panose="020B0604020202020204" pitchFamily="34" charset="0"/>
              <a:buChar char="•"/>
              <a:defRPr/>
            </a:pPr>
            <a:r>
              <a:rPr lang="en-US" sz="2400" dirty="0">
                <a:effectLst>
                  <a:outerShdw blurRad="38100" dist="38100" dir="2700000" algn="tl">
                    <a:srgbClr val="C0C0C0"/>
                  </a:outerShdw>
                </a:effectLst>
                <a:latin typeface="+mj-lt"/>
              </a:rPr>
              <a:t>2,070 VHF-FM Base stations</a:t>
            </a:r>
          </a:p>
          <a:p>
            <a:pPr marL="800100" lvl="1" indent="-342900">
              <a:spcBef>
                <a:spcPts val="1000"/>
              </a:spcBef>
              <a:buFont typeface="Arial" panose="020B0604020202020204" pitchFamily="34" charset="0"/>
              <a:buChar char="•"/>
              <a:defRPr/>
            </a:pPr>
            <a:r>
              <a:rPr lang="en-US" sz="2400" dirty="0">
                <a:effectLst>
                  <a:outerShdw blurRad="38100" dist="38100" dir="2700000" algn="tl">
                    <a:srgbClr val="C0C0C0"/>
                  </a:outerShdw>
                </a:effectLst>
                <a:latin typeface="+mj-lt"/>
              </a:rPr>
              <a:t>5,077 VHF-FM Mobile radios</a:t>
            </a:r>
          </a:p>
          <a:p>
            <a:pPr marL="800100" lvl="1" indent="-342900">
              <a:spcBef>
                <a:spcPts val="1000"/>
              </a:spcBef>
              <a:buFont typeface="Arial" panose="020B0604020202020204" pitchFamily="34" charset="0"/>
              <a:buChar char="•"/>
              <a:defRPr/>
            </a:pPr>
            <a:r>
              <a:rPr lang="en-US" sz="2400" dirty="0">
                <a:effectLst>
                  <a:outerShdw blurRad="38100" dist="38100" dir="2700000" algn="tl">
                    <a:srgbClr val="C0C0C0"/>
                  </a:outerShdw>
                </a:effectLst>
                <a:latin typeface="+mj-lt"/>
              </a:rPr>
              <a:t>5,640 VHF-FM Portable radios</a:t>
            </a:r>
          </a:p>
          <a:p>
            <a:pPr marL="800100" lvl="1" indent="-342900">
              <a:spcBef>
                <a:spcPts val="1000"/>
              </a:spcBef>
              <a:buFont typeface="Arial" panose="020B0604020202020204" pitchFamily="34" charset="0"/>
              <a:buChar char="•"/>
              <a:defRPr/>
            </a:pPr>
            <a:r>
              <a:rPr lang="en-US" sz="2400" dirty="0">
                <a:effectLst>
                  <a:outerShdw blurRad="38100" dist="38100" dir="2700000" algn="tl">
                    <a:srgbClr val="C0C0C0"/>
                  </a:outerShdw>
                </a:effectLst>
                <a:latin typeface="+mj-lt"/>
              </a:rPr>
              <a:t>768 HF-ALE Base Stations</a:t>
            </a:r>
          </a:p>
          <a:p>
            <a:pPr marL="800100" lvl="1" indent="-342900">
              <a:spcBef>
                <a:spcPts val="1000"/>
              </a:spcBef>
              <a:buFont typeface="Arial" panose="020B0604020202020204" pitchFamily="34" charset="0"/>
              <a:buChar char="•"/>
              <a:defRPr/>
            </a:pPr>
            <a:r>
              <a:rPr lang="en-US" sz="2400" dirty="0">
                <a:effectLst>
                  <a:outerShdw blurRad="38100" dist="38100" dir="2700000" algn="tl">
                    <a:srgbClr val="C0C0C0"/>
                  </a:outerShdw>
                </a:effectLst>
                <a:latin typeface="+mj-lt"/>
              </a:rPr>
              <a:t>722 HF Non-ALE Base Stations</a:t>
            </a:r>
          </a:p>
          <a:p>
            <a:pPr marL="800100" lvl="1" indent="-342900">
              <a:spcBef>
                <a:spcPts val="1000"/>
              </a:spcBef>
              <a:buFont typeface="Arial" panose="020B0604020202020204" pitchFamily="34" charset="0"/>
              <a:buChar char="•"/>
              <a:defRPr/>
            </a:pPr>
            <a:r>
              <a:rPr lang="en-US" sz="2400" dirty="0">
                <a:effectLst>
                  <a:outerShdw blurRad="38100" dist="38100" dir="2700000" algn="tl">
                    <a:srgbClr val="C0C0C0"/>
                  </a:outerShdw>
                </a:effectLst>
                <a:latin typeface="+mj-lt"/>
              </a:rPr>
              <a:t>320 HF ALE Mobile Stations</a:t>
            </a:r>
          </a:p>
        </p:txBody>
      </p:sp>
      <p:pic>
        <p:nvPicPr>
          <p:cNvPr id="21510" name="Picture 7" descr="CAP Aircraft Banking.gif"/>
          <p:cNvPicPr>
            <a:picLocks noChangeAspect="1"/>
          </p:cNvPicPr>
          <p:nvPr/>
        </p:nvPicPr>
        <p:blipFill>
          <a:blip r:embed="rId3" cstate="print"/>
          <a:srcRect/>
          <a:stretch>
            <a:fillRect/>
          </a:stretch>
        </p:blipFill>
        <p:spPr bwMode="auto">
          <a:xfrm>
            <a:off x="6892290" y="923967"/>
            <a:ext cx="3040464" cy="2786567"/>
          </a:xfrm>
          <a:prstGeom prst="rect">
            <a:avLst/>
          </a:prstGeom>
          <a:noFill/>
          <a:ln w="9525">
            <a:noFill/>
            <a:miter lim="800000"/>
            <a:headEnd/>
            <a:tailEnd/>
          </a:ln>
        </p:spPr>
      </p:pic>
      <p:pic>
        <p:nvPicPr>
          <p:cNvPr id="12" name="Picture 5" descr="Tactical Repeater2"/>
          <p:cNvPicPr>
            <a:picLocks noChangeAspect="1" noChangeArrowheads="1"/>
          </p:cNvPicPr>
          <p:nvPr/>
        </p:nvPicPr>
        <p:blipFill>
          <a:blip r:embed="rId4" cstate="print"/>
          <a:srcRect l="3650" t="7706" r="1825" b="19817"/>
          <a:stretch>
            <a:fillRect/>
          </a:stretch>
        </p:blipFill>
        <p:spPr bwMode="auto">
          <a:xfrm>
            <a:off x="352462" y="1600200"/>
            <a:ext cx="1981201" cy="2517270"/>
          </a:xfrm>
          <a:prstGeom prst="rect">
            <a:avLst/>
          </a:prstGeom>
          <a:ln>
            <a:noFill/>
          </a:ln>
          <a:effectLst>
            <a:softEdge rad="112500"/>
          </a:effectLst>
        </p:spPr>
      </p:pic>
      <p:pic>
        <p:nvPicPr>
          <p:cNvPr id="13" name="Picture 4" descr="C:\Users\mkyser\Pictures\CAP\Communications\HF Mobile Install Project\IMAG0058 cropped.jpg"/>
          <p:cNvPicPr>
            <a:picLocks noChangeAspect="1" noChangeArrowheads="1"/>
          </p:cNvPicPr>
          <p:nvPr/>
        </p:nvPicPr>
        <p:blipFill>
          <a:blip r:embed="rId5" cstate="print"/>
          <a:srcRect/>
          <a:stretch>
            <a:fillRect/>
          </a:stretch>
        </p:blipFill>
        <p:spPr bwMode="auto">
          <a:xfrm>
            <a:off x="2979676" y="5055282"/>
            <a:ext cx="3581401" cy="1802718"/>
          </a:xfrm>
          <a:prstGeom prst="rect">
            <a:avLst/>
          </a:prstGeom>
          <a:ln>
            <a:noFill/>
          </a:ln>
          <a:effectLst>
            <a:softEdge rad="112500"/>
          </a:effectLst>
        </p:spPr>
      </p:pic>
      <p:pic>
        <p:nvPicPr>
          <p:cNvPr id="14" name="Picture 4" descr="C:\Users\mkyser\Pictures\CAP\Communications\PICT0819 crop.jpg"/>
          <p:cNvPicPr>
            <a:picLocks noChangeAspect="1" noChangeArrowheads="1"/>
          </p:cNvPicPr>
          <p:nvPr/>
        </p:nvPicPr>
        <p:blipFill>
          <a:blip r:embed="rId6" cstate="print"/>
          <a:srcRect/>
          <a:stretch>
            <a:fillRect/>
          </a:stretch>
        </p:blipFill>
        <p:spPr bwMode="auto">
          <a:xfrm>
            <a:off x="276149" y="4514162"/>
            <a:ext cx="2115464" cy="2209800"/>
          </a:xfrm>
          <a:prstGeom prst="rect">
            <a:avLst/>
          </a:prstGeom>
          <a:ln>
            <a:noFill/>
          </a:ln>
          <a:effectLst>
            <a:softEdge rad="112500"/>
          </a:effectLst>
        </p:spPr>
      </p:pic>
      <p:pic>
        <p:nvPicPr>
          <p:cNvPr id="3" name="Picture 2">
            <a:extLst>
              <a:ext uri="{FF2B5EF4-FFF2-40B4-BE49-F238E27FC236}">
                <a16:creationId xmlns:a16="http://schemas.microsoft.com/office/drawing/2014/main" id="{71046F5B-7D35-41C4-95AD-642FF65EF4F2}"/>
              </a:ext>
            </a:extLst>
          </p:cNvPr>
          <p:cNvPicPr>
            <a:picLocks noChangeAspect="1"/>
          </p:cNvPicPr>
          <p:nvPr/>
        </p:nvPicPr>
        <p:blipFill>
          <a:blip r:embed="rId7"/>
          <a:stretch>
            <a:fillRect/>
          </a:stretch>
        </p:blipFill>
        <p:spPr>
          <a:xfrm>
            <a:off x="9925057" y="1023771"/>
            <a:ext cx="2135801" cy="1297600"/>
          </a:xfrm>
          <a:prstGeom prst="rect">
            <a:avLst/>
          </a:prstGeom>
        </p:spPr>
      </p:pic>
      <p:pic>
        <p:nvPicPr>
          <p:cNvPr id="8" name="Picture 7">
            <a:extLst>
              <a:ext uri="{FF2B5EF4-FFF2-40B4-BE49-F238E27FC236}">
                <a16:creationId xmlns:a16="http://schemas.microsoft.com/office/drawing/2014/main" id="{B73AA175-BF11-46E0-B50A-550EEE343481}"/>
              </a:ext>
            </a:extLst>
          </p:cNvPr>
          <p:cNvPicPr>
            <a:picLocks noChangeAspect="1"/>
          </p:cNvPicPr>
          <p:nvPr/>
        </p:nvPicPr>
        <p:blipFill>
          <a:blip r:embed="rId8"/>
          <a:stretch>
            <a:fillRect/>
          </a:stretch>
        </p:blipFill>
        <p:spPr>
          <a:xfrm>
            <a:off x="6685266" y="4415407"/>
            <a:ext cx="1600861" cy="2407310"/>
          </a:xfrm>
          <a:prstGeom prst="rect">
            <a:avLst/>
          </a:prstGeom>
        </p:spPr>
      </p:pic>
      <p:sp>
        <p:nvSpPr>
          <p:cNvPr id="15" name="Slide Number Placeholder 4">
            <a:extLst>
              <a:ext uri="{FF2B5EF4-FFF2-40B4-BE49-F238E27FC236}">
                <a16:creationId xmlns:a16="http://schemas.microsoft.com/office/drawing/2014/main" id="{4F3E3E97-E4EC-444C-92E4-52DE2FE9C323}"/>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14</a:t>
            </a:fld>
            <a:endParaRPr lang="en-US" sz="1600" dirty="0">
              <a:solidFill>
                <a:srgbClr val="BDBDBD"/>
              </a:solidFill>
              <a:latin typeface="Arial Black" panose="020B0A04020102020204" pitchFamily="34" charset="0"/>
            </a:endParaRPr>
          </a:p>
        </p:txBody>
      </p:sp>
      <p:pic>
        <p:nvPicPr>
          <p:cNvPr id="11" name="Picture 10" descr="C:\++MOTSOL++\++IEUTK++\APX4000_2K_IEUTK\WorkFiles\APX2000_4000_2Knobs_M2_front.png">
            <a:extLst>
              <a:ext uri="{FF2B5EF4-FFF2-40B4-BE49-F238E27FC236}">
                <a16:creationId xmlns:a16="http://schemas.microsoft.com/office/drawing/2014/main" id="{589A480E-FE8E-48D0-8AD1-75E550D8E45C}"/>
              </a:ext>
            </a:extLst>
          </p:cNvPr>
          <p:cNvPicPr>
            <a:picLocks noChangeAspect="1" noChangeArrowheads="1"/>
          </p:cNvPicPr>
          <p:nvPr/>
        </p:nvPicPr>
        <p:blipFill rotWithShape="1">
          <a:blip r:embed="rId9"/>
          <a:srcRect t="-638"/>
          <a:stretch/>
        </p:blipFill>
        <p:spPr bwMode="auto">
          <a:xfrm>
            <a:off x="8794640" y="4246751"/>
            <a:ext cx="718624" cy="2534562"/>
          </a:xfrm>
          <a:prstGeom prst="rect">
            <a:avLst/>
          </a:prstGeom>
          <a:noFill/>
          <a:ln w="9525">
            <a:noFill/>
            <a:miter lim="800000"/>
            <a:headEnd/>
            <a:tailEnd/>
          </a:ln>
        </p:spPr>
      </p:pic>
      <p:pic>
        <p:nvPicPr>
          <p:cNvPr id="16" name="Picture 34" descr="D:\My_MOT_SOL\++IEUTK++\APXMobile_O2_July2012\images\O2_IEUTK_front.png">
            <a:extLst>
              <a:ext uri="{FF2B5EF4-FFF2-40B4-BE49-F238E27FC236}">
                <a16:creationId xmlns:a16="http://schemas.microsoft.com/office/drawing/2014/main" id="{70232FAD-3573-4598-BB73-5F0569693D8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27995" y="2858835"/>
            <a:ext cx="1995632" cy="67235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1026" name="Picture 2" descr="Micom-3 HF-SSB TRANSCEIVERS">
            <a:extLst>
              <a:ext uri="{FF2B5EF4-FFF2-40B4-BE49-F238E27FC236}">
                <a16:creationId xmlns:a16="http://schemas.microsoft.com/office/drawing/2014/main" id="{5AEC4017-2A3D-46D4-B6EA-F380B394BA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80556" y="357602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2F26E6C-441D-4097-AC67-4A45BED612C8}"/>
              </a:ext>
            </a:extLst>
          </p:cNvPr>
          <p:cNvPicPr>
            <a:picLocks noChangeAspect="1"/>
          </p:cNvPicPr>
          <p:nvPr/>
        </p:nvPicPr>
        <p:blipFill>
          <a:blip r:embed="rId12"/>
          <a:stretch>
            <a:fillRect/>
          </a:stretch>
        </p:blipFill>
        <p:spPr>
          <a:xfrm>
            <a:off x="9724577" y="5276629"/>
            <a:ext cx="2114845" cy="1581371"/>
          </a:xfrm>
          <a:prstGeom prst="rect">
            <a:avLst/>
          </a:prstGeom>
        </p:spPr>
      </p:pic>
      <p:sp>
        <p:nvSpPr>
          <p:cNvPr id="4" name="Arrow: Right 3">
            <a:extLst>
              <a:ext uri="{FF2B5EF4-FFF2-40B4-BE49-F238E27FC236}">
                <a16:creationId xmlns:a16="http://schemas.microsoft.com/office/drawing/2014/main" id="{D26EAD1D-102B-43F9-9F60-C2185CDECB54}"/>
              </a:ext>
            </a:extLst>
          </p:cNvPr>
          <p:cNvSpPr/>
          <p:nvPr/>
        </p:nvSpPr>
        <p:spPr>
          <a:xfrm>
            <a:off x="8286127" y="5619062"/>
            <a:ext cx="441221" cy="667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CAF3CF7E-7D35-4C31-95A3-81863C7D5CBB}"/>
              </a:ext>
            </a:extLst>
          </p:cNvPr>
          <p:cNvSpPr/>
          <p:nvPr/>
        </p:nvSpPr>
        <p:spPr>
          <a:xfrm rot="5400000">
            <a:off x="10856768" y="2169646"/>
            <a:ext cx="441221" cy="667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1093BE04-3C68-4FDB-917E-46622FC771F1}"/>
              </a:ext>
            </a:extLst>
          </p:cNvPr>
          <p:cNvSpPr/>
          <p:nvPr/>
        </p:nvSpPr>
        <p:spPr>
          <a:xfrm rot="5400000">
            <a:off x="10523750" y="4784167"/>
            <a:ext cx="441221" cy="667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677" t="9459" r="16351" b="24202"/>
          <a:stretch/>
        </p:blipFill>
        <p:spPr>
          <a:xfrm>
            <a:off x="0" y="-2540"/>
            <a:ext cx="12192000" cy="6860540"/>
          </a:xfrm>
          <a:prstGeom prst="rect">
            <a:avLst/>
          </a:prstGeom>
        </p:spPr>
      </p:pic>
      <p:sp>
        <p:nvSpPr>
          <p:cNvPr id="15" name="Rectangle 14"/>
          <p:cNvSpPr/>
          <p:nvPr/>
        </p:nvSpPr>
        <p:spPr>
          <a:xfrm>
            <a:off x="1219200" y="58804"/>
            <a:ext cx="10972800" cy="769441"/>
          </a:xfrm>
          <a:prstGeom prst="rect">
            <a:avLst/>
          </a:prstGeom>
        </p:spPr>
        <p:txBody>
          <a:bodyPr wrap="square">
            <a:spAutoFit/>
          </a:bodyPr>
          <a:lstStyle/>
          <a:p>
            <a:pPr algn="ctr">
              <a:defRPr/>
            </a:pPr>
            <a:r>
              <a:rPr lang="en-US" sz="4400" dirty="0">
                <a:solidFill>
                  <a:schemeClr val="bg1"/>
                </a:solidFill>
                <a:latin typeface="Arial Black" panose="020B0A04020102020204" pitchFamily="34" charset="0"/>
              </a:rPr>
              <a:t>Communications Infrastructure</a:t>
            </a:r>
          </a:p>
        </p:txBody>
      </p:sp>
      <p:sp>
        <p:nvSpPr>
          <p:cNvPr id="3" name="Rectangle 2"/>
          <p:cNvSpPr/>
          <p:nvPr/>
        </p:nvSpPr>
        <p:spPr bwMode="auto">
          <a:xfrm>
            <a:off x="0" y="5257800"/>
            <a:ext cx="2370590" cy="1600200"/>
          </a:xfrm>
          <a:prstGeom prst="rect">
            <a:avLst/>
          </a:prstGeom>
          <a:solidFill>
            <a:srgbClr val="A3A8B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a:p>
        </p:txBody>
      </p:sp>
      <p:sp>
        <p:nvSpPr>
          <p:cNvPr id="5" name="TextBox 4"/>
          <p:cNvSpPr txBox="1"/>
          <p:nvPr/>
        </p:nvSpPr>
        <p:spPr>
          <a:xfrm>
            <a:off x="220210" y="5301374"/>
            <a:ext cx="2370590" cy="1477328"/>
          </a:xfrm>
          <a:prstGeom prst="rect">
            <a:avLst/>
          </a:prstGeom>
          <a:noFill/>
        </p:spPr>
        <p:txBody>
          <a:bodyPr wrap="square" rtlCol="0">
            <a:spAutoFit/>
          </a:bodyPr>
          <a:lstStyle/>
          <a:p>
            <a:r>
              <a:rPr lang="en-US" sz="1000" b="1" u="sng" dirty="0">
                <a:latin typeface="+mj-lt"/>
              </a:rPr>
              <a:t>Legend</a:t>
            </a:r>
          </a:p>
          <a:p>
            <a:endParaRPr lang="en-US" sz="1000" dirty="0">
              <a:latin typeface="+mj-lt"/>
            </a:endParaRPr>
          </a:p>
          <a:p>
            <a:r>
              <a:rPr lang="en-US" sz="1000" dirty="0">
                <a:latin typeface="+mj-lt"/>
              </a:rPr>
              <a:t>Fixed VHF-FM Repeaters</a:t>
            </a:r>
          </a:p>
          <a:p>
            <a:endParaRPr lang="en-US" sz="1000" dirty="0">
              <a:latin typeface="+mj-lt"/>
            </a:endParaRPr>
          </a:p>
          <a:p>
            <a:r>
              <a:rPr lang="en-US" sz="1000" dirty="0">
                <a:latin typeface="+mj-lt"/>
              </a:rPr>
              <a:t>Fixed VHF-FM Base Stations</a:t>
            </a:r>
          </a:p>
          <a:p>
            <a:endParaRPr lang="en-US" sz="1000" dirty="0">
              <a:latin typeface="+mj-lt"/>
            </a:endParaRPr>
          </a:p>
          <a:p>
            <a:r>
              <a:rPr lang="en-US" sz="1000" dirty="0">
                <a:latin typeface="+mj-lt"/>
              </a:rPr>
              <a:t>Fixed HF-ALE Base Stations</a:t>
            </a:r>
          </a:p>
          <a:p>
            <a:endParaRPr lang="en-US" sz="1000" dirty="0">
              <a:latin typeface="+mj-lt"/>
            </a:endParaRPr>
          </a:p>
          <a:p>
            <a:r>
              <a:rPr lang="en-US" sz="1000" dirty="0">
                <a:latin typeface="+mj-lt"/>
              </a:rPr>
              <a:t>Fixed HF Non-ALE Base Stations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92" y="5504873"/>
            <a:ext cx="171451" cy="37084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8693" y="5810335"/>
            <a:ext cx="169736" cy="36713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07" y="6115135"/>
            <a:ext cx="169736" cy="36713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407" y="6411571"/>
            <a:ext cx="169736" cy="367131"/>
          </a:xfrm>
          <a:prstGeom prst="rect">
            <a:avLst/>
          </a:prstGeom>
        </p:spPr>
      </p:pic>
      <p:pic>
        <p:nvPicPr>
          <p:cNvPr id="11" name="Picture 10">
            <a:extLst>
              <a:ext uri="{FF2B5EF4-FFF2-40B4-BE49-F238E27FC236}">
                <a16:creationId xmlns:a16="http://schemas.microsoft.com/office/drawing/2014/main" id="{7948621B-4F96-4C04-99D1-91904D45B337}"/>
              </a:ext>
            </a:extLst>
          </p:cNvPr>
          <p:cNvPicPr>
            <a:picLocks noChangeAspect="1"/>
          </p:cNvPicPr>
          <p:nvPr/>
        </p:nvPicPr>
        <p:blipFill>
          <a:blip r:embed="rId8"/>
          <a:stretch>
            <a:fillRect/>
          </a:stretch>
        </p:blipFill>
        <p:spPr>
          <a:xfrm>
            <a:off x="38100" y="38100"/>
            <a:ext cx="1143000" cy="1143000"/>
          </a:xfrm>
          <a:prstGeom prst="rect">
            <a:avLst/>
          </a:prstGeom>
        </p:spPr>
      </p:pic>
      <p:sp>
        <p:nvSpPr>
          <p:cNvPr id="12" name="Slide Number Placeholder 4">
            <a:extLst>
              <a:ext uri="{FF2B5EF4-FFF2-40B4-BE49-F238E27FC236}">
                <a16:creationId xmlns:a16="http://schemas.microsoft.com/office/drawing/2014/main" id="{FF1B2969-1962-4A14-91B4-0AF1E8960A96}"/>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15</a:t>
            </a:fld>
            <a:endParaRPr lang="en-US" sz="1600" dirty="0">
              <a:solidFill>
                <a:srgbClr val="BDBDBD"/>
              </a:solidFill>
              <a:latin typeface="Arial Black" panose="020B0A04020102020204" pitchFamily="34" charset="0"/>
            </a:endParaRPr>
          </a:p>
        </p:txBody>
      </p:sp>
    </p:spTree>
    <p:extLst>
      <p:ext uri="{BB962C8B-B14F-4D97-AF65-F5344CB8AC3E}">
        <p14:creationId xmlns:p14="http://schemas.microsoft.com/office/powerpoint/2010/main" val="3795679343"/>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bwMode="auto">
          <a:xfrm>
            <a:off x="5351462" y="5229420"/>
            <a:ext cx="1760224" cy="748002"/>
          </a:xfrm>
          <a:prstGeom prst="cloud">
            <a:avLst/>
          </a:prstGeom>
          <a:solidFill>
            <a:schemeClr val="accent1"/>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91440" tIns="45720" rIns="91440" bIns="45720" numCol="1" rtlCol="0" anchor="t" anchorCtr="0" compatLnSpc="1">
            <a:prstTxWarp prst="textNoShape">
              <a:avLst/>
            </a:prstTxWarp>
          </a:bodyPr>
          <a:lstStyle/>
          <a:p>
            <a:pPr algn="ctr" eaLnBrk="1" hangingPunct="1"/>
            <a:r>
              <a:rPr lang="en-US" dirty="0">
                <a:latin typeface="+mn-lt"/>
              </a:rPr>
              <a:t>Internet</a:t>
            </a:r>
          </a:p>
        </p:txBody>
      </p:sp>
      <p:sp>
        <p:nvSpPr>
          <p:cNvPr id="2" name="Title 1"/>
          <p:cNvSpPr txBox="1">
            <a:spLocks/>
          </p:cNvSpPr>
          <p:nvPr/>
        </p:nvSpPr>
        <p:spPr>
          <a:xfrm>
            <a:off x="2803550" y="263143"/>
            <a:ext cx="7448550" cy="609600"/>
          </a:xfrm>
          <a:prstGeom prst="rect">
            <a:avLst/>
          </a:prstGeom>
        </p:spPr>
        <p:txBody>
          <a:bodyPr/>
          <a:lstStyle/>
          <a:p>
            <a:pPr algn="ctr">
              <a:defRPr/>
            </a:pPr>
            <a:r>
              <a:rPr lang="en-US" sz="4400" kern="0" dirty="0">
                <a:latin typeface="Arial Black" panose="020B0A04020102020204" pitchFamily="34" charset="0"/>
                <a:ea typeface="+mj-ea"/>
                <a:cs typeface="Calibri" panose="020F0502020204030204" pitchFamily="34" charset="0"/>
              </a:rPr>
              <a:t>Remote Base Options</a:t>
            </a:r>
          </a:p>
        </p:txBody>
      </p:sp>
      <p:sp>
        <p:nvSpPr>
          <p:cNvPr id="35" name="Line 37"/>
          <p:cNvSpPr>
            <a:spLocks noChangeShapeType="1"/>
          </p:cNvSpPr>
          <p:nvPr/>
        </p:nvSpPr>
        <p:spPr bwMode="auto">
          <a:xfrm rot="21201113" flipH="1">
            <a:off x="6947283" y="2450678"/>
            <a:ext cx="1715762" cy="433420"/>
          </a:xfrm>
          <a:prstGeom prst="line">
            <a:avLst/>
          </a:prstGeom>
          <a:ln>
            <a:headEnd type="triangle" w="med" len="med"/>
            <a:tailEnd type="non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dirty="0">
              <a:latin typeface="+mn-lt"/>
            </a:endParaRPr>
          </a:p>
        </p:txBody>
      </p:sp>
      <p:sp>
        <p:nvSpPr>
          <p:cNvPr id="38" name="Line 42"/>
          <p:cNvSpPr>
            <a:spLocks noChangeShapeType="1"/>
          </p:cNvSpPr>
          <p:nvPr/>
        </p:nvSpPr>
        <p:spPr bwMode="auto">
          <a:xfrm flipH="1">
            <a:off x="2492486" y="2163556"/>
            <a:ext cx="6049039" cy="48326"/>
          </a:xfrm>
          <a:prstGeom prst="line">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sp>
        <p:nvSpPr>
          <p:cNvPr id="8" name="TextBox 7"/>
          <p:cNvSpPr txBox="1"/>
          <p:nvPr/>
        </p:nvSpPr>
        <p:spPr>
          <a:xfrm>
            <a:off x="8749994" y="2346211"/>
            <a:ext cx="1384300" cy="307975"/>
          </a:xfrm>
          <a:prstGeom prst="rect">
            <a:avLst/>
          </a:prstGeom>
          <a:noFill/>
        </p:spPr>
        <p:txBody>
          <a:bodyPr>
            <a:spAutoFit/>
          </a:bodyPr>
          <a:lstStyle/>
          <a:p>
            <a:pPr>
              <a:defRPr/>
            </a:pPr>
            <a:r>
              <a:rPr lang="en-US" sz="1400" dirty="0">
                <a:latin typeface="+mn-lt"/>
              </a:rPr>
              <a:t>CAP Aircraft</a:t>
            </a:r>
          </a:p>
        </p:txBody>
      </p:sp>
      <p:sp>
        <p:nvSpPr>
          <p:cNvPr id="9" name="TextBox 8"/>
          <p:cNvSpPr txBox="1"/>
          <p:nvPr/>
        </p:nvSpPr>
        <p:spPr>
          <a:xfrm>
            <a:off x="8298303" y="6061289"/>
            <a:ext cx="1609725" cy="523875"/>
          </a:xfrm>
          <a:prstGeom prst="rect">
            <a:avLst/>
          </a:prstGeom>
          <a:noFill/>
        </p:spPr>
        <p:txBody>
          <a:bodyPr>
            <a:spAutoFit/>
          </a:bodyPr>
          <a:lstStyle/>
          <a:p>
            <a:pPr algn="ctr">
              <a:defRPr/>
            </a:pPr>
            <a:r>
              <a:rPr lang="en-US" sz="1400" dirty="0">
                <a:latin typeface="+mn-lt"/>
              </a:rPr>
              <a:t>Incident Command Post</a:t>
            </a:r>
          </a:p>
        </p:txBody>
      </p:sp>
      <p:sp>
        <p:nvSpPr>
          <p:cNvPr id="11" name="TextBox 10"/>
          <p:cNvSpPr txBox="1"/>
          <p:nvPr/>
        </p:nvSpPr>
        <p:spPr>
          <a:xfrm>
            <a:off x="3342018" y="5804713"/>
            <a:ext cx="1487488" cy="307777"/>
          </a:xfrm>
          <a:prstGeom prst="rect">
            <a:avLst/>
          </a:prstGeom>
          <a:noFill/>
        </p:spPr>
        <p:txBody>
          <a:bodyPr>
            <a:spAutoFit/>
          </a:bodyPr>
          <a:lstStyle/>
          <a:p>
            <a:pPr algn="ctr">
              <a:defRPr/>
            </a:pPr>
            <a:r>
              <a:rPr lang="en-US" sz="1400" dirty="0">
                <a:latin typeface="+mn-lt"/>
              </a:rPr>
              <a:t>Ground Vehicles</a:t>
            </a:r>
          </a:p>
        </p:txBody>
      </p:sp>
      <p:sp>
        <p:nvSpPr>
          <p:cNvPr id="12" name="TextBox 11"/>
          <p:cNvSpPr txBox="1"/>
          <p:nvPr/>
        </p:nvSpPr>
        <p:spPr>
          <a:xfrm>
            <a:off x="1470072" y="5918178"/>
            <a:ext cx="1706562" cy="523220"/>
          </a:xfrm>
          <a:prstGeom prst="rect">
            <a:avLst/>
          </a:prstGeom>
          <a:noFill/>
        </p:spPr>
        <p:txBody>
          <a:bodyPr>
            <a:spAutoFit/>
          </a:bodyPr>
          <a:lstStyle/>
          <a:p>
            <a:pPr algn="ctr">
              <a:defRPr/>
            </a:pPr>
            <a:r>
              <a:rPr lang="en-US" sz="1400" dirty="0">
                <a:latin typeface="+mn-lt"/>
              </a:rPr>
              <a:t>Dismounted Ground Teams</a:t>
            </a:r>
          </a:p>
        </p:txBody>
      </p:sp>
      <p:pic>
        <p:nvPicPr>
          <p:cNvPr id="17" name="Picture 9" descr="C:\Users\mkyser\AppData\Local\Microsoft\Windows\Temporary Internet Files\Content.IE5\26YE91RL\MC900280544[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6851" y="1695532"/>
            <a:ext cx="655637" cy="1304925"/>
          </a:xfrm>
          <a:prstGeom prst="rect">
            <a:avLst/>
          </a:prstGeom>
          <a:noFill/>
          <a:ln w="9525">
            <a:noFill/>
            <a:miter lim="800000"/>
            <a:headEnd/>
            <a:tailEnd/>
          </a:ln>
        </p:spPr>
      </p:pic>
      <p:sp>
        <p:nvSpPr>
          <p:cNvPr id="18" name="Line 42"/>
          <p:cNvSpPr>
            <a:spLocks noChangeShapeType="1"/>
          </p:cNvSpPr>
          <p:nvPr/>
        </p:nvSpPr>
        <p:spPr bwMode="auto">
          <a:xfrm rot="524542" flipH="1" flipV="1">
            <a:off x="2454489" y="2540601"/>
            <a:ext cx="2413014" cy="315539"/>
          </a:xfrm>
          <a:prstGeom prst="line">
            <a:avLst/>
          </a:prstGeom>
          <a:ln>
            <a:headEnd type="none" w="med" len="med"/>
            <a:tailEnd type="triangl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sp>
        <p:nvSpPr>
          <p:cNvPr id="19" name="Line 37"/>
          <p:cNvSpPr>
            <a:spLocks noChangeShapeType="1"/>
          </p:cNvSpPr>
          <p:nvPr/>
        </p:nvSpPr>
        <p:spPr bwMode="auto">
          <a:xfrm>
            <a:off x="2552237" y="2808026"/>
            <a:ext cx="970035" cy="2232927"/>
          </a:xfrm>
          <a:prstGeom prst="line">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sp>
        <p:nvSpPr>
          <p:cNvPr id="21" name="TextBox 20"/>
          <p:cNvSpPr txBox="1"/>
          <p:nvPr/>
        </p:nvSpPr>
        <p:spPr>
          <a:xfrm>
            <a:off x="1295400" y="2986344"/>
            <a:ext cx="1500188" cy="523220"/>
          </a:xfrm>
          <a:prstGeom prst="rect">
            <a:avLst/>
          </a:prstGeom>
          <a:noFill/>
        </p:spPr>
        <p:txBody>
          <a:bodyPr>
            <a:spAutoFit/>
          </a:bodyPr>
          <a:lstStyle/>
          <a:p>
            <a:pPr algn="ctr">
              <a:defRPr/>
            </a:pPr>
            <a:r>
              <a:rPr lang="en-US" sz="1400" dirty="0">
                <a:latin typeface="+mj-lt"/>
              </a:rPr>
              <a:t>CAP </a:t>
            </a:r>
          </a:p>
          <a:p>
            <a:pPr algn="ctr">
              <a:defRPr/>
            </a:pPr>
            <a:r>
              <a:rPr lang="en-US" sz="1400" dirty="0">
                <a:latin typeface="+mj-lt"/>
              </a:rPr>
              <a:t>Repeaters</a:t>
            </a:r>
          </a:p>
        </p:txBody>
      </p:sp>
      <p:sp>
        <p:nvSpPr>
          <p:cNvPr id="22" name="Line 42"/>
          <p:cNvSpPr>
            <a:spLocks noChangeShapeType="1"/>
          </p:cNvSpPr>
          <p:nvPr/>
        </p:nvSpPr>
        <p:spPr bwMode="auto">
          <a:xfrm>
            <a:off x="2414866" y="2810672"/>
            <a:ext cx="302645" cy="1910032"/>
          </a:xfrm>
          <a:prstGeom prst="line">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pic>
        <p:nvPicPr>
          <p:cNvPr id="23" name="Picture 39" descr="GTM Talking on Handheld.g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26939" y="4720703"/>
            <a:ext cx="792831" cy="1190458"/>
          </a:xfrm>
          <a:prstGeom prst="rect">
            <a:avLst/>
          </a:prstGeom>
          <a:noFill/>
          <a:ln w="9525">
            <a:noFill/>
            <a:miter lim="800000"/>
            <a:headEnd/>
            <a:tailEnd/>
          </a:ln>
          <a:scene3d>
            <a:camera prst="orthographicFront">
              <a:rot lat="0" lon="10800000" rev="0"/>
            </a:camera>
            <a:lightRig rig="threePt" dir="t"/>
          </a:scene3d>
        </p:spPr>
      </p:pic>
      <p:pic>
        <p:nvPicPr>
          <p:cNvPr id="24" name="Picture 38" descr="C182Icon.gi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40274" y="1564767"/>
            <a:ext cx="1911826" cy="814329"/>
          </a:xfrm>
          <a:prstGeom prst="rect">
            <a:avLst/>
          </a:prstGeom>
          <a:noFill/>
          <a:ln w="9525">
            <a:noFill/>
            <a:miter lim="800000"/>
            <a:headEnd/>
            <a:tailEnd/>
          </a:ln>
          <a:scene3d>
            <a:camera prst="orthographicFront">
              <a:rot lat="0" lon="10800000" rev="0"/>
            </a:camera>
            <a:lightRig rig="threePt" dir="t"/>
          </a:scene3d>
        </p:spPr>
      </p:pic>
      <p:pic>
        <p:nvPicPr>
          <p:cNvPr id="27" name="Picture 55" descr="Airport Tower 2.gif"/>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98303" y="4981566"/>
            <a:ext cx="1635125" cy="1120775"/>
          </a:xfrm>
          <a:prstGeom prst="rect">
            <a:avLst/>
          </a:prstGeom>
          <a:noFill/>
          <a:ln w="9525">
            <a:noFill/>
            <a:miter lim="800000"/>
            <a:headEnd/>
            <a:tailEnd/>
          </a:ln>
        </p:spPr>
      </p:pic>
      <p:pic>
        <p:nvPicPr>
          <p:cNvPr id="28" name="Picture 60" descr="CAP Truck.gif"/>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99156" y="5164232"/>
            <a:ext cx="1530350" cy="603250"/>
          </a:xfrm>
          <a:prstGeom prst="rect">
            <a:avLst/>
          </a:prstGeom>
          <a:noFill/>
          <a:ln w="9525">
            <a:noFill/>
            <a:miter lim="800000"/>
            <a:headEnd/>
            <a:tailEnd/>
          </a:ln>
        </p:spPr>
      </p:pic>
      <p:sp>
        <p:nvSpPr>
          <p:cNvPr id="39" name="Line 33"/>
          <p:cNvSpPr>
            <a:spLocks noChangeShapeType="1"/>
          </p:cNvSpPr>
          <p:nvPr/>
        </p:nvSpPr>
        <p:spPr bwMode="auto">
          <a:xfrm flipV="1">
            <a:off x="6991068" y="3733908"/>
            <a:ext cx="2575265" cy="1709182"/>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pic>
        <p:nvPicPr>
          <p:cNvPr id="4" name="Picture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40866" y="2916221"/>
            <a:ext cx="1375299" cy="1661560"/>
          </a:xfrm>
          <a:prstGeom prst="rect">
            <a:avLst/>
          </a:prstGeom>
        </p:spPr>
      </p:pic>
      <p:sp>
        <p:nvSpPr>
          <p:cNvPr id="33" name="TextBox 32"/>
          <p:cNvSpPr txBox="1"/>
          <p:nvPr/>
        </p:nvSpPr>
        <p:spPr>
          <a:xfrm>
            <a:off x="5218112" y="4508663"/>
            <a:ext cx="1487488" cy="523220"/>
          </a:xfrm>
          <a:prstGeom prst="rect">
            <a:avLst/>
          </a:prstGeom>
          <a:noFill/>
        </p:spPr>
        <p:txBody>
          <a:bodyPr>
            <a:spAutoFit/>
          </a:bodyPr>
          <a:lstStyle/>
          <a:p>
            <a:pPr algn="ctr">
              <a:defRPr/>
            </a:pPr>
            <a:r>
              <a:rPr lang="en-US" sz="1400" dirty="0">
                <a:latin typeface="+mn-lt"/>
              </a:rPr>
              <a:t>Remote Base Station</a:t>
            </a:r>
          </a:p>
        </p:txBody>
      </p:sp>
      <p:sp>
        <p:nvSpPr>
          <p:cNvPr id="37" name="Line 33"/>
          <p:cNvSpPr>
            <a:spLocks noChangeShapeType="1"/>
          </p:cNvSpPr>
          <p:nvPr/>
        </p:nvSpPr>
        <p:spPr bwMode="auto">
          <a:xfrm>
            <a:off x="6927963" y="5657504"/>
            <a:ext cx="1613563" cy="70132"/>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sp>
        <p:nvSpPr>
          <p:cNvPr id="40" name="Line 33"/>
          <p:cNvSpPr>
            <a:spLocks noChangeShapeType="1"/>
          </p:cNvSpPr>
          <p:nvPr/>
        </p:nvSpPr>
        <p:spPr bwMode="auto">
          <a:xfrm flipH="1">
            <a:off x="6458522" y="4508664"/>
            <a:ext cx="104191" cy="825337"/>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sp>
        <p:nvSpPr>
          <p:cNvPr id="7" name="TextBox 6"/>
          <p:cNvSpPr txBox="1"/>
          <p:nvPr/>
        </p:nvSpPr>
        <p:spPr>
          <a:xfrm rot="20390387">
            <a:off x="7209446" y="2580117"/>
            <a:ext cx="1607863" cy="338554"/>
          </a:xfrm>
          <a:prstGeom prst="rect">
            <a:avLst/>
          </a:prstGeom>
          <a:noFill/>
          <a:scene3d>
            <a:camera prst="orthographicFront">
              <a:rot lat="0" lon="0" rev="0"/>
            </a:camera>
            <a:lightRig rig="threePt" dir="t"/>
          </a:scene3d>
        </p:spPr>
        <p:txBody>
          <a:bodyPr wrap="square" rtlCol="0">
            <a:spAutoFit/>
          </a:bodyPr>
          <a:lstStyle/>
          <a:p>
            <a:r>
              <a:rPr lang="en-US" dirty="0">
                <a:solidFill>
                  <a:srgbClr val="3366FF"/>
                </a:solidFill>
                <a:latin typeface="+mn-lt"/>
              </a:rPr>
              <a:t>CAP Guard</a:t>
            </a:r>
          </a:p>
        </p:txBody>
      </p:sp>
      <p:sp>
        <p:nvSpPr>
          <p:cNvPr id="41" name="TextBox 40"/>
          <p:cNvSpPr txBox="1"/>
          <p:nvPr/>
        </p:nvSpPr>
        <p:spPr>
          <a:xfrm rot="926337">
            <a:off x="2410333" y="2693786"/>
            <a:ext cx="2748821" cy="338554"/>
          </a:xfrm>
          <a:prstGeom prst="rect">
            <a:avLst/>
          </a:prstGeom>
          <a:noFill/>
        </p:spPr>
        <p:txBody>
          <a:bodyPr wrap="square" rtlCol="0">
            <a:spAutoFit/>
          </a:bodyPr>
          <a:lstStyle/>
          <a:p>
            <a:r>
              <a:rPr lang="en-US" dirty="0">
                <a:solidFill>
                  <a:srgbClr val="3366FF"/>
                </a:solidFill>
                <a:latin typeface="+mn-lt"/>
              </a:rPr>
              <a:t>Repeater Remote Access</a:t>
            </a:r>
          </a:p>
        </p:txBody>
      </p:sp>
      <p:pic>
        <p:nvPicPr>
          <p:cNvPr id="42" name="Picture 4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05818" y="2906529"/>
            <a:ext cx="1375299" cy="1661560"/>
          </a:xfrm>
          <a:prstGeom prst="rect">
            <a:avLst/>
          </a:prstGeom>
        </p:spPr>
      </p:pic>
      <p:sp>
        <p:nvSpPr>
          <p:cNvPr id="43" name="Line 33"/>
          <p:cNvSpPr>
            <a:spLocks noChangeShapeType="1"/>
          </p:cNvSpPr>
          <p:nvPr/>
        </p:nvSpPr>
        <p:spPr bwMode="auto">
          <a:xfrm>
            <a:off x="5202261" y="4490596"/>
            <a:ext cx="541911" cy="843405"/>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a:latin typeface="+mn-lt"/>
            </a:endParaRPr>
          </a:p>
        </p:txBody>
      </p:sp>
      <p:sp>
        <p:nvSpPr>
          <p:cNvPr id="44" name="TextBox 43"/>
          <p:cNvSpPr txBox="1"/>
          <p:nvPr/>
        </p:nvSpPr>
        <p:spPr>
          <a:xfrm>
            <a:off x="8972659" y="4523622"/>
            <a:ext cx="1384300" cy="523220"/>
          </a:xfrm>
          <a:prstGeom prst="rect">
            <a:avLst/>
          </a:prstGeom>
          <a:noFill/>
        </p:spPr>
        <p:txBody>
          <a:bodyPr>
            <a:spAutoFit/>
          </a:bodyPr>
          <a:lstStyle/>
          <a:p>
            <a:pPr algn="ctr">
              <a:defRPr/>
            </a:pPr>
            <a:r>
              <a:rPr lang="en-US" sz="1400" dirty="0">
                <a:latin typeface="+mn-lt"/>
              </a:rPr>
              <a:t>Incident Commander</a:t>
            </a:r>
          </a:p>
        </p:txBody>
      </p:sp>
      <p:pic>
        <p:nvPicPr>
          <p:cNvPr id="13" name="Picture 12">
            <a:extLst>
              <a:ext uri="{FF2B5EF4-FFF2-40B4-BE49-F238E27FC236}">
                <a16:creationId xmlns:a16="http://schemas.microsoft.com/office/drawing/2014/main" id="{AABA53F0-9665-4856-94ED-2C766E6708DD}"/>
              </a:ext>
            </a:extLst>
          </p:cNvPr>
          <p:cNvPicPr>
            <a:picLocks noChangeAspect="1"/>
          </p:cNvPicPr>
          <p:nvPr/>
        </p:nvPicPr>
        <p:blipFill>
          <a:blip r:embed="rId9"/>
          <a:stretch>
            <a:fillRect/>
          </a:stretch>
        </p:blipFill>
        <p:spPr>
          <a:xfrm rot="1244564">
            <a:off x="8835249" y="2934786"/>
            <a:ext cx="2887874" cy="1624429"/>
          </a:xfrm>
          <a:prstGeom prst="rect">
            <a:avLst/>
          </a:prstGeom>
        </p:spPr>
      </p:pic>
      <p:sp>
        <p:nvSpPr>
          <p:cNvPr id="32" name="Slide Number Placeholder 4">
            <a:extLst>
              <a:ext uri="{FF2B5EF4-FFF2-40B4-BE49-F238E27FC236}">
                <a16:creationId xmlns:a16="http://schemas.microsoft.com/office/drawing/2014/main" id="{A5D6B71F-50AC-4A1A-879C-BF47CC224389}"/>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16</a:t>
            </a:fld>
            <a:endParaRPr lang="en-US" sz="1600" dirty="0">
              <a:solidFill>
                <a:srgbClr val="BDBDBD"/>
              </a:solidFill>
              <a:latin typeface="Arial Black" panose="020B0A04020102020204" pitchFamily="34" charset="0"/>
            </a:endParaRPr>
          </a:p>
        </p:txBody>
      </p:sp>
    </p:spTree>
    <p:extLst>
      <p:ext uri="{BB962C8B-B14F-4D97-AF65-F5344CB8AC3E}">
        <p14:creationId xmlns:p14="http://schemas.microsoft.com/office/powerpoint/2010/main" val="2094703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35768" y="224475"/>
            <a:ext cx="10756232" cy="769441"/>
          </a:xfrm>
          <a:prstGeom prst="rect">
            <a:avLst/>
          </a:prstGeom>
        </p:spPr>
        <p:txBody>
          <a:bodyPr wrap="square">
            <a:spAutoFit/>
          </a:bodyPr>
          <a:lstStyle/>
          <a:p>
            <a:pPr algn="ctr">
              <a:defRPr/>
            </a:pPr>
            <a:r>
              <a:rPr lang="en-US" sz="4400" dirty="0">
                <a:latin typeface="Arial Black" panose="020B0A04020102020204" pitchFamily="34" charset="0"/>
              </a:rPr>
              <a:t>COTS Handheld Camera Packages</a:t>
            </a:r>
          </a:p>
        </p:txBody>
      </p:sp>
      <p:pic>
        <p:nvPicPr>
          <p:cNvPr id="12" name="Picture 11" descr="2015-05-02 17.12.01.jpg"/>
          <p:cNvPicPr>
            <a:picLocks noChangeAspect="1"/>
          </p:cNvPicPr>
          <p:nvPr/>
        </p:nvPicPr>
        <p:blipFill>
          <a:blip r:embed="rId3" cstate="print"/>
          <a:srcRect l="10556" t="13333" r="18056" b="17037"/>
          <a:stretch>
            <a:fillRect/>
          </a:stretch>
        </p:blipFill>
        <p:spPr>
          <a:xfrm>
            <a:off x="3099093" y="4132559"/>
            <a:ext cx="3476491" cy="2571532"/>
          </a:xfrm>
          <a:prstGeom prst="rect">
            <a:avLst/>
          </a:prstGeom>
          <a:ln>
            <a:noFill/>
          </a:ln>
          <a:effectLst/>
        </p:spPr>
      </p:pic>
      <p:sp>
        <p:nvSpPr>
          <p:cNvPr id="7" name="Text Box 2"/>
          <p:cNvSpPr txBox="1">
            <a:spLocks noChangeArrowheads="1"/>
          </p:cNvSpPr>
          <p:nvPr/>
        </p:nvSpPr>
        <p:spPr bwMode="auto">
          <a:xfrm>
            <a:off x="29570" y="993916"/>
            <a:ext cx="11849602" cy="2492990"/>
          </a:xfrm>
          <a:prstGeom prst="rect">
            <a:avLst/>
          </a:prstGeom>
          <a:noFill/>
          <a:ln w="9525">
            <a:noFill/>
            <a:miter lim="800000"/>
            <a:headEnd/>
            <a:tailEnd/>
          </a:ln>
        </p:spPr>
        <p:txBody>
          <a:bodyPr wrap="square">
            <a:spAutoFit/>
          </a:bodyPr>
          <a:lstStyle/>
          <a:p>
            <a:pPr marL="342900" indent="-342900">
              <a:spcBef>
                <a:spcPct val="50000"/>
              </a:spcBef>
              <a:defRPr/>
            </a:pPr>
            <a:endParaRPr lang="en-US" sz="2400" b="1" dirty="0">
              <a:effectLst>
                <a:outerShdw blurRad="38100" dist="38100" dir="2700000" algn="tl">
                  <a:srgbClr val="C0C0C0"/>
                </a:outerShdw>
              </a:effectLst>
              <a:latin typeface="Arial" charset="0"/>
            </a:endParaRPr>
          </a:p>
          <a:p>
            <a:pPr marL="342900" indent="-342900">
              <a:spcBef>
                <a:spcPct val="50000"/>
              </a:spcBef>
              <a:buFont typeface="Arial" panose="020B0604020202020204" pitchFamily="34" charset="0"/>
              <a:buChar char="•"/>
              <a:defRPr/>
            </a:pPr>
            <a:r>
              <a:rPr lang="en-US" sz="2400" dirty="0">
                <a:effectLst>
                  <a:outerShdw blurRad="38100" dist="38100" dir="2700000" algn="tl">
                    <a:srgbClr val="C0C0C0"/>
                  </a:outerShdw>
                </a:effectLst>
                <a:latin typeface="+mn-lt"/>
              </a:rPr>
              <a:t>Carry Aboard Cameras (Nikon Pro Quality) for each powered aircraft</a:t>
            </a:r>
          </a:p>
          <a:p>
            <a:pPr marL="342900" indent="-342900">
              <a:spcBef>
                <a:spcPct val="50000"/>
              </a:spcBef>
              <a:buFont typeface="Arial" panose="020B0604020202020204" pitchFamily="34" charset="0"/>
              <a:buChar char="•"/>
              <a:defRPr/>
            </a:pPr>
            <a:r>
              <a:rPr lang="en-US" sz="2400" dirty="0">
                <a:effectLst>
                  <a:outerShdw blurRad="38100" dist="38100" dir="2700000" algn="tl">
                    <a:srgbClr val="C0C0C0"/>
                  </a:outerShdw>
                </a:effectLst>
              </a:rPr>
              <a:t>Garmin </a:t>
            </a:r>
            <a:r>
              <a:rPr lang="en-US" sz="2400" dirty="0" err="1">
                <a:effectLst>
                  <a:outerShdw blurRad="38100" dist="38100" dir="2700000" algn="tl">
                    <a:srgbClr val="C0C0C0"/>
                  </a:outerShdw>
                </a:effectLst>
              </a:rPr>
              <a:t>Virb</a:t>
            </a:r>
            <a:r>
              <a:rPr lang="en-US" sz="2400" dirty="0">
                <a:effectLst>
                  <a:outerShdw blurRad="38100" dist="38100" dir="2700000" algn="tl">
                    <a:srgbClr val="C0C0C0"/>
                  </a:outerShdw>
                </a:effectLst>
              </a:rPr>
              <a:t> Elite  &amp; Go Pro Hero Wing Mounts</a:t>
            </a:r>
          </a:p>
          <a:p>
            <a:pPr marL="342900" indent="-342900">
              <a:spcBef>
                <a:spcPct val="50000"/>
              </a:spcBef>
              <a:buFont typeface="Arial" panose="020B0604020202020204" pitchFamily="34" charset="0"/>
              <a:buChar char="•"/>
              <a:defRPr/>
            </a:pPr>
            <a:r>
              <a:rPr lang="en-US" sz="2400" dirty="0">
                <a:effectLst>
                  <a:outerShdw blurRad="38100" dist="38100" dir="2700000" algn="tl">
                    <a:srgbClr val="C0C0C0"/>
                  </a:outerShdw>
                </a:effectLst>
                <a:latin typeface="+mn-lt"/>
              </a:rPr>
              <a:t>DAART: Domestic Operations Awareness &amp; </a:t>
            </a:r>
            <a:br>
              <a:rPr lang="en-US" sz="2400" dirty="0">
                <a:effectLst>
                  <a:outerShdw blurRad="38100" dist="38100" dir="2700000" algn="tl">
                    <a:srgbClr val="C0C0C0"/>
                  </a:outerShdw>
                </a:effectLst>
              </a:rPr>
            </a:br>
            <a:r>
              <a:rPr lang="en-US" sz="2400" dirty="0">
                <a:effectLst>
                  <a:outerShdw blurRad="38100" dist="38100" dir="2700000" algn="tl">
                    <a:srgbClr val="C0C0C0"/>
                  </a:outerShdw>
                </a:effectLst>
                <a:latin typeface="+mn-lt"/>
              </a:rPr>
              <a:t>Assessment Response Tool</a:t>
            </a:r>
          </a:p>
        </p:txBody>
      </p:sp>
      <p:pic>
        <p:nvPicPr>
          <p:cNvPr id="32770" name="Picture 2"/>
          <p:cNvPicPr>
            <a:picLocks noChangeAspect="1" noChangeArrowheads="1"/>
          </p:cNvPicPr>
          <p:nvPr/>
        </p:nvPicPr>
        <p:blipFill rotWithShape="1">
          <a:blip r:embed="rId4" cstate="print"/>
          <a:srcRect l="28442" t="12325" r="1712"/>
          <a:stretch/>
        </p:blipFill>
        <p:spPr bwMode="auto">
          <a:xfrm>
            <a:off x="23097" y="4132558"/>
            <a:ext cx="3153898" cy="2567250"/>
          </a:xfrm>
          <a:prstGeom prst="rect">
            <a:avLst/>
          </a:prstGeom>
          <a:ln>
            <a:noFill/>
          </a:ln>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1797" y="2667000"/>
            <a:ext cx="2250633" cy="4032808"/>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29167" t="26250" r="28333" b="18929"/>
          <a:stretch/>
        </p:blipFill>
        <p:spPr>
          <a:xfrm>
            <a:off x="10300361" y="5307890"/>
            <a:ext cx="1536950" cy="1321691"/>
          </a:xfrm>
          <a:prstGeom prst="rect">
            <a:avLst/>
          </a:prstGeom>
          <a:ln>
            <a:solidFill>
              <a:srgbClr val="FF0000"/>
            </a:solidFill>
          </a:ln>
        </p:spPr>
      </p:pic>
      <p:sp>
        <p:nvSpPr>
          <p:cNvPr id="5" name="Rectangle 4"/>
          <p:cNvSpPr/>
          <p:nvPr/>
        </p:nvSpPr>
        <p:spPr bwMode="auto">
          <a:xfrm>
            <a:off x="10623058" y="3527838"/>
            <a:ext cx="672856" cy="604720"/>
          </a:xfrm>
          <a:prstGeom prst="rect">
            <a:avLst/>
          </a:prstGeom>
          <a:noFill/>
          <a:ln w="9525" cap="flat" cmpd="sng" algn="ctr">
            <a:solidFill>
              <a:srgbClr val="FF0000"/>
            </a:solidFill>
            <a:prstDash val="solid"/>
            <a:round/>
            <a:headEnd type="none" w="med" len="med"/>
            <a:tailEnd type="none" w="med" len="med"/>
          </a:ln>
          <a:effectLst>
            <a:outerShdw dist="35921" dir="2700000" algn="ctr" rotWithShape="0">
              <a:schemeClr val="bg2"/>
            </a:outerShdw>
          </a:effectLst>
        </p:spPr>
        <p:txBody>
          <a:bodyPr vert="horz" wrap="square" lIns="91440" tIns="45720" rIns="91440" bIns="45720" numCol="1" rtlCol="0" anchor="t" anchorCtr="0" compatLnSpc="1">
            <a:prstTxWarp prst="textNoShape">
              <a:avLst/>
            </a:prstTxWarp>
          </a:bodyPr>
          <a:lstStyle/>
          <a:p>
            <a:pPr eaLnBrk="1" hangingPunct="1"/>
            <a:endParaRPr lang="en-US"/>
          </a:p>
        </p:txBody>
      </p:sp>
      <p:pic>
        <p:nvPicPr>
          <p:cNvPr id="28677" name="Picture 2" descr="Technology boost"/>
          <p:cNvPicPr>
            <a:picLocks noChangeAspect="1" noChangeArrowheads="1"/>
          </p:cNvPicPr>
          <p:nvPr/>
        </p:nvPicPr>
        <p:blipFill>
          <a:blip r:embed="rId7" cstate="email"/>
          <a:srcRect/>
          <a:stretch>
            <a:fillRect/>
          </a:stretch>
        </p:blipFill>
        <p:spPr bwMode="auto">
          <a:xfrm>
            <a:off x="6513208" y="2667000"/>
            <a:ext cx="3392116" cy="4032808"/>
          </a:xfrm>
          <a:prstGeom prst="rect">
            <a:avLst/>
          </a:prstGeom>
          <a:ln>
            <a:noFill/>
          </a:ln>
          <a:effectLst/>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524000" y="1"/>
            <a:ext cx="10668000" cy="1631216"/>
          </a:xfrm>
          <a:prstGeom prst="rect">
            <a:avLst/>
          </a:prstGeom>
        </p:spPr>
        <p:txBody>
          <a:bodyPr wrap="square">
            <a:spAutoFit/>
          </a:bodyPr>
          <a:lstStyle/>
          <a:p>
            <a:pPr algn="ctr">
              <a:defRPr/>
            </a:pPr>
            <a:r>
              <a:rPr lang="en-US" sz="4400" dirty="0">
                <a:latin typeface="Arial Black" panose="020B0A04020102020204" pitchFamily="34" charset="0"/>
              </a:rPr>
              <a:t>DAART</a:t>
            </a:r>
          </a:p>
          <a:p>
            <a:pPr algn="ctr">
              <a:defRPr/>
            </a:pPr>
            <a:r>
              <a:rPr lang="en-US" sz="2800" dirty="0">
                <a:latin typeface="Arial Black" panose="020B0A04020102020204" pitchFamily="34" charset="0"/>
              </a:rPr>
              <a:t>Domestic Operations Awareness &amp; Assessment Response Tool</a:t>
            </a:r>
          </a:p>
        </p:txBody>
      </p:sp>
      <p:pic>
        <p:nvPicPr>
          <p:cNvPr id="10" name="Picture 9">
            <a:extLst>
              <a:ext uri="{FF2B5EF4-FFF2-40B4-BE49-F238E27FC236}">
                <a16:creationId xmlns:a16="http://schemas.microsoft.com/office/drawing/2014/main" id="{8CA9FDA1-2371-478D-A676-A32BD6F0FA9C}"/>
              </a:ext>
            </a:extLst>
          </p:cNvPr>
          <p:cNvPicPr>
            <a:picLocks noChangeAspect="1"/>
          </p:cNvPicPr>
          <p:nvPr/>
        </p:nvPicPr>
        <p:blipFill rotWithShape="1">
          <a:blip r:embed="rId3"/>
          <a:srcRect r="52" b="303"/>
          <a:stretch/>
        </p:blipFill>
        <p:spPr>
          <a:xfrm>
            <a:off x="0" y="1200330"/>
            <a:ext cx="12220575" cy="5657670"/>
          </a:xfrm>
          <a:prstGeom prst="rect">
            <a:avLst/>
          </a:prstGeom>
          <a:effectLst/>
        </p:spPr>
      </p:pic>
      <p:pic>
        <p:nvPicPr>
          <p:cNvPr id="7" name="Picture 6">
            <a:extLst>
              <a:ext uri="{FF2B5EF4-FFF2-40B4-BE49-F238E27FC236}">
                <a16:creationId xmlns:a16="http://schemas.microsoft.com/office/drawing/2014/main" id="{07B54096-29F1-4B08-AAA4-7DB2F2559554}"/>
              </a:ext>
            </a:extLst>
          </p:cNvPr>
          <p:cNvPicPr>
            <a:picLocks noChangeAspect="1"/>
          </p:cNvPicPr>
          <p:nvPr/>
        </p:nvPicPr>
        <p:blipFill>
          <a:blip r:embed="rId4"/>
          <a:stretch>
            <a:fillRect/>
          </a:stretch>
        </p:blipFill>
        <p:spPr>
          <a:xfrm>
            <a:off x="38100" y="38100"/>
            <a:ext cx="1143000" cy="1143000"/>
          </a:xfrm>
          <a:prstGeom prst="rect">
            <a:avLst/>
          </a:prstGeom>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20000"/>
          <a:stretch/>
        </p:blipFill>
        <p:spPr>
          <a:xfrm>
            <a:off x="6290560" y="1216738"/>
            <a:ext cx="4888380" cy="5214272"/>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4077" t="40605" r="35845" b="38616"/>
          <a:stretch/>
        </p:blipFill>
        <p:spPr>
          <a:xfrm>
            <a:off x="1478960" y="1216738"/>
            <a:ext cx="4495800" cy="5214272"/>
          </a:xfrm>
          <a:prstGeom prst="rect">
            <a:avLst/>
          </a:prstGeom>
        </p:spPr>
      </p:pic>
      <p:sp>
        <p:nvSpPr>
          <p:cNvPr id="10" name="Title 9">
            <a:extLst>
              <a:ext uri="{FF2B5EF4-FFF2-40B4-BE49-F238E27FC236}">
                <a16:creationId xmlns:a16="http://schemas.microsoft.com/office/drawing/2014/main" id="{9D72E9CB-C723-4FBC-860C-1606D85026D9}"/>
              </a:ext>
            </a:extLst>
          </p:cNvPr>
          <p:cNvSpPr>
            <a:spLocks noGrp="1"/>
          </p:cNvSpPr>
          <p:nvPr>
            <p:ph type="title"/>
          </p:nvPr>
        </p:nvSpPr>
        <p:spPr>
          <a:xfrm>
            <a:off x="1478960" y="304800"/>
            <a:ext cx="10713039" cy="609600"/>
          </a:xfrm>
        </p:spPr>
        <p:txBody>
          <a:bodyPr>
            <a:noAutofit/>
          </a:bodyPr>
          <a:lstStyle/>
          <a:p>
            <a:r>
              <a:rPr lang="en-US" dirty="0"/>
              <a:t>Waldo Air XCAM Sensors</a:t>
            </a:r>
          </a:p>
        </p:txBody>
      </p:sp>
      <p:sp>
        <p:nvSpPr>
          <p:cNvPr id="9" name="Slide Number Placeholder 4">
            <a:extLst>
              <a:ext uri="{FF2B5EF4-FFF2-40B4-BE49-F238E27FC236}">
                <a16:creationId xmlns:a16="http://schemas.microsoft.com/office/drawing/2014/main" id="{BACC5C1E-84E3-42B9-A27C-AA2537F4BF66}"/>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19</a:t>
            </a:fld>
            <a:endParaRPr lang="en-US" sz="1600" dirty="0">
              <a:solidFill>
                <a:srgbClr val="BDBDBD"/>
              </a:solidFill>
              <a:latin typeface="Arial Black" panose="020B0A04020102020204" pitchFamily="34" charset="0"/>
            </a:endParaRPr>
          </a:p>
        </p:txBody>
      </p:sp>
    </p:spTree>
    <p:extLst>
      <p:ext uri="{BB962C8B-B14F-4D97-AF65-F5344CB8AC3E}">
        <p14:creationId xmlns:p14="http://schemas.microsoft.com/office/powerpoint/2010/main" val="3640344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309AA1-8098-4A21-A6A8-FA034D724195}"/>
              </a:ext>
            </a:extLst>
          </p:cNvPr>
          <p:cNvSpPr/>
          <p:nvPr/>
        </p:nvSpPr>
        <p:spPr>
          <a:xfrm>
            <a:off x="0" y="0"/>
            <a:ext cx="1984375" cy="1681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962400" y="6488114"/>
            <a:ext cx="6705600" cy="369887"/>
          </a:xfrm>
          <a:prstGeom prst="rect">
            <a:avLst/>
          </a:prstGeom>
          <a:noFill/>
          <a:ln w="12700">
            <a:no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1800" dirty="0"/>
              <a:t>Most core WWII missions are still CAP’s core missions today!</a:t>
            </a:r>
          </a:p>
        </p:txBody>
      </p:sp>
      <p:sp>
        <p:nvSpPr>
          <p:cNvPr id="12" name="Rectangle 11"/>
          <p:cNvSpPr/>
          <p:nvPr/>
        </p:nvSpPr>
        <p:spPr>
          <a:xfrm>
            <a:off x="1524000" y="1"/>
            <a:ext cx="10668000" cy="1200329"/>
          </a:xfrm>
          <a:prstGeom prst="rect">
            <a:avLst/>
          </a:prstGeom>
        </p:spPr>
        <p:txBody>
          <a:bodyPr wrap="square">
            <a:spAutoFit/>
          </a:bodyPr>
          <a:lstStyle/>
          <a:p>
            <a:pPr marL="0" lvl="6" algn="ctr">
              <a:defRPr/>
            </a:pPr>
            <a:r>
              <a:rPr lang="en-US" sz="3600" dirty="0">
                <a:latin typeface="Arial Black" panose="020B0A04020102020204" pitchFamily="34" charset="0"/>
              </a:rPr>
              <a:t>Performing Missions for America since December 1</a:t>
            </a:r>
            <a:r>
              <a:rPr lang="en-US" sz="3600" baseline="30000" dirty="0">
                <a:latin typeface="Arial Black" panose="020B0A04020102020204" pitchFamily="34" charset="0"/>
              </a:rPr>
              <a:t>st</a:t>
            </a:r>
            <a:r>
              <a:rPr lang="en-US" sz="3600" dirty="0">
                <a:latin typeface="Arial Black" panose="020B0A04020102020204" pitchFamily="34" charset="0"/>
              </a:rPr>
              <a:t>, 1941</a:t>
            </a:r>
          </a:p>
        </p:txBody>
      </p:sp>
      <p:sp>
        <p:nvSpPr>
          <p:cNvPr id="13" name="Text Box 2"/>
          <p:cNvSpPr txBox="1">
            <a:spLocks noChangeArrowheads="1"/>
          </p:cNvSpPr>
          <p:nvPr/>
        </p:nvSpPr>
        <p:spPr bwMode="auto">
          <a:xfrm>
            <a:off x="4114800" y="685800"/>
            <a:ext cx="6553200" cy="5926138"/>
          </a:xfrm>
          <a:prstGeom prst="rect">
            <a:avLst/>
          </a:prstGeom>
          <a:noFill/>
          <a:ln w="9525">
            <a:noFill/>
            <a:miter lim="800000"/>
            <a:headEnd/>
            <a:tailEnd/>
          </a:ln>
        </p:spPr>
        <p:txBody>
          <a:bodyPr>
            <a:spAutoFit/>
          </a:bodyPr>
          <a:lstStyle/>
          <a:p>
            <a:pPr marL="342900" indent="-342900">
              <a:spcBef>
                <a:spcPct val="50000"/>
              </a:spcBef>
              <a:defRPr/>
            </a:pPr>
            <a:endParaRPr lang="en-US" sz="2400" b="1" dirty="0">
              <a:effectLst>
                <a:outerShdw blurRad="38100" dist="38100" dir="2700000" algn="tl">
                  <a:srgbClr val="C0C0C0"/>
                </a:outerShdw>
              </a:effectLst>
              <a:latin typeface="Arial" charset="0"/>
            </a:endParaRPr>
          </a:p>
          <a:p>
            <a:pPr marL="800100" lvl="1" indent="-342900">
              <a:spcBef>
                <a:spcPct val="50000"/>
              </a:spcBef>
              <a:buFont typeface="Arial" panose="020B0604020202020204" pitchFamily="34" charset="0"/>
              <a:buChar char="•"/>
              <a:defRPr/>
            </a:pPr>
            <a:r>
              <a:rPr lang="en-US" sz="1800" dirty="0">
                <a:effectLst>
                  <a:outerShdw blurRad="38100" dist="38100" dir="2700000" algn="tl">
                    <a:srgbClr val="C0C0C0"/>
                  </a:outerShdw>
                </a:effectLst>
                <a:latin typeface="+mj-lt"/>
              </a:rPr>
              <a:t>World War II Missions</a:t>
            </a:r>
          </a:p>
          <a:p>
            <a:pPr marL="1257300" lvl="2" indent="-342900">
              <a:spcBef>
                <a:spcPct val="50000"/>
              </a:spcBef>
              <a:buFont typeface="Arial" panose="020B0604020202020204" pitchFamily="34" charset="0"/>
              <a:buChar char="•"/>
              <a:defRPr/>
            </a:pPr>
            <a:r>
              <a:rPr lang="en-US" sz="1800" dirty="0">
                <a:effectLst>
                  <a:outerShdw blurRad="38100" dist="38100" dir="2700000" algn="tl">
                    <a:srgbClr val="C0C0C0"/>
                  </a:outerShdw>
                </a:effectLst>
                <a:latin typeface="+mj-lt"/>
              </a:rPr>
              <a:t>Coastal Patrol including anti-submarine combat</a:t>
            </a:r>
          </a:p>
          <a:p>
            <a:pPr marL="1257300" lvl="2" indent="-342900">
              <a:spcBef>
                <a:spcPct val="50000"/>
              </a:spcBef>
              <a:buFont typeface="Arial" panose="020B0604020202020204" pitchFamily="34" charset="0"/>
              <a:buChar char="•"/>
              <a:defRPr/>
            </a:pPr>
            <a:r>
              <a:rPr lang="en-US" sz="1800" dirty="0">
                <a:effectLst>
                  <a:outerShdw blurRad="38100" dist="38100" dir="2700000" algn="tl">
                    <a:srgbClr val="C0C0C0"/>
                  </a:outerShdw>
                </a:effectLst>
                <a:latin typeface="+mj-lt"/>
              </a:rPr>
              <a:t>Homeland Security</a:t>
            </a:r>
          </a:p>
          <a:p>
            <a:pPr marL="1257300" lvl="2" indent="-342900">
              <a:spcBef>
                <a:spcPct val="50000"/>
              </a:spcBef>
              <a:buFont typeface="Arial" panose="020B0604020202020204" pitchFamily="34" charset="0"/>
              <a:buChar char="•"/>
              <a:defRPr/>
            </a:pPr>
            <a:r>
              <a:rPr lang="en-US" sz="1800" dirty="0">
                <a:effectLst>
                  <a:outerShdw blurRad="38100" dist="38100" dir="2700000" algn="tl">
                    <a:srgbClr val="C0C0C0"/>
                  </a:outerShdw>
                </a:effectLst>
                <a:latin typeface="+mj-lt"/>
              </a:rPr>
              <a:t>Search and rescue and natural disaster support</a:t>
            </a:r>
          </a:p>
          <a:p>
            <a:pPr marL="1257300" lvl="2" indent="-342900">
              <a:spcBef>
                <a:spcPct val="50000"/>
              </a:spcBef>
              <a:buFont typeface="Arial" panose="020B0604020202020204" pitchFamily="34" charset="0"/>
              <a:buChar char="•"/>
              <a:defRPr/>
            </a:pPr>
            <a:r>
              <a:rPr lang="en-US" sz="1800" dirty="0">
                <a:effectLst>
                  <a:outerShdw blurRad="38100" dist="38100" dir="2700000" algn="tl">
                    <a:srgbClr val="C0C0C0"/>
                  </a:outerShdw>
                </a:effectLst>
                <a:latin typeface="+mj-lt"/>
              </a:rPr>
              <a:t>Emergency transport of personnel and cargo</a:t>
            </a:r>
          </a:p>
          <a:p>
            <a:pPr marL="1257300" lvl="2" indent="-342900">
              <a:spcBef>
                <a:spcPct val="50000"/>
              </a:spcBef>
              <a:buFont typeface="Arial" panose="020B0604020202020204" pitchFamily="34" charset="0"/>
              <a:buChar char="•"/>
              <a:defRPr/>
            </a:pPr>
            <a:r>
              <a:rPr lang="en-US" sz="1800" dirty="0">
                <a:effectLst>
                  <a:outerShdw blurRad="38100" dist="38100" dir="2700000" algn="tl">
                    <a:srgbClr val="C0C0C0"/>
                  </a:outerShdw>
                </a:effectLst>
                <a:latin typeface="+mj-lt"/>
              </a:rPr>
              <a:t>Border patrol</a:t>
            </a:r>
          </a:p>
          <a:p>
            <a:pPr marL="1257300" lvl="2" indent="-342900">
              <a:spcBef>
                <a:spcPct val="50000"/>
              </a:spcBef>
              <a:buFont typeface="Arial" panose="020B0604020202020204" pitchFamily="34" charset="0"/>
              <a:buChar char="•"/>
              <a:defRPr/>
            </a:pPr>
            <a:r>
              <a:rPr lang="en-US" sz="1800" dirty="0">
                <a:effectLst>
                  <a:outerShdw blurRad="38100" dist="38100" dir="2700000" algn="tl">
                    <a:srgbClr val="C0C0C0"/>
                  </a:outerShdw>
                </a:effectLst>
                <a:latin typeface="+mj-lt"/>
              </a:rPr>
              <a:t>Air defense (targets for AA, aircraft, search light)</a:t>
            </a:r>
          </a:p>
          <a:p>
            <a:pPr marL="1257300" lvl="2" indent="-342900">
              <a:spcBef>
                <a:spcPct val="50000"/>
              </a:spcBef>
              <a:buFont typeface="Arial" panose="020B0604020202020204" pitchFamily="34" charset="0"/>
              <a:buChar char="•"/>
              <a:defRPr/>
            </a:pPr>
            <a:r>
              <a:rPr lang="en-US" sz="1800" dirty="0">
                <a:effectLst>
                  <a:outerShdw blurRad="38100" dist="38100" dir="2700000" algn="tl">
                    <a:srgbClr val="C0C0C0"/>
                  </a:outerShdw>
                </a:effectLst>
                <a:latin typeface="+mj-lt"/>
              </a:rPr>
              <a:t>Observation training support for Army units</a:t>
            </a:r>
          </a:p>
          <a:p>
            <a:pPr marL="1257300" lvl="2" indent="-342900">
              <a:spcBef>
                <a:spcPct val="50000"/>
              </a:spcBef>
              <a:buFont typeface="Arial" panose="020B0604020202020204" pitchFamily="34" charset="0"/>
              <a:buChar char="•"/>
              <a:defRPr/>
            </a:pPr>
            <a:r>
              <a:rPr lang="en-US" sz="1800" dirty="0">
                <a:effectLst>
                  <a:outerShdw blurRad="38100" dist="38100" dir="2700000" algn="tl">
                    <a:srgbClr val="C0C0C0"/>
                  </a:outerShdw>
                </a:effectLst>
                <a:latin typeface="+mj-lt"/>
              </a:rPr>
              <a:t>Forest fire spotting</a:t>
            </a:r>
          </a:p>
          <a:p>
            <a:pPr marL="1257300" lvl="2" indent="-342900">
              <a:spcBef>
                <a:spcPct val="50000"/>
              </a:spcBef>
              <a:buFont typeface="Arial" panose="020B0604020202020204" pitchFamily="34" charset="0"/>
              <a:buChar char="•"/>
              <a:defRPr/>
            </a:pPr>
            <a:r>
              <a:rPr lang="en-US" sz="1800" dirty="0">
                <a:effectLst>
                  <a:outerShdw blurRad="38100" dist="38100" dir="2700000" algn="tl">
                    <a:srgbClr val="C0C0C0"/>
                  </a:outerShdw>
                </a:effectLst>
                <a:latin typeface="+mj-lt"/>
              </a:rPr>
              <a:t>Flight training</a:t>
            </a:r>
          </a:p>
          <a:p>
            <a:pPr marL="1257300" lvl="2" indent="-342900">
              <a:spcBef>
                <a:spcPct val="50000"/>
              </a:spcBef>
              <a:buFont typeface="Arial" panose="020B0604020202020204" pitchFamily="34" charset="0"/>
              <a:buChar char="•"/>
              <a:defRPr/>
            </a:pPr>
            <a:r>
              <a:rPr lang="en-US" sz="1800" dirty="0">
                <a:effectLst>
                  <a:outerShdw blurRad="38100" dist="38100" dir="2700000" algn="tl">
                    <a:srgbClr val="C0C0C0"/>
                  </a:outerShdw>
                </a:effectLst>
                <a:latin typeface="+mj-lt"/>
              </a:rPr>
              <a:t>Cadet programs and aerospace education</a:t>
            </a:r>
          </a:p>
          <a:p>
            <a:pPr marL="800100" lvl="1" indent="-342900">
              <a:spcBef>
                <a:spcPct val="50000"/>
              </a:spcBef>
              <a:buFont typeface="Arial" panose="020B0604020202020204" pitchFamily="34" charset="0"/>
              <a:buChar char="•"/>
              <a:defRPr/>
            </a:pPr>
            <a:r>
              <a:rPr lang="en-US" sz="1800" dirty="0">
                <a:effectLst>
                  <a:outerShdw blurRad="38100" dist="38100" dir="2700000" algn="tl">
                    <a:srgbClr val="C0C0C0"/>
                  </a:outerShdw>
                </a:effectLst>
                <a:latin typeface="+mj-lt"/>
              </a:rPr>
              <a:t>1946: Incorporated Non-Profit (Public Law 476)</a:t>
            </a:r>
          </a:p>
          <a:p>
            <a:pPr marL="800100" lvl="1" indent="-342900">
              <a:spcBef>
                <a:spcPct val="50000"/>
              </a:spcBef>
              <a:buFont typeface="Arial" panose="020B0604020202020204" pitchFamily="34" charset="0"/>
              <a:buChar char="•"/>
              <a:defRPr/>
            </a:pPr>
            <a:r>
              <a:rPr lang="en-US" sz="1800" dirty="0">
                <a:effectLst>
                  <a:outerShdw blurRad="38100" dist="38100" dir="2700000" algn="tl">
                    <a:srgbClr val="C0C0C0"/>
                  </a:outerShdw>
                </a:effectLst>
                <a:latin typeface="+mj-lt"/>
              </a:rPr>
              <a:t>1948: Became Auxiliary of the USAF (Public Law 557) </a:t>
            </a:r>
          </a:p>
        </p:txBody>
      </p:sp>
      <p:pic>
        <p:nvPicPr>
          <p:cNvPr id="7" name="Picture 6" descr="Picture1.jpg"/>
          <p:cNvPicPr>
            <a:picLocks noChangeAspect="1"/>
          </p:cNvPicPr>
          <p:nvPr/>
        </p:nvPicPr>
        <p:blipFill>
          <a:blip r:embed="rId3" cstate="print"/>
          <a:stretch>
            <a:fillRect/>
          </a:stretch>
        </p:blipFill>
        <p:spPr>
          <a:xfrm>
            <a:off x="1121305" y="4028893"/>
            <a:ext cx="1984375" cy="2681288"/>
          </a:xfrm>
          <a:prstGeom prst="rect">
            <a:avLst/>
          </a:prstGeom>
          <a:ln>
            <a:noFill/>
          </a:ln>
          <a:effectLst>
            <a:outerShdw blurRad="292100" dist="139700" dir="2700000" algn="tl" rotWithShape="0">
              <a:srgbClr val="333333">
                <a:alpha val="65000"/>
              </a:srgbClr>
            </a:outerShdw>
          </a:effectLst>
        </p:spPr>
      </p:pic>
      <p:pic>
        <p:nvPicPr>
          <p:cNvPr id="12294" name="Picture 2"/>
          <p:cNvPicPr>
            <a:picLocks noChangeAspect="1" noChangeArrowheads="1"/>
          </p:cNvPicPr>
          <p:nvPr/>
        </p:nvPicPr>
        <p:blipFill>
          <a:blip r:embed="rId4" cstate="print"/>
          <a:srcRect/>
          <a:stretch>
            <a:fillRect/>
          </a:stretch>
        </p:blipFill>
        <p:spPr bwMode="auto">
          <a:xfrm>
            <a:off x="1121305" y="1424517"/>
            <a:ext cx="2557463" cy="2520950"/>
          </a:xfrm>
          <a:prstGeom prst="rect">
            <a:avLst/>
          </a:prstGeom>
          <a:noFill/>
          <a:ln w="9525">
            <a:noFill/>
            <a:miter lim="800000"/>
            <a:headEnd/>
            <a:tailEnd/>
          </a:ln>
        </p:spPr>
      </p:pic>
      <p:pic>
        <p:nvPicPr>
          <p:cNvPr id="14" name="Picture 13">
            <a:extLst>
              <a:ext uri="{FF2B5EF4-FFF2-40B4-BE49-F238E27FC236}">
                <a16:creationId xmlns:a16="http://schemas.microsoft.com/office/drawing/2014/main" id="{2248C833-C725-431C-A690-E4BC1C44DAD7}"/>
              </a:ext>
            </a:extLst>
          </p:cNvPr>
          <p:cNvPicPr>
            <a:picLocks noChangeAspect="1"/>
          </p:cNvPicPr>
          <p:nvPr/>
        </p:nvPicPr>
        <p:blipFill>
          <a:blip r:embed="rId5"/>
          <a:stretch>
            <a:fillRect/>
          </a:stretch>
        </p:blipFill>
        <p:spPr>
          <a:xfrm>
            <a:off x="38100" y="38100"/>
            <a:ext cx="1386416" cy="1386416"/>
          </a:xfrm>
          <a:prstGeom prst="rect">
            <a:avLst/>
          </a:prstGeom>
        </p:spPr>
      </p:pic>
      <p:sp>
        <p:nvSpPr>
          <p:cNvPr id="11" name="Slide Number Placeholder 4">
            <a:extLst>
              <a:ext uri="{FF2B5EF4-FFF2-40B4-BE49-F238E27FC236}">
                <a16:creationId xmlns:a16="http://schemas.microsoft.com/office/drawing/2014/main" id="{E2C5C127-FB0E-4659-8C50-E7BBBD9896F0}"/>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2</a:t>
            </a:fld>
            <a:endParaRPr lang="en-US" sz="1600" dirty="0">
              <a:solidFill>
                <a:srgbClr val="BDBDBD"/>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9204AF-2DDB-42BC-8849-DA6C01FC5E40}"/>
              </a:ext>
            </a:extLst>
          </p:cNvPr>
          <p:cNvPicPr>
            <a:picLocks noChangeAspect="1"/>
          </p:cNvPicPr>
          <p:nvPr/>
        </p:nvPicPr>
        <p:blipFill rotWithShape="1">
          <a:blip r:embed="rId3">
            <a:extLst>
              <a:ext uri="{28A0092B-C50C-407E-A947-70E740481C1C}">
                <a14:useLocalDpi xmlns:a14="http://schemas.microsoft.com/office/drawing/2010/main" val="0"/>
              </a:ext>
            </a:extLst>
          </a:blip>
          <a:srcRect l="31250" t="17602" r="36250" b="26910"/>
          <a:stretch/>
        </p:blipFill>
        <p:spPr>
          <a:xfrm>
            <a:off x="5949400" y="1232185"/>
            <a:ext cx="5937800" cy="5492465"/>
          </a:xfrm>
          <a:prstGeom prst="rect">
            <a:avLst/>
          </a:prstGeom>
          <a:ln w="12700">
            <a:solidFill>
              <a:srgbClr val="C00000"/>
            </a:solidFill>
          </a:ln>
        </p:spPr>
      </p:pic>
      <p:grpSp>
        <p:nvGrpSpPr>
          <p:cNvPr id="2" name="Group 1">
            <a:extLst>
              <a:ext uri="{FF2B5EF4-FFF2-40B4-BE49-F238E27FC236}">
                <a16:creationId xmlns:a16="http://schemas.microsoft.com/office/drawing/2014/main" id="{D073E1E3-3001-489C-81D4-D7946C283851}"/>
              </a:ext>
            </a:extLst>
          </p:cNvPr>
          <p:cNvGrpSpPr/>
          <p:nvPr/>
        </p:nvGrpSpPr>
        <p:grpSpPr>
          <a:xfrm>
            <a:off x="462999" y="1219200"/>
            <a:ext cx="5099602" cy="5505449"/>
            <a:chOff x="-13252" y="1219200"/>
            <a:chExt cx="6114361" cy="5638800"/>
          </a:xfrm>
        </p:grpSpPr>
        <p:pic>
          <p:nvPicPr>
            <p:cNvPr id="5" name="Picture 4">
              <a:extLst>
                <a:ext uri="{FF2B5EF4-FFF2-40B4-BE49-F238E27FC236}">
                  <a16:creationId xmlns:a16="http://schemas.microsoft.com/office/drawing/2014/main" id="{606CE856-1C9A-4485-BF1A-40D39ABBB8DE}"/>
                </a:ext>
              </a:extLst>
            </p:cNvPr>
            <p:cNvPicPr>
              <a:picLocks noChangeAspect="1"/>
            </p:cNvPicPr>
            <p:nvPr/>
          </p:nvPicPr>
          <p:blipFill rotWithShape="1">
            <a:blip r:embed="rId4">
              <a:extLst>
                <a:ext uri="{28A0092B-C50C-407E-A947-70E740481C1C}">
                  <a14:useLocalDpi xmlns:a14="http://schemas.microsoft.com/office/drawing/2010/main" val="0"/>
                </a:ext>
              </a:extLst>
            </a:blip>
            <a:srcRect l="21875" t="401" r="21875" b="3861"/>
            <a:stretch/>
          </p:blipFill>
          <p:spPr>
            <a:xfrm>
              <a:off x="-13252" y="1219200"/>
              <a:ext cx="6114361" cy="5638800"/>
            </a:xfrm>
            <a:prstGeom prst="rect">
              <a:avLst/>
            </a:prstGeom>
          </p:spPr>
        </p:pic>
        <p:sp>
          <p:nvSpPr>
            <p:cNvPr id="16" name="Rectangle 15">
              <a:extLst>
                <a:ext uri="{FF2B5EF4-FFF2-40B4-BE49-F238E27FC236}">
                  <a16:creationId xmlns:a16="http://schemas.microsoft.com/office/drawing/2014/main" id="{96761416-6E14-4A22-A613-263E8A9626C0}"/>
                </a:ext>
              </a:extLst>
            </p:cNvPr>
            <p:cNvSpPr/>
            <p:nvPr/>
          </p:nvSpPr>
          <p:spPr bwMode="auto">
            <a:xfrm>
              <a:off x="2057400" y="2590800"/>
              <a:ext cx="228600" cy="228600"/>
            </a:xfrm>
            <a:prstGeom prst="rect">
              <a:avLst/>
            </a:prstGeom>
            <a:noFill/>
            <a:ln w="222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BauerBodni Titl BT" pitchFamily="82" charset="0"/>
              </a:endParaRPr>
            </a:p>
          </p:txBody>
        </p:sp>
      </p:grpSp>
      <p:sp>
        <p:nvSpPr>
          <p:cNvPr id="10" name="Title 9">
            <a:extLst>
              <a:ext uri="{FF2B5EF4-FFF2-40B4-BE49-F238E27FC236}">
                <a16:creationId xmlns:a16="http://schemas.microsoft.com/office/drawing/2014/main" id="{05D6D402-EA76-46B6-8E32-490677EE5035}"/>
              </a:ext>
            </a:extLst>
          </p:cNvPr>
          <p:cNvSpPr>
            <a:spLocks noGrp="1"/>
          </p:cNvSpPr>
          <p:nvPr>
            <p:ph type="title"/>
          </p:nvPr>
        </p:nvSpPr>
        <p:spPr>
          <a:xfrm>
            <a:off x="1478960" y="304800"/>
            <a:ext cx="10713039" cy="609600"/>
          </a:xfrm>
        </p:spPr>
        <p:txBody>
          <a:bodyPr>
            <a:noAutofit/>
          </a:bodyPr>
          <a:lstStyle/>
          <a:p>
            <a:r>
              <a:rPr lang="en-US" dirty="0"/>
              <a:t>High Resolution Collection</a:t>
            </a:r>
          </a:p>
        </p:txBody>
      </p:sp>
      <p:pic>
        <p:nvPicPr>
          <p:cNvPr id="8" name="Picture 7">
            <a:extLst>
              <a:ext uri="{FF2B5EF4-FFF2-40B4-BE49-F238E27FC236}">
                <a16:creationId xmlns:a16="http://schemas.microsoft.com/office/drawing/2014/main" id="{D2859A1C-CD55-4C6A-91DD-1B475740D04C}"/>
              </a:ext>
            </a:extLst>
          </p:cNvPr>
          <p:cNvPicPr>
            <a:picLocks noChangeAspect="1"/>
          </p:cNvPicPr>
          <p:nvPr/>
        </p:nvPicPr>
        <p:blipFill>
          <a:blip r:embed="rId5"/>
          <a:stretch>
            <a:fillRect/>
          </a:stretch>
        </p:blipFill>
        <p:spPr>
          <a:xfrm>
            <a:off x="38100" y="38100"/>
            <a:ext cx="1143000" cy="1143000"/>
          </a:xfrm>
          <a:prstGeom prst="rect">
            <a:avLst/>
          </a:prstGeom>
        </p:spPr>
      </p:pic>
    </p:spTree>
    <p:extLst>
      <p:ext uri="{BB962C8B-B14F-4D97-AF65-F5344CB8AC3E}">
        <p14:creationId xmlns:p14="http://schemas.microsoft.com/office/powerpoint/2010/main" val="2806103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67406"/>
            <a:ext cx="10972800" cy="1143000"/>
          </a:xfrm>
        </p:spPr>
        <p:txBody>
          <a:bodyPr>
            <a:normAutofit fontScale="90000"/>
          </a:bodyPr>
          <a:lstStyle/>
          <a:p>
            <a:r>
              <a:rPr lang="en-US" dirty="0"/>
              <a:t>Imagery Can Be Collected Over DoD Installations Pre or Post Event</a:t>
            </a:r>
          </a:p>
        </p:txBody>
      </p:sp>
      <p:pic>
        <p:nvPicPr>
          <p:cNvPr id="4" name="Picture 3" descr="A picture containing grass, nature, bird, walking&#10;&#10;Description automatically generated">
            <a:extLst>
              <a:ext uri="{FF2B5EF4-FFF2-40B4-BE49-F238E27FC236}">
                <a16:creationId xmlns:a16="http://schemas.microsoft.com/office/drawing/2014/main" id="{17E0BDF1-9794-488F-AE04-E3E71C2204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97" y="2133600"/>
            <a:ext cx="12192000" cy="3124705"/>
          </a:xfrm>
          <a:prstGeom prst="rect">
            <a:avLst/>
          </a:prstGeom>
        </p:spPr>
      </p:pic>
      <p:sp>
        <p:nvSpPr>
          <p:cNvPr id="7" name="Text Box 2">
            <a:extLst>
              <a:ext uri="{FF2B5EF4-FFF2-40B4-BE49-F238E27FC236}">
                <a16:creationId xmlns:a16="http://schemas.microsoft.com/office/drawing/2014/main" id="{06FCAD8E-9EB1-4C89-BAB4-E354A0D60E96}"/>
              </a:ext>
            </a:extLst>
          </p:cNvPr>
          <p:cNvSpPr txBox="1">
            <a:spLocks noChangeArrowheads="1"/>
          </p:cNvSpPr>
          <p:nvPr/>
        </p:nvSpPr>
        <p:spPr bwMode="auto">
          <a:xfrm>
            <a:off x="2971800" y="5503981"/>
            <a:ext cx="6248400" cy="1477328"/>
          </a:xfrm>
          <a:prstGeom prst="rect">
            <a:avLst/>
          </a:prstGeom>
          <a:noFill/>
          <a:ln w="9525">
            <a:noFill/>
            <a:miter lim="800000"/>
            <a:headEnd/>
            <a:tailEnd/>
          </a:ln>
        </p:spPr>
        <p:txBody>
          <a:bodyPr wrap="square">
            <a:spAutoFit/>
          </a:bodyPr>
          <a:lstStyle/>
          <a:p>
            <a:pPr algn="ctr">
              <a:spcBef>
                <a:spcPct val="50000"/>
              </a:spcBef>
              <a:defRPr/>
            </a:pPr>
            <a:r>
              <a:rPr lang="en-US" sz="3600" b="1" dirty="0">
                <a:latin typeface="+mj-lt"/>
              </a:rPr>
              <a:t>Tyndall AFB</a:t>
            </a:r>
          </a:p>
          <a:p>
            <a:pPr marL="342900" indent="-342900">
              <a:spcBef>
                <a:spcPct val="50000"/>
              </a:spcBef>
              <a:buClr>
                <a:srgbClr val="C00000"/>
              </a:buClr>
              <a:buFont typeface="Wingdings" pitchFamily="2" charset="2"/>
              <a:buChar char="Q"/>
              <a:defRPr/>
            </a:pPr>
            <a:endParaRPr lang="en-US" sz="3600" dirty="0">
              <a:effectLst>
                <a:outerShdw blurRad="38100" dist="38100" dir="2700000" algn="tl">
                  <a:srgbClr val="C0C0C0"/>
                </a:outerShdw>
              </a:effectLst>
              <a:latin typeface="+mj-lt"/>
            </a:endParaRPr>
          </a:p>
        </p:txBody>
      </p:sp>
      <p:pic>
        <p:nvPicPr>
          <p:cNvPr id="6" name="40E0233D-6688-4E42-962A-D128DA49A291">
            <a:extLst>
              <a:ext uri="{FF2B5EF4-FFF2-40B4-BE49-F238E27FC236}">
                <a16:creationId xmlns:a16="http://schemas.microsoft.com/office/drawing/2014/main" id="{FC21B18D-D530-4E9D-9AD3-2B97AE632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72" y="5781935"/>
            <a:ext cx="825416" cy="95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4">
            <a:extLst>
              <a:ext uri="{FF2B5EF4-FFF2-40B4-BE49-F238E27FC236}">
                <a16:creationId xmlns:a16="http://schemas.microsoft.com/office/drawing/2014/main" id="{6FDAF16C-FB5F-4022-89C3-F78522B42E85}"/>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21</a:t>
            </a:fld>
            <a:endParaRPr lang="en-US" sz="1600" dirty="0">
              <a:solidFill>
                <a:srgbClr val="BDBDBD"/>
              </a:solidFill>
              <a:latin typeface="Arial Black" panose="020B0A04020102020204" pitchFamily="34" charset="0"/>
            </a:endParaRPr>
          </a:p>
        </p:txBody>
      </p:sp>
    </p:spTree>
    <p:extLst>
      <p:ext uri="{BB962C8B-B14F-4D97-AF65-F5344CB8AC3E}">
        <p14:creationId xmlns:p14="http://schemas.microsoft.com/office/powerpoint/2010/main" val="428714956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330F-9C2C-4C96-BEE2-7120E507BAF1}"/>
              </a:ext>
            </a:extLst>
          </p:cNvPr>
          <p:cNvSpPr>
            <a:spLocks noGrp="1"/>
          </p:cNvSpPr>
          <p:nvPr>
            <p:ph type="title"/>
          </p:nvPr>
        </p:nvSpPr>
        <p:spPr>
          <a:xfrm>
            <a:off x="1181100" y="228600"/>
            <a:ext cx="11010900" cy="685800"/>
          </a:xfrm>
        </p:spPr>
        <p:txBody>
          <a:bodyPr>
            <a:noAutofit/>
          </a:bodyPr>
          <a:lstStyle/>
          <a:p>
            <a:r>
              <a:rPr lang="en-US" sz="3800" dirty="0"/>
              <a:t>Arkansas Tornado Remote Damage Assessment Using Artificial Intelligence</a:t>
            </a:r>
          </a:p>
        </p:txBody>
      </p:sp>
      <p:sp>
        <p:nvSpPr>
          <p:cNvPr id="3" name="Slide Number Placeholder 2">
            <a:extLst>
              <a:ext uri="{FF2B5EF4-FFF2-40B4-BE49-F238E27FC236}">
                <a16:creationId xmlns:a16="http://schemas.microsoft.com/office/drawing/2014/main" id="{896798C2-DC5C-4080-8486-2C9698BA664C}"/>
              </a:ext>
            </a:extLst>
          </p:cNvPr>
          <p:cNvSpPr>
            <a:spLocks noGrp="1"/>
          </p:cNvSpPr>
          <p:nvPr>
            <p:ph type="sldNum" sz="quarter" idx="12"/>
          </p:nvPr>
        </p:nvSpPr>
        <p:spPr>
          <a:xfrm>
            <a:off x="11115676" y="6455931"/>
            <a:ext cx="847724" cy="365125"/>
          </a:xfrm>
        </p:spPr>
        <p:txBody>
          <a:bodyPr/>
          <a:lstStyle>
            <a:defPPr>
              <a:defRPr lang="en-US"/>
            </a:defPPr>
            <a:lvl1pPr algn="l" rtl="0" eaLnBrk="0" fontAlgn="base" hangingPunct="0">
              <a:spcBef>
                <a:spcPct val="0"/>
              </a:spcBef>
              <a:spcAft>
                <a:spcPct val="0"/>
              </a:spcAft>
              <a:defRPr lang="en-US" sz="1400" b="1" kern="1200" cap="all" smtClean="0">
                <a:ln w="6350">
                  <a:noFill/>
                </a:ln>
                <a:solidFill>
                  <a:srgbClr val="0B4A8F"/>
                </a:solidFill>
                <a:latin typeface="+mj-lt"/>
                <a:ea typeface="+mn-ea"/>
                <a:cs typeface="+mn-cs"/>
              </a:defRPr>
            </a:lvl1pPr>
            <a:lvl2pPr marL="457200" algn="l" rtl="0" eaLnBrk="0" fontAlgn="base" hangingPunct="0">
              <a:spcBef>
                <a:spcPct val="0"/>
              </a:spcBef>
              <a:spcAft>
                <a:spcPct val="0"/>
              </a:spcAft>
              <a:defRPr sz="1600" kern="1200">
                <a:solidFill>
                  <a:schemeClr val="tx1"/>
                </a:solidFill>
                <a:latin typeface="BauerBodni Titl BT" pitchFamily="82" charset="0"/>
                <a:ea typeface="+mn-ea"/>
                <a:cs typeface="+mn-cs"/>
              </a:defRPr>
            </a:lvl2pPr>
            <a:lvl3pPr marL="914400" algn="l" rtl="0" eaLnBrk="0" fontAlgn="base" hangingPunct="0">
              <a:spcBef>
                <a:spcPct val="0"/>
              </a:spcBef>
              <a:spcAft>
                <a:spcPct val="0"/>
              </a:spcAft>
              <a:defRPr sz="1600" kern="1200">
                <a:solidFill>
                  <a:schemeClr val="tx1"/>
                </a:solidFill>
                <a:latin typeface="BauerBodni Titl BT" pitchFamily="82" charset="0"/>
                <a:ea typeface="+mn-ea"/>
                <a:cs typeface="+mn-cs"/>
              </a:defRPr>
            </a:lvl3pPr>
            <a:lvl4pPr marL="1371600" algn="l" rtl="0" eaLnBrk="0" fontAlgn="base" hangingPunct="0">
              <a:spcBef>
                <a:spcPct val="0"/>
              </a:spcBef>
              <a:spcAft>
                <a:spcPct val="0"/>
              </a:spcAft>
              <a:defRPr sz="1600" kern="1200">
                <a:solidFill>
                  <a:schemeClr val="tx1"/>
                </a:solidFill>
                <a:latin typeface="BauerBodni Titl BT" pitchFamily="82" charset="0"/>
                <a:ea typeface="+mn-ea"/>
                <a:cs typeface="+mn-cs"/>
              </a:defRPr>
            </a:lvl4pPr>
            <a:lvl5pPr marL="1828800" algn="l" rtl="0" eaLnBrk="0" fontAlgn="base" hangingPunct="0">
              <a:spcBef>
                <a:spcPct val="0"/>
              </a:spcBef>
              <a:spcAft>
                <a:spcPct val="0"/>
              </a:spcAft>
              <a:defRPr sz="1600" kern="1200">
                <a:solidFill>
                  <a:schemeClr val="tx1"/>
                </a:solidFill>
                <a:latin typeface="BauerBodni Titl BT" pitchFamily="82" charset="0"/>
                <a:ea typeface="+mn-ea"/>
                <a:cs typeface="+mn-cs"/>
              </a:defRPr>
            </a:lvl5pPr>
            <a:lvl6pPr marL="2286000" algn="l" defTabSz="914400" rtl="0" eaLnBrk="1" latinLnBrk="0" hangingPunct="1">
              <a:defRPr sz="1600" kern="1200">
                <a:solidFill>
                  <a:schemeClr val="tx1"/>
                </a:solidFill>
                <a:latin typeface="BauerBodni Titl BT" pitchFamily="82" charset="0"/>
                <a:ea typeface="+mn-ea"/>
                <a:cs typeface="+mn-cs"/>
              </a:defRPr>
            </a:lvl6pPr>
            <a:lvl7pPr marL="2743200" algn="l" defTabSz="914400" rtl="0" eaLnBrk="1" latinLnBrk="0" hangingPunct="1">
              <a:defRPr sz="1600" kern="1200">
                <a:solidFill>
                  <a:schemeClr val="tx1"/>
                </a:solidFill>
                <a:latin typeface="BauerBodni Titl BT" pitchFamily="82" charset="0"/>
                <a:ea typeface="+mn-ea"/>
                <a:cs typeface="+mn-cs"/>
              </a:defRPr>
            </a:lvl7pPr>
            <a:lvl8pPr marL="3200400" algn="l" defTabSz="914400" rtl="0" eaLnBrk="1" latinLnBrk="0" hangingPunct="1">
              <a:defRPr sz="1600" kern="1200">
                <a:solidFill>
                  <a:schemeClr val="tx1"/>
                </a:solidFill>
                <a:latin typeface="BauerBodni Titl BT" pitchFamily="82" charset="0"/>
                <a:ea typeface="+mn-ea"/>
                <a:cs typeface="+mn-cs"/>
              </a:defRPr>
            </a:lvl8pPr>
            <a:lvl9pPr marL="3657600" algn="l" defTabSz="914400" rtl="0" eaLnBrk="1" latinLnBrk="0" hangingPunct="1">
              <a:defRPr sz="1600" kern="1200">
                <a:solidFill>
                  <a:schemeClr val="tx1"/>
                </a:solidFill>
                <a:latin typeface="BauerBodni Titl BT" pitchFamily="82" charset="0"/>
                <a:ea typeface="+mn-ea"/>
                <a:cs typeface="+mn-cs"/>
              </a:defRPr>
            </a:lvl9pPr>
          </a:lstStyle>
          <a:p>
            <a:pPr algn="r"/>
            <a:fld id="{81D62C55-66C0-4F19-A63C-0A910B9F4D26}" type="slidenum">
              <a:rPr lang="en-US" smtClean="0"/>
              <a:pPr algn="r"/>
              <a:t>22</a:t>
            </a:fld>
            <a:endParaRPr lang="en-US" dirty="0"/>
          </a:p>
        </p:txBody>
      </p:sp>
      <p:pic>
        <p:nvPicPr>
          <p:cNvPr id="4" name="Picture 3">
            <a:extLst>
              <a:ext uri="{FF2B5EF4-FFF2-40B4-BE49-F238E27FC236}">
                <a16:creationId xmlns:a16="http://schemas.microsoft.com/office/drawing/2014/main" id="{0F1F3F3F-E19F-4AFF-8704-C311205EEDF2}"/>
              </a:ext>
            </a:extLst>
          </p:cNvPr>
          <p:cNvPicPr>
            <a:picLocks noChangeAspect="1"/>
          </p:cNvPicPr>
          <p:nvPr/>
        </p:nvPicPr>
        <p:blipFill>
          <a:blip r:embed="rId3"/>
          <a:stretch>
            <a:fillRect/>
          </a:stretch>
        </p:blipFill>
        <p:spPr>
          <a:xfrm>
            <a:off x="38100" y="38100"/>
            <a:ext cx="1143000" cy="1143000"/>
          </a:xfrm>
          <a:prstGeom prst="rect">
            <a:avLst/>
          </a:prstGeom>
        </p:spPr>
      </p:pic>
      <p:pic>
        <p:nvPicPr>
          <p:cNvPr id="6146" name="Picture 2" descr="image004">
            <a:extLst>
              <a:ext uri="{FF2B5EF4-FFF2-40B4-BE49-F238E27FC236}">
                <a16:creationId xmlns:a16="http://schemas.microsoft.com/office/drawing/2014/main" id="{445ED825-172E-4E06-A3AF-12299BD95A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341" r="3315" b="1"/>
          <a:stretch/>
        </p:blipFill>
        <p:spPr bwMode="auto">
          <a:xfrm>
            <a:off x="0" y="1181100"/>
            <a:ext cx="12191999"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171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720DA7-0B02-428A-944A-924321203AD3}"/>
              </a:ext>
            </a:extLst>
          </p:cNvPr>
          <p:cNvSpPr>
            <a:spLocks noGrp="1"/>
          </p:cNvSpPr>
          <p:nvPr>
            <p:ph type="sldNum" sz="quarter" idx="11"/>
          </p:nvPr>
        </p:nvSpPr>
        <p:spPr/>
        <p:txBody>
          <a:bodyPr/>
          <a:lstStyle/>
          <a:p>
            <a:fld id="{A47E3F7A-0EE5-45E7-B40F-D7CBCF0FD8B8}" type="slidenum">
              <a:rPr lang="en-US" smtClean="0"/>
              <a:pPr/>
              <a:t>23</a:t>
            </a:fld>
            <a:endParaRPr lang="en-US" dirty="0"/>
          </a:p>
        </p:txBody>
      </p:sp>
      <p:sp>
        <p:nvSpPr>
          <p:cNvPr id="4" name="Title 3">
            <a:extLst>
              <a:ext uri="{FF2B5EF4-FFF2-40B4-BE49-F238E27FC236}">
                <a16:creationId xmlns:a16="http://schemas.microsoft.com/office/drawing/2014/main" id="{6BA3DC98-C1A4-4B70-8C6C-C31D16ADE12B}"/>
              </a:ext>
            </a:extLst>
          </p:cNvPr>
          <p:cNvSpPr>
            <a:spLocks noGrp="1"/>
          </p:cNvSpPr>
          <p:nvPr>
            <p:ph type="title"/>
          </p:nvPr>
        </p:nvSpPr>
        <p:spPr/>
        <p:txBody>
          <a:bodyPr/>
          <a:lstStyle/>
          <a:p>
            <a:r>
              <a:rPr lang="en-US" dirty="0"/>
              <a:t>Sensor Equipped Aircraft</a:t>
            </a:r>
          </a:p>
        </p:txBody>
      </p:sp>
      <p:pic>
        <p:nvPicPr>
          <p:cNvPr id="6" name="Picture 3">
            <a:extLst>
              <a:ext uri="{FF2B5EF4-FFF2-40B4-BE49-F238E27FC236}">
                <a16:creationId xmlns:a16="http://schemas.microsoft.com/office/drawing/2014/main" id="{B78F0F34-9744-4553-B315-EB7AD8ADC6D9}"/>
              </a:ext>
            </a:extLst>
          </p:cNvPr>
          <p:cNvPicPr>
            <a:picLocks noChangeAspect="1" noChangeArrowheads="1"/>
          </p:cNvPicPr>
          <p:nvPr/>
        </p:nvPicPr>
        <p:blipFill>
          <a:blip r:embed="rId2" cstate="print"/>
          <a:srcRect l="7078" t="19422" r="11796" b="33547"/>
          <a:stretch>
            <a:fillRect/>
          </a:stretch>
        </p:blipFill>
        <p:spPr bwMode="auto">
          <a:xfrm>
            <a:off x="115567" y="1651912"/>
            <a:ext cx="5980433" cy="2274444"/>
          </a:xfrm>
          <a:prstGeom prst="rect">
            <a:avLst/>
          </a:prstGeom>
          <a:noFill/>
          <a:ln w="9525">
            <a:noFill/>
            <a:miter lim="800000"/>
            <a:headEnd/>
            <a:tailEnd/>
          </a:ln>
          <a:effectLst/>
        </p:spPr>
      </p:pic>
      <p:sp>
        <p:nvSpPr>
          <p:cNvPr id="7" name="TextBox 6">
            <a:extLst>
              <a:ext uri="{FF2B5EF4-FFF2-40B4-BE49-F238E27FC236}">
                <a16:creationId xmlns:a16="http://schemas.microsoft.com/office/drawing/2014/main" id="{34D54E2D-A835-4D0E-8242-C6E2CEAD46E4}"/>
              </a:ext>
            </a:extLst>
          </p:cNvPr>
          <p:cNvSpPr txBox="1"/>
          <p:nvPr/>
        </p:nvSpPr>
        <p:spPr>
          <a:xfrm>
            <a:off x="0" y="3969292"/>
            <a:ext cx="6487605" cy="1938992"/>
          </a:xfrm>
          <a:prstGeom prst="rect">
            <a:avLst/>
          </a:prstGeom>
          <a:noFill/>
        </p:spPr>
        <p:txBody>
          <a:bodyPr wrap="square" rtlCol="0">
            <a:spAutoFit/>
          </a:bodyPr>
          <a:lstStyle/>
          <a:p>
            <a:pPr algn="ctr"/>
            <a:r>
              <a:rPr lang="en-US" sz="3000" b="1" dirty="0">
                <a:latin typeface="+mn-lt"/>
              </a:rPr>
              <a:t>2 Cessna T206Hs for Green Flag and DSCA Support with higher end </a:t>
            </a:r>
            <a:r>
              <a:rPr lang="en-US" sz="3000" b="1" dirty="0" err="1">
                <a:latin typeface="+mn-lt"/>
              </a:rPr>
              <a:t>Wescam</a:t>
            </a:r>
            <a:r>
              <a:rPr lang="en-US" sz="3000" b="1" dirty="0">
                <a:latin typeface="+mn-lt"/>
              </a:rPr>
              <a:t> MX-15 </a:t>
            </a:r>
            <a:r>
              <a:rPr lang="en-US" sz="3000" b="1" dirty="0" err="1">
                <a:latin typeface="+mn-lt"/>
              </a:rPr>
              <a:t>Hdi</a:t>
            </a:r>
            <a:r>
              <a:rPr lang="en-US" sz="3000" b="1" dirty="0">
                <a:latin typeface="+mn-lt"/>
              </a:rPr>
              <a:t> Sensors &amp; 2 older 182Qs with analog MX-15s</a:t>
            </a:r>
          </a:p>
        </p:txBody>
      </p:sp>
      <p:pic>
        <p:nvPicPr>
          <p:cNvPr id="10" name="Picture 9">
            <a:extLst>
              <a:ext uri="{FF2B5EF4-FFF2-40B4-BE49-F238E27FC236}">
                <a16:creationId xmlns:a16="http://schemas.microsoft.com/office/drawing/2014/main" id="{6B387117-7412-4770-BAA7-84D3B8581A54}"/>
              </a:ext>
            </a:extLst>
          </p:cNvPr>
          <p:cNvPicPr>
            <a:picLocks noChangeAspect="1"/>
          </p:cNvPicPr>
          <p:nvPr/>
        </p:nvPicPr>
        <p:blipFill rotWithShape="1">
          <a:blip r:embed="rId3"/>
          <a:srcRect l="12297" t="29263" r="37985" b="7890"/>
          <a:stretch/>
        </p:blipFill>
        <p:spPr>
          <a:xfrm>
            <a:off x="7115501" y="3011770"/>
            <a:ext cx="4057000" cy="3846230"/>
          </a:xfrm>
          <a:prstGeom prst="rect">
            <a:avLst/>
          </a:prstGeom>
        </p:spPr>
      </p:pic>
      <p:sp>
        <p:nvSpPr>
          <p:cNvPr id="11" name="TextBox 10">
            <a:extLst>
              <a:ext uri="{FF2B5EF4-FFF2-40B4-BE49-F238E27FC236}">
                <a16:creationId xmlns:a16="http://schemas.microsoft.com/office/drawing/2014/main" id="{F8643839-3CD6-40E6-81EC-044BB460F388}"/>
              </a:ext>
            </a:extLst>
          </p:cNvPr>
          <p:cNvSpPr txBox="1"/>
          <p:nvPr/>
        </p:nvSpPr>
        <p:spPr>
          <a:xfrm>
            <a:off x="6096001" y="1143361"/>
            <a:ext cx="6096000" cy="1938992"/>
          </a:xfrm>
          <a:prstGeom prst="rect">
            <a:avLst/>
          </a:prstGeom>
          <a:noFill/>
        </p:spPr>
        <p:txBody>
          <a:bodyPr wrap="square" rtlCol="0">
            <a:spAutoFit/>
          </a:bodyPr>
          <a:lstStyle/>
          <a:p>
            <a:pPr algn="ctr"/>
            <a:r>
              <a:rPr lang="en-US" sz="3000" b="1" dirty="0">
                <a:latin typeface="+mn-lt"/>
              </a:rPr>
              <a:t>Goal is to field 24 to 30 mid-range FLIR Talon MMS Sensors</a:t>
            </a:r>
          </a:p>
          <a:p>
            <a:pPr algn="ctr"/>
            <a:r>
              <a:rPr lang="en-US" sz="3000" b="1" dirty="0"/>
              <a:t>4 in final stages, 8 more to be install late this summer </a:t>
            </a:r>
            <a:r>
              <a:rPr lang="en-US" sz="3000" b="1"/>
              <a:t>and fall</a:t>
            </a:r>
            <a:endParaRPr lang="en-US" sz="3000" b="1" dirty="0">
              <a:latin typeface="+mn-lt"/>
            </a:endParaRPr>
          </a:p>
        </p:txBody>
      </p:sp>
    </p:spTree>
    <p:extLst>
      <p:ext uri="{BB962C8B-B14F-4D97-AF65-F5344CB8AC3E}">
        <p14:creationId xmlns:p14="http://schemas.microsoft.com/office/powerpoint/2010/main" val="3165433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Skydio X2D drone supports short-range reconnaissance requirements for the US Army. Image courtesy of SKYDIO, INC.">
            <a:extLst>
              <a:ext uri="{FF2B5EF4-FFF2-40B4-BE49-F238E27FC236}">
                <a16:creationId xmlns:a16="http://schemas.microsoft.com/office/drawing/2014/main" id="{9C6877C3-538E-4CC8-AD47-7E54318C0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10464">
            <a:off x="3290420" y="1379265"/>
            <a:ext cx="2990892" cy="168237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469907" y="0"/>
            <a:ext cx="10722093" cy="1446550"/>
          </a:xfrm>
          <a:prstGeom prst="rect">
            <a:avLst/>
          </a:prstGeom>
        </p:spPr>
        <p:txBody>
          <a:bodyPr wrap="square">
            <a:spAutoFit/>
          </a:bodyPr>
          <a:lstStyle/>
          <a:p>
            <a:pPr algn="ctr">
              <a:defRPr/>
            </a:pPr>
            <a:r>
              <a:rPr lang="en-US" sz="4400" dirty="0">
                <a:latin typeface="Arial Black" panose="020B0A04020102020204" pitchFamily="34" charset="0"/>
              </a:rPr>
              <a:t>Inexpensive Small </a:t>
            </a:r>
          </a:p>
          <a:p>
            <a:pPr algn="ctr">
              <a:defRPr/>
            </a:pPr>
            <a:r>
              <a:rPr lang="en-US" sz="4400" dirty="0">
                <a:latin typeface="Arial Black" panose="020B0A04020102020204" pitchFamily="34" charset="0"/>
              </a:rPr>
              <a:t>UAS Applications</a:t>
            </a:r>
          </a:p>
        </p:txBody>
      </p:sp>
      <p:pic>
        <p:nvPicPr>
          <p:cNvPr id="14" name="Picture 13">
            <a:extLst>
              <a:ext uri="{FF2B5EF4-FFF2-40B4-BE49-F238E27FC236}">
                <a16:creationId xmlns:a16="http://schemas.microsoft.com/office/drawing/2014/main" id="{58B6AD30-5217-433A-AEE6-50E24860EB7B}"/>
              </a:ext>
            </a:extLst>
          </p:cNvPr>
          <p:cNvPicPr>
            <a:picLocks noChangeAspect="1"/>
          </p:cNvPicPr>
          <p:nvPr/>
        </p:nvPicPr>
        <p:blipFill>
          <a:blip r:embed="rId4"/>
          <a:stretch>
            <a:fillRect/>
          </a:stretch>
        </p:blipFill>
        <p:spPr>
          <a:xfrm>
            <a:off x="-88146" y="1564168"/>
            <a:ext cx="2118360" cy="1312572"/>
          </a:xfrm>
          <a:prstGeom prst="rect">
            <a:avLst/>
          </a:prstGeom>
        </p:spPr>
      </p:pic>
      <p:pic>
        <p:nvPicPr>
          <p:cNvPr id="17" name="Picture 16">
            <a:extLst>
              <a:ext uri="{FF2B5EF4-FFF2-40B4-BE49-F238E27FC236}">
                <a16:creationId xmlns:a16="http://schemas.microsoft.com/office/drawing/2014/main" id="{31AC9305-B375-4315-A70B-6D031A32F348}"/>
              </a:ext>
            </a:extLst>
          </p:cNvPr>
          <p:cNvPicPr>
            <a:picLocks noChangeAspect="1"/>
          </p:cNvPicPr>
          <p:nvPr/>
        </p:nvPicPr>
        <p:blipFill>
          <a:blip r:embed="rId5"/>
          <a:stretch>
            <a:fillRect/>
          </a:stretch>
        </p:blipFill>
        <p:spPr>
          <a:xfrm rot="1171701">
            <a:off x="5739754" y="1816300"/>
            <a:ext cx="3760371" cy="1286951"/>
          </a:xfrm>
          <a:prstGeom prst="rect">
            <a:avLst/>
          </a:prstGeom>
        </p:spPr>
      </p:pic>
      <p:pic>
        <p:nvPicPr>
          <p:cNvPr id="18" name="Picture 17">
            <a:extLst>
              <a:ext uri="{FF2B5EF4-FFF2-40B4-BE49-F238E27FC236}">
                <a16:creationId xmlns:a16="http://schemas.microsoft.com/office/drawing/2014/main" id="{FDD9BA44-B14F-4442-8690-E99F840E658B}"/>
              </a:ext>
            </a:extLst>
          </p:cNvPr>
          <p:cNvPicPr>
            <a:picLocks noChangeAspect="1"/>
          </p:cNvPicPr>
          <p:nvPr/>
        </p:nvPicPr>
        <p:blipFill>
          <a:blip r:embed="rId6"/>
          <a:stretch>
            <a:fillRect/>
          </a:stretch>
        </p:blipFill>
        <p:spPr>
          <a:xfrm rot="2041885">
            <a:off x="1581085" y="1379264"/>
            <a:ext cx="2363002" cy="1682377"/>
          </a:xfrm>
          <a:prstGeom prst="rect">
            <a:avLst/>
          </a:prstGeom>
        </p:spPr>
      </p:pic>
      <p:pic>
        <p:nvPicPr>
          <p:cNvPr id="8" name="Picture 8"/>
          <p:cNvPicPr>
            <a:picLocks noChangeAspect="1"/>
          </p:cNvPicPr>
          <p:nvPr/>
        </p:nvPicPr>
        <p:blipFill rotWithShape="1">
          <a:blip r:embed="rId7">
            <a:extLst>
              <a:ext uri="{28A0092B-C50C-407E-A947-70E740481C1C}">
                <a14:useLocalDpi xmlns:a14="http://schemas.microsoft.com/office/drawing/2010/main" val="0"/>
              </a:ext>
            </a:extLst>
          </a:blip>
          <a:srcRect t="5280" b="19197"/>
          <a:stretch/>
        </p:blipFill>
        <p:spPr bwMode="auto">
          <a:xfrm>
            <a:off x="6187359" y="3456130"/>
            <a:ext cx="6006944" cy="340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p:cNvPicPr>
          <p:nvPr/>
        </p:nvPicPr>
        <p:blipFill>
          <a:blip r:embed="rId8">
            <a:extLst>
              <a:ext uri="{28A0092B-C50C-407E-A947-70E740481C1C}">
                <a14:useLocalDpi xmlns:a14="http://schemas.microsoft.com/office/drawing/2010/main" val="0"/>
              </a:ext>
            </a:extLst>
          </a:blip>
          <a:srcRect l="24525" t="19586" r="1263" b="4041"/>
          <a:stretch>
            <a:fillRect/>
          </a:stretch>
        </p:blipFill>
        <p:spPr bwMode="auto">
          <a:xfrm>
            <a:off x="23097" y="3456131"/>
            <a:ext cx="6164262"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8BEC4EB8-E321-496B-8393-C74E16864F78}"/>
              </a:ext>
            </a:extLst>
          </p:cNvPr>
          <p:cNvSpPr txBox="1"/>
          <p:nvPr/>
        </p:nvSpPr>
        <p:spPr>
          <a:xfrm>
            <a:off x="260604" y="2781719"/>
            <a:ext cx="12112814" cy="646331"/>
          </a:xfrm>
          <a:prstGeom prst="rect">
            <a:avLst/>
          </a:prstGeom>
          <a:noFill/>
        </p:spPr>
        <p:txBody>
          <a:bodyPr wrap="square" rtlCol="0">
            <a:spAutoFit/>
          </a:bodyPr>
          <a:lstStyle/>
          <a:p>
            <a:r>
              <a:rPr lang="en-US" b="1" dirty="0"/>
              <a:t>DJI Phantom 3          </a:t>
            </a:r>
            <a:r>
              <a:rPr lang="en-US" b="1" dirty="0" err="1"/>
              <a:t>Skydio</a:t>
            </a:r>
            <a:r>
              <a:rPr lang="en-US" b="1" dirty="0"/>
              <a:t> 2 Pro           </a:t>
            </a:r>
            <a:r>
              <a:rPr lang="en-US" b="1" dirty="0" err="1"/>
              <a:t>Skydio</a:t>
            </a:r>
            <a:r>
              <a:rPr lang="en-US" b="1" dirty="0"/>
              <a:t> X2D          Event 38 E384s &amp; E386s                               </a:t>
            </a:r>
            <a:r>
              <a:rPr lang="en-US" b="1" dirty="0" err="1"/>
              <a:t>Quantix</a:t>
            </a:r>
            <a:r>
              <a:rPr lang="en-US" b="1" dirty="0"/>
              <a:t> Recon</a:t>
            </a:r>
          </a:p>
          <a:p>
            <a:r>
              <a:rPr lang="en-US" b="1" dirty="0"/>
              <a:t>     &amp; 4 Pros</a:t>
            </a:r>
          </a:p>
        </p:txBody>
      </p:sp>
      <p:pic>
        <p:nvPicPr>
          <p:cNvPr id="10" name="Picture 9">
            <a:extLst>
              <a:ext uri="{FF2B5EF4-FFF2-40B4-BE49-F238E27FC236}">
                <a16:creationId xmlns:a16="http://schemas.microsoft.com/office/drawing/2014/main" id="{1BCBF754-060B-4EAE-A33F-DFC6E5C4CAD2}"/>
              </a:ext>
            </a:extLst>
          </p:cNvPr>
          <p:cNvPicPr>
            <a:picLocks noChangeAspect="1"/>
          </p:cNvPicPr>
          <p:nvPr/>
        </p:nvPicPr>
        <p:blipFill>
          <a:blip r:embed="rId9"/>
          <a:stretch>
            <a:fillRect/>
          </a:stretch>
        </p:blipFill>
        <p:spPr>
          <a:xfrm>
            <a:off x="8589660" y="1277058"/>
            <a:ext cx="3602340" cy="2163048"/>
          </a:xfrm>
          <a:prstGeom prst="rect">
            <a:avLst/>
          </a:prstGeom>
        </p:spPr>
      </p:pic>
    </p:spTree>
    <p:extLst>
      <p:ext uri="{BB962C8B-B14F-4D97-AF65-F5344CB8AC3E}">
        <p14:creationId xmlns:p14="http://schemas.microsoft.com/office/powerpoint/2010/main" val="4105338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67F93D-94D3-4662-AAEF-38F69E38F56F}"/>
              </a:ext>
            </a:extLst>
          </p:cNvPr>
          <p:cNvSpPr>
            <a:spLocks noGrp="1"/>
          </p:cNvSpPr>
          <p:nvPr>
            <p:ph type="sldNum" sz="quarter" idx="11"/>
          </p:nvPr>
        </p:nvSpPr>
        <p:spPr/>
        <p:txBody>
          <a:bodyPr/>
          <a:lstStyle/>
          <a:p>
            <a:fld id="{A47E3F7A-0EE5-45E7-B40F-D7CBCF0FD8B8}" type="slidenum">
              <a:rPr lang="en-US" smtClean="0"/>
              <a:pPr/>
              <a:t>25</a:t>
            </a:fld>
            <a:endParaRPr lang="en-US" dirty="0"/>
          </a:p>
        </p:txBody>
      </p:sp>
      <p:sp>
        <p:nvSpPr>
          <p:cNvPr id="3" name="Footer Placeholder 2">
            <a:extLst>
              <a:ext uri="{FF2B5EF4-FFF2-40B4-BE49-F238E27FC236}">
                <a16:creationId xmlns:a16="http://schemas.microsoft.com/office/drawing/2014/main" id="{24E5F2B9-B663-4CB0-A47B-14447B183576}"/>
              </a:ext>
            </a:extLst>
          </p:cNvPr>
          <p:cNvSpPr>
            <a:spLocks noGrp="1"/>
          </p:cNvSpPr>
          <p:nvPr>
            <p:ph type="ftr" sz="quarter" idx="3"/>
          </p:nvPr>
        </p:nvSpPr>
        <p:spPr/>
        <p:txBody>
          <a:bodyPr/>
          <a:lstStyle/>
          <a:p>
            <a:pPr algn="ctr"/>
            <a:r>
              <a:rPr lang="en-US" b="1" cap="all">
                <a:ln w="6350">
                  <a:noFill/>
                </a:ln>
              </a:rPr>
              <a:t>ONE CIVIL AIR PATROL   |   Excelling in Service to Our Nation and Our Members</a:t>
            </a:r>
            <a:endParaRPr lang="en-US" dirty="0"/>
          </a:p>
        </p:txBody>
      </p:sp>
      <p:sp>
        <p:nvSpPr>
          <p:cNvPr id="4" name="Title 3">
            <a:extLst>
              <a:ext uri="{FF2B5EF4-FFF2-40B4-BE49-F238E27FC236}">
                <a16:creationId xmlns:a16="http://schemas.microsoft.com/office/drawing/2014/main" id="{15D58758-179A-4154-B2F2-0B380779B2F9}"/>
              </a:ext>
            </a:extLst>
          </p:cNvPr>
          <p:cNvSpPr>
            <a:spLocks noGrp="1"/>
          </p:cNvSpPr>
          <p:nvPr>
            <p:ph type="title"/>
          </p:nvPr>
        </p:nvSpPr>
        <p:spPr>
          <a:xfrm>
            <a:off x="1621409" y="167158"/>
            <a:ext cx="10507859" cy="1325563"/>
          </a:xfrm>
        </p:spPr>
        <p:txBody>
          <a:bodyPr>
            <a:normAutofit fontScale="90000"/>
          </a:bodyPr>
          <a:lstStyle/>
          <a:p>
            <a:r>
              <a:rPr lang="en-US" dirty="0" err="1"/>
              <a:t>sUAS</a:t>
            </a:r>
            <a:r>
              <a:rPr lang="en-US" dirty="0"/>
              <a:t> can also support mishaps like the recent T-38 crash near KMGM</a:t>
            </a:r>
          </a:p>
        </p:txBody>
      </p:sp>
      <p:pic>
        <p:nvPicPr>
          <p:cNvPr id="12" name="Picture 11" descr="A picture containing grass, outdoor, field, plant&#10;&#10;Description automatically generated">
            <a:extLst>
              <a:ext uri="{FF2B5EF4-FFF2-40B4-BE49-F238E27FC236}">
                <a16:creationId xmlns:a16="http://schemas.microsoft.com/office/drawing/2014/main" id="{EEC9FD4A-AFEA-4349-91E9-E2561A3D9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8746" y="1512959"/>
            <a:ext cx="6573254" cy="4926699"/>
          </a:xfrm>
          <a:prstGeom prst="rect">
            <a:avLst/>
          </a:prstGeom>
        </p:spPr>
      </p:pic>
      <p:pic>
        <p:nvPicPr>
          <p:cNvPr id="13" name="Picture 12" descr="A picture containing grass, outdoor, field, plant&#10;&#10;Description automatically generated">
            <a:extLst>
              <a:ext uri="{FF2B5EF4-FFF2-40B4-BE49-F238E27FC236}">
                <a16:creationId xmlns:a16="http://schemas.microsoft.com/office/drawing/2014/main" id="{39B9428B-3448-49A7-A3B2-FAD55086B87A}"/>
              </a:ext>
            </a:extLst>
          </p:cNvPr>
          <p:cNvPicPr>
            <a:picLocks noChangeAspect="1"/>
          </p:cNvPicPr>
          <p:nvPr/>
        </p:nvPicPr>
        <p:blipFill rotWithShape="1">
          <a:blip r:embed="rId2">
            <a:extLst>
              <a:ext uri="{28A0092B-C50C-407E-A947-70E740481C1C}">
                <a14:useLocalDpi xmlns:a14="http://schemas.microsoft.com/office/drawing/2010/main" val="0"/>
              </a:ext>
            </a:extLst>
          </a:blip>
          <a:srcRect l="30113" t="36544" r="48539" b="44353"/>
          <a:stretch/>
        </p:blipFill>
        <p:spPr>
          <a:xfrm>
            <a:off x="121494" y="1568327"/>
            <a:ext cx="5044442" cy="3383280"/>
          </a:xfrm>
          <a:prstGeom prst="rect">
            <a:avLst/>
          </a:prstGeom>
          <a:ln w="38100">
            <a:solidFill>
              <a:srgbClr val="C00000"/>
            </a:solidFill>
          </a:ln>
        </p:spPr>
      </p:pic>
      <p:sp>
        <p:nvSpPr>
          <p:cNvPr id="14" name="Rectangle 13">
            <a:extLst>
              <a:ext uri="{FF2B5EF4-FFF2-40B4-BE49-F238E27FC236}">
                <a16:creationId xmlns:a16="http://schemas.microsoft.com/office/drawing/2014/main" id="{465C5C9B-E0C7-4829-9166-D5047137801B}"/>
              </a:ext>
            </a:extLst>
          </p:cNvPr>
          <p:cNvSpPr/>
          <p:nvPr/>
        </p:nvSpPr>
        <p:spPr>
          <a:xfrm>
            <a:off x="7810499" y="3408761"/>
            <a:ext cx="1094874" cy="685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14240CD-89BF-4131-8609-6E0EFFF28775}"/>
              </a:ext>
            </a:extLst>
          </p:cNvPr>
          <p:cNvSpPr txBox="1"/>
          <p:nvPr/>
        </p:nvSpPr>
        <p:spPr>
          <a:xfrm>
            <a:off x="121494" y="5107577"/>
            <a:ext cx="5044442" cy="369332"/>
          </a:xfrm>
          <a:prstGeom prst="rect">
            <a:avLst/>
          </a:prstGeom>
          <a:noFill/>
        </p:spPr>
        <p:txBody>
          <a:bodyPr wrap="square" rtlCol="0">
            <a:spAutoFit/>
          </a:bodyPr>
          <a:lstStyle/>
          <a:p>
            <a:pPr algn="ctr"/>
            <a:r>
              <a:rPr lang="en-US" b="1" dirty="0"/>
              <a:t>Presented for Academic Purposes Only</a:t>
            </a:r>
          </a:p>
        </p:txBody>
      </p:sp>
    </p:spTree>
    <p:extLst>
      <p:ext uri="{BB962C8B-B14F-4D97-AF65-F5344CB8AC3E}">
        <p14:creationId xmlns:p14="http://schemas.microsoft.com/office/powerpoint/2010/main" val="1719119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67F93D-94D3-4662-AAEF-38F69E38F56F}"/>
              </a:ext>
            </a:extLst>
          </p:cNvPr>
          <p:cNvSpPr>
            <a:spLocks noGrp="1"/>
          </p:cNvSpPr>
          <p:nvPr>
            <p:ph type="sldNum" sz="quarter" idx="11"/>
          </p:nvPr>
        </p:nvSpPr>
        <p:spPr/>
        <p:txBody>
          <a:bodyPr/>
          <a:lstStyle/>
          <a:p>
            <a:fld id="{A47E3F7A-0EE5-45E7-B40F-D7CBCF0FD8B8}" type="slidenum">
              <a:rPr lang="en-US" smtClean="0"/>
              <a:pPr/>
              <a:t>26</a:t>
            </a:fld>
            <a:endParaRPr lang="en-US" dirty="0"/>
          </a:p>
        </p:txBody>
      </p:sp>
      <p:sp>
        <p:nvSpPr>
          <p:cNvPr id="3" name="Footer Placeholder 2">
            <a:extLst>
              <a:ext uri="{FF2B5EF4-FFF2-40B4-BE49-F238E27FC236}">
                <a16:creationId xmlns:a16="http://schemas.microsoft.com/office/drawing/2014/main" id="{24E5F2B9-B663-4CB0-A47B-14447B183576}"/>
              </a:ext>
            </a:extLst>
          </p:cNvPr>
          <p:cNvSpPr>
            <a:spLocks noGrp="1"/>
          </p:cNvSpPr>
          <p:nvPr>
            <p:ph type="ftr" sz="quarter" idx="3"/>
          </p:nvPr>
        </p:nvSpPr>
        <p:spPr/>
        <p:txBody>
          <a:bodyPr/>
          <a:lstStyle/>
          <a:p>
            <a:pPr algn="ctr"/>
            <a:r>
              <a:rPr lang="en-US" b="1" cap="all">
                <a:ln w="6350">
                  <a:noFill/>
                </a:ln>
              </a:rPr>
              <a:t>ONE CIVIL AIR PATROL   |   Excelling in Service to Our Nation and Our Members</a:t>
            </a:r>
            <a:endParaRPr lang="en-US" dirty="0"/>
          </a:p>
        </p:txBody>
      </p:sp>
      <p:sp>
        <p:nvSpPr>
          <p:cNvPr id="4" name="Title 3">
            <a:extLst>
              <a:ext uri="{FF2B5EF4-FFF2-40B4-BE49-F238E27FC236}">
                <a16:creationId xmlns:a16="http://schemas.microsoft.com/office/drawing/2014/main" id="{15D58758-179A-4154-B2F2-0B380779B2F9}"/>
              </a:ext>
            </a:extLst>
          </p:cNvPr>
          <p:cNvSpPr>
            <a:spLocks noGrp="1"/>
          </p:cNvSpPr>
          <p:nvPr>
            <p:ph type="title"/>
          </p:nvPr>
        </p:nvSpPr>
        <p:spPr>
          <a:xfrm>
            <a:off x="1621409" y="167158"/>
            <a:ext cx="10507859" cy="1325563"/>
          </a:xfrm>
        </p:spPr>
        <p:txBody>
          <a:bodyPr>
            <a:normAutofit fontScale="90000"/>
          </a:bodyPr>
          <a:lstStyle/>
          <a:p>
            <a:r>
              <a:rPr lang="en-US" dirty="0" err="1"/>
              <a:t>sUAS</a:t>
            </a:r>
            <a:r>
              <a:rPr lang="en-US" dirty="0"/>
              <a:t> can also support mishaps like the recent T-38 crash near KMGM</a:t>
            </a:r>
          </a:p>
        </p:txBody>
      </p:sp>
      <p:pic>
        <p:nvPicPr>
          <p:cNvPr id="10" name="Picture 9" descr="A picture containing sky, outdoor, grass, field&#10;&#10;Description automatically generated">
            <a:extLst>
              <a:ext uri="{FF2B5EF4-FFF2-40B4-BE49-F238E27FC236}">
                <a16:creationId xmlns:a16="http://schemas.microsoft.com/office/drawing/2014/main" id="{E7212B31-FC74-4C8C-9A5D-62E5173F9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20" y="1480688"/>
            <a:ext cx="5378116" cy="4030935"/>
          </a:xfrm>
          <a:prstGeom prst="rect">
            <a:avLst/>
          </a:prstGeom>
        </p:spPr>
      </p:pic>
      <p:pic>
        <p:nvPicPr>
          <p:cNvPr id="6" name="Picture 5" descr="A picture containing sky, outdoor, nature, sunset&#10;&#10;Description automatically generated">
            <a:extLst>
              <a:ext uri="{FF2B5EF4-FFF2-40B4-BE49-F238E27FC236}">
                <a16:creationId xmlns:a16="http://schemas.microsoft.com/office/drawing/2014/main" id="{76066346-D4BA-405D-B18D-275BB6311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865" y="1492720"/>
            <a:ext cx="5378116" cy="4030936"/>
          </a:xfrm>
          <a:prstGeom prst="rect">
            <a:avLst/>
          </a:prstGeom>
        </p:spPr>
      </p:pic>
      <p:sp>
        <p:nvSpPr>
          <p:cNvPr id="7" name="TextBox 6">
            <a:extLst>
              <a:ext uri="{FF2B5EF4-FFF2-40B4-BE49-F238E27FC236}">
                <a16:creationId xmlns:a16="http://schemas.microsoft.com/office/drawing/2014/main" id="{6D4E75A2-45B7-4347-A5AF-F1D6CB2D40D0}"/>
              </a:ext>
            </a:extLst>
          </p:cNvPr>
          <p:cNvSpPr txBox="1"/>
          <p:nvPr/>
        </p:nvSpPr>
        <p:spPr>
          <a:xfrm>
            <a:off x="3569908" y="5795077"/>
            <a:ext cx="5044442" cy="369332"/>
          </a:xfrm>
          <a:prstGeom prst="rect">
            <a:avLst/>
          </a:prstGeom>
          <a:noFill/>
        </p:spPr>
        <p:txBody>
          <a:bodyPr wrap="square" rtlCol="0">
            <a:spAutoFit/>
          </a:bodyPr>
          <a:lstStyle/>
          <a:p>
            <a:pPr algn="ctr"/>
            <a:r>
              <a:rPr lang="en-US" b="1" dirty="0"/>
              <a:t>Presented for Academic Purposes Only</a:t>
            </a:r>
          </a:p>
        </p:txBody>
      </p:sp>
    </p:spTree>
    <p:extLst>
      <p:ext uri="{BB962C8B-B14F-4D97-AF65-F5344CB8AC3E}">
        <p14:creationId xmlns:p14="http://schemas.microsoft.com/office/powerpoint/2010/main" val="518611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C35278-5A15-416A-B53A-4F4DC938B7D4}"/>
              </a:ext>
            </a:extLst>
          </p:cNvPr>
          <p:cNvSpPr>
            <a:spLocks noGrp="1"/>
          </p:cNvSpPr>
          <p:nvPr>
            <p:ph type="sldNum" sz="quarter" idx="12"/>
          </p:nvPr>
        </p:nvSpPr>
        <p:spPr>
          <a:xfrm>
            <a:off x="11115676" y="6455931"/>
            <a:ext cx="847724" cy="365125"/>
          </a:xfrm>
        </p:spPr>
        <p:txBody>
          <a:bodyPr/>
          <a:lstStyle>
            <a:defPPr>
              <a:defRPr lang="en-US"/>
            </a:defPPr>
            <a:lvl1pPr algn="l" rtl="0" eaLnBrk="0" fontAlgn="base" hangingPunct="0">
              <a:spcBef>
                <a:spcPct val="0"/>
              </a:spcBef>
              <a:spcAft>
                <a:spcPct val="0"/>
              </a:spcAft>
              <a:defRPr lang="en-US" sz="1400" b="1" kern="1200" cap="all" smtClean="0">
                <a:ln w="6350">
                  <a:noFill/>
                </a:ln>
                <a:solidFill>
                  <a:srgbClr val="0B4A8F"/>
                </a:solidFill>
                <a:latin typeface="+mj-lt"/>
                <a:ea typeface="+mn-ea"/>
                <a:cs typeface="+mn-cs"/>
              </a:defRPr>
            </a:lvl1pPr>
            <a:lvl2pPr marL="457200" algn="l" rtl="0" eaLnBrk="0" fontAlgn="base" hangingPunct="0">
              <a:spcBef>
                <a:spcPct val="0"/>
              </a:spcBef>
              <a:spcAft>
                <a:spcPct val="0"/>
              </a:spcAft>
              <a:defRPr sz="1600" kern="1200">
                <a:solidFill>
                  <a:schemeClr val="tx1"/>
                </a:solidFill>
                <a:latin typeface="BauerBodni Titl BT" pitchFamily="82" charset="0"/>
                <a:ea typeface="+mn-ea"/>
                <a:cs typeface="+mn-cs"/>
              </a:defRPr>
            </a:lvl2pPr>
            <a:lvl3pPr marL="914400" algn="l" rtl="0" eaLnBrk="0" fontAlgn="base" hangingPunct="0">
              <a:spcBef>
                <a:spcPct val="0"/>
              </a:spcBef>
              <a:spcAft>
                <a:spcPct val="0"/>
              </a:spcAft>
              <a:defRPr sz="1600" kern="1200">
                <a:solidFill>
                  <a:schemeClr val="tx1"/>
                </a:solidFill>
                <a:latin typeface="BauerBodni Titl BT" pitchFamily="82" charset="0"/>
                <a:ea typeface="+mn-ea"/>
                <a:cs typeface="+mn-cs"/>
              </a:defRPr>
            </a:lvl3pPr>
            <a:lvl4pPr marL="1371600" algn="l" rtl="0" eaLnBrk="0" fontAlgn="base" hangingPunct="0">
              <a:spcBef>
                <a:spcPct val="0"/>
              </a:spcBef>
              <a:spcAft>
                <a:spcPct val="0"/>
              </a:spcAft>
              <a:defRPr sz="1600" kern="1200">
                <a:solidFill>
                  <a:schemeClr val="tx1"/>
                </a:solidFill>
                <a:latin typeface="BauerBodni Titl BT" pitchFamily="82" charset="0"/>
                <a:ea typeface="+mn-ea"/>
                <a:cs typeface="+mn-cs"/>
              </a:defRPr>
            </a:lvl4pPr>
            <a:lvl5pPr marL="1828800" algn="l" rtl="0" eaLnBrk="0" fontAlgn="base" hangingPunct="0">
              <a:spcBef>
                <a:spcPct val="0"/>
              </a:spcBef>
              <a:spcAft>
                <a:spcPct val="0"/>
              </a:spcAft>
              <a:defRPr sz="1600" kern="1200">
                <a:solidFill>
                  <a:schemeClr val="tx1"/>
                </a:solidFill>
                <a:latin typeface="BauerBodni Titl BT" pitchFamily="82" charset="0"/>
                <a:ea typeface="+mn-ea"/>
                <a:cs typeface="+mn-cs"/>
              </a:defRPr>
            </a:lvl5pPr>
            <a:lvl6pPr marL="2286000" algn="l" defTabSz="914400" rtl="0" eaLnBrk="1" latinLnBrk="0" hangingPunct="1">
              <a:defRPr sz="1600" kern="1200">
                <a:solidFill>
                  <a:schemeClr val="tx1"/>
                </a:solidFill>
                <a:latin typeface="BauerBodni Titl BT" pitchFamily="82" charset="0"/>
                <a:ea typeface="+mn-ea"/>
                <a:cs typeface="+mn-cs"/>
              </a:defRPr>
            </a:lvl6pPr>
            <a:lvl7pPr marL="2743200" algn="l" defTabSz="914400" rtl="0" eaLnBrk="1" latinLnBrk="0" hangingPunct="1">
              <a:defRPr sz="1600" kern="1200">
                <a:solidFill>
                  <a:schemeClr val="tx1"/>
                </a:solidFill>
                <a:latin typeface="BauerBodni Titl BT" pitchFamily="82" charset="0"/>
                <a:ea typeface="+mn-ea"/>
                <a:cs typeface="+mn-cs"/>
              </a:defRPr>
            </a:lvl7pPr>
            <a:lvl8pPr marL="3200400" algn="l" defTabSz="914400" rtl="0" eaLnBrk="1" latinLnBrk="0" hangingPunct="1">
              <a:defRPr sz="1600" kern="1200">
                <a:solidFill>
                  <a:schemeClr val="tx1"/>
                </a:solidFill>
                <a:latin typeface="BauerBodni Titl BT" pitchFamily="82" charset="0"/>
                <a:ea typeface="+mn-ea"/>
                <a:cs typeface="+mn-cs"/>
              </a:defRPr>
            </a:lvl8pPr>
            <a:lvl9pPr marL="3657600" algn="l" defTabSz="914400" rtl="0" eaLnBrk="1" latinLnBrk="0" hangingPunct="1">
              <a:defRPr sz="1600" kern="1200">
                <a:solidFill>
                  <a:schemeClr val="tx1"/>
                </a:solidFill>
                <a:latin typeface="BauerBodni Titl BT" pitchFamily="82" charset="0"/>
                <a:ea typeface="+mn-ea"/>
                <a:cs typeface="+mn-cs"/>
              </a:defRPr>
            </a:lvl9pPr>
          </a:lstStyle>
          <a:p>
            <a:pPr algn="r"/>
            <a:fld id="{81D62C55-66C0-4F19-A63C-0A910B9F4D26}" type="slidenum">
              <a:rPr lang="en-US" smtClean="0"/>
              <a:pPr algn="r"/>
              <a:t>27</a:t>
            </a:fld>
            <a:endParaRPr lang="en-US" dirty="0"/>
          </a:p>
        </p:txBody>
      </p:sp>
      <p:pic>
        <p:nvPicPr>
          <p:cNvPr id="6" name="Picture 5" descr="A close up of a sign&#10;&#10;Description automatically generated">
            <a:extLst>
              <a:ext uri="{FF2B5EF4-FFF2-40B4-BE49-F238E27FC236}">
                <a16:creationId xmlns:a16="http://schemas.microsoft.com/office/drawing/2014/main" id="{0127EFCF-594F-46FA-B246-FD759F9C6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944"/>
            <a:ext cx="12254845" cy="6858000"/>
          </a:xfrm>
          <a:prstGeom prst="rect">
            <a:avLst/>
          </a:prstGeom>
        </p:spPr>
      </p:pic>
    </p:spTree>
    <p:extLst>
      <p:ext uri="{BB962C8B-B14F-4D97-AF65-F5344CB8AC3E}">
        <p14:creationId xmlns:p14="http://schemas.microsoft.com/office/powerpoint/2010/main" val="579602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DECB-E051-4082-823A-DB8B4BDE3B13}"/>
              </a:ext>
            </a:extLst>
          </p:cNvPr>
          <p:cNvSpPr>
            <a:spLocks noGrp="1"/>
          </p:cNvSpPr>
          <p:nvPr>
            <p:ph type="title"/>
          </p:nvPr>
        </p:nvSpPr>
        <p:spPr>
          <a:xfrm>
            <a:off x="1181100" y="381000"/>
            <a:ext cx="11010900" cy="609600"/>
          </a:xfrm>
        </p:spPr>
        <p:txBody>
          <a:bodyPr>
            <a:noAutofit/>
          </a:bodyPr>
          <a:lstStyle/>
          <a:p>
            <a:r>
              <a:rPr lang="en-US" dirty="0" err="1"/>
              <a:t>AERONet</a:t>
            </a:r>
            <a:r>
              <a:rPr lang="en-US" dirty="0"/>
              <a:t> for CAP Operational View</a:t>
            </a:r>
          </a:p>
        </p:txBody>
      </p:sp>
      <p:sp>
        <p:nvSpPr>
          <p:cNvPr id="3" name="Slide Number Placeholder 2">
            <a:extLst>
              <a:ext uri="{FF2B5EF4-FFF2-40B4-BE49-F238E27FC236}">
                <a16:creationId xmlns:a16="http://schemas.microsoft.com/office/drawing/2014/main" id="{92DED607-84EB-4CB5-9303-F5EF6DCBAD2F}"/>
              </a:ext>
            </a:extLst>
          </p:cNvPr>
          <p:cNvSpPr>
            <a:spLocks noGrp="1"/>
          </p:cNvSpPr>
          <p:nvPr>
            <p:ph type="sldNum" sz="quarter" idx="12"/>
          </p:nvPr>
        </p:nvSpPr>
        <p:spPr>
          <a:xfrm>
            <a:off x="11115676" y="6455931"/>
            <a:ext cx="847724" cy="365125"/>
          </a:xfrm>
        </p:spPr>
        <p:txBody>
          <a:bodyPr/>
          <a:lstStyle>
            <a:defPPr>
              <a:defRPr lang="en-US"/>
            </a:defPPr>
            <a:lvl1pPr algn="l" rtl="0" eaLnBrk="0" fontAlgn="base" hangingPunct="0">
              <a:spcBef>
                <a:spcPct val="0"/>
              </a:spcBef>
              <a:spcAft>
                <a:spcPct val="0"/>
              </a:spcAft>
              <a:defRPr lang="en-US" sz="1400" b="1" kern="1200" cap="all" smtClean="0">
                <a:ln w="6350">
                  <a:noFill/>
                </a:ln>
                <a:solidFill>
                  <a:srgbClr val="0B4A8F"/>
                </a:solidFill>
                <a:latin typeface="+mj-lt"/>
                <a:ea typeface="+mn-ea"/>
                <a:cs typeface="+mn-cs"/>
              </a:defRPr>
            </a:lvl1pPr>
            <a:lvl2pPr marL="457200" algn="l" rtl="0" eaLnBrk="0" fontAlgn="base" hangingPunct="0">
              <a:spcBef>
                <a:spcPct val="0"/>
              </a:spcBef>
              <a:spcAft>
                <a:spcPct val="0"/>
              </a:spcAft>
              <a:defRPr sz="1600" kern="1200">
                <a:solidFill>
                  <a:schemeClr val="tx1"/>
                </a:solidFill>
                <a:latin typeface="BauerBodni Titl BT" pitchFamily="82" charset="0"/>
                <a:ea typeface="+mn-ea"/>
                <a:cs typeface="+mn-cs"/>
              </a:defRPr>
            </a:lvl2pPr>
            <a:lvl3pPr marL="914400" algn="l" rtl="0" eaLnBrk="0" fontAlgn="base" hangingPunct="0">
              <a:spcBef>
                <a:spcPct val="0"/>
              </a:spcBef>
              <a:spcAft>
                <a:spcPct val="0"/>
              </a:spcAft>
              <a:defRPr sz="1600" kern="1200">
                <a:solidFill>
                  <a:schemeClr val="tx1"/>
                </a:solidFill>
                <a:latin typeface="BauerBodni Titl BT" pitchFamily="82" charset="0"/>
                <a:ea typeface="+mn-ea"/>
                <a:cs typeface="+mn-cs"/>
              </a:defRPr>
            </a:lvl3pPr>
            <a:lvl4pPr marL="1371600" algn="l" rtl="0" eaLnBrk="0" fontAlgn="base" hangingPunct="0">
              <a:spcBef>
                <a:spcPct val="0"/>
              </a:spcBef>
              <a:spcAft>
                <a:spcPct val="0"/>
              </a:spcAft>
              <a:defRPr sz="1600" kern="1200">
                <a:solidFill>
                  <a:schemeClr val="tx1"/>
                </a:solidFill>
                <a:latin typeface="BauerBodni Titl BT" pitchFamily="82" charset="0"/>
                <a:ea typeface="+mn-ea"/>
                <a:cs typeface="+mn-cs"/>
              </a:defRPr>
            </a:lvl4pPr>
            <a:lvl5pPr marL="1828800" algn="l" rtl="0" eaLnBrk="0" fontAlgn="base" hangingPunct="0">
              <a:spcBef>
                <a:spcPct val="0"/>
              </a:spcBef>
              <a:spcAft>
                <a:spcPct val="0"/>
              </a:spcAft>
              <a:defRPr sz="1600" kern="1200">
                <a:solidFill>
                  <a:schemeClr val="tx1"/>
                </a:solidFill>
                <a:latin typeface="BauerBodni Titl BT" pitchFamily="82" charset="0"/>
                <a:ea typeface="+mn-ea"/>
                <a:cs typeface="+mn-cs"/>
              </a:defRPr>
            </a:lvl5pPr>
            <a:lvl6pPr marL="2286000" algn="l" defTabSz="914400" rtl="0" eaLnBrk="1" latinLnBrk="0" hangingPunct="1">
              <a:defRPr sz="1600" kern="1200">
                <a:solidFill>
                  <a:schemeClr val="tx1"/>
                </a:solidFill>
                <a:latin typeface="BauerBodni Titl BT" pitchFamily="82" charset="0"/>
                <a:ea typeface="+mn-ea"/>
                <a:cs typeface="+mn-cs"/>
              </a:defRPr>
            </a:lvl6pPr>
            <a:lvl7pPr marL="2743200" algn="l" defTabSz="914400" rtl="0" eaLnBrk="1" latinLnBrk="0" hangingPunct="1">
              <a:defRPr sz="1600" kern="1200">
                <a:solidFill>
                  <a:schemeClr val="tx1"/>
                </a:solidFill>
                <a:latin typeface="BauerBodni Titl BT" pitchFamily="82" charset="0"/>
                <a:ea typeface="+mn-ea"/>
                <a:cs typeface="+mn-cs"/>
              </a:defRPr>
            </a:lvl7pPr>
            <a:lvl8pPr marL="3200400" algn="l" defTabSz="914400" rtl="0" eaLnBrk="1" latinLnBrk="0" hangingPunct="1">
              <a:defRPr sz="1600" kern="1200">
                <a:solidFill>
                  <a:schemeClr val="tx1"/>
                </a:solidFill>
                <a:latin typeface="BauerBodni Titl BT" pitchFamily="82" charset="0"/>
                <a:ea typeface="+mn-ea"/>
                <a:cs typeface="+mn-cs"/>
              </a:defRPr>
            </a:lvl8pPr>
            <a:lvl9pPr marL="3657600" algn="l" defTabSz="914400" rtl="0" eaLnBrk="1" latinLnBrk="0" hangingPunct="1">
              <a:defRPr sz="1600" kern="1200">
                <a:solidFill>
                  <a:schemeClr val="tx1"/>
                </a:solidFill>
                <a:latin typeface="BauerBodni Titl BT" pitchFamily="82" charset="0"/>
                <a:ea typeface="+mn-ea"/>
                <a:cs typeface="+mn-cs"/>
              </a:defRPr>
            </a:lvl9pPr>
          </a:lstStyle>
          <a:p>
            <a:pPr algn="r"/>
            <a:fld id="{81D62C55-66C0-4F19-A63C-0A910B9F4D26}" type="slidenum">
              <a:rPr lang="en-US" smtClean="0"/>
              <a:pPr algn="r"/>
              <a:t>28</a:t>
            </a:fld>
            <a:endParaRPr lang="en-US" dirty="0"/>
          </a:p>
        </p:txBody>
      </p:sp>
      <p:pic>
        <p:nvPicPr>
          <p:cNvPr id="5" name="Picture 4">
            <a:extLst>
              <a:ext uri="{FF2B5EF4-FFF2-40B4-BE49-F238E27FC236}">
                <a16:creationId xmlns:a16="http://schemas.microsoft.com/office/drawing/2014/main" id="{EFE5039F-AD11-4DFA-A245-91DD4F96F64E}"/>
              </a:ext>
            </a:extLst>
          </p:cNvPr>
          <p:cNvPicPr>
            <a:picLocks noChangeAspect="1"/>
          </p:cNvPicPr>
          <p:nvPr/>
        </p:nvPicPr>
        <p:blipFill rotWithShape="1">
          <a:blip r:embed="rId3"/>
          <a:srcRect l="57500" t="26472" r="5856" b="28333"/>
          <a:stretch/>
        </p:blipFill>
        <p:spPr>
          <a:xfrm>
            <a:off x="0" y="1219200"/>
            <a:ext cx="12192000" cy="5638800"/>
          </a:xfrm>
          <a:prstGeom prst="rect">
            <a:avLst/>
          </a:prstGeom>
        </p:spPr>
      </p:pic>
      <p:pic>
        <p:nvPicPr>
          <p:cNvPr id="6" name="Picture 5">
            <a:extLst>
              <a:ext uri="{FF2B5EF4-FFF2-40B4-BE49-F238E27FC236}">
                <a16:creationId xmlns:a16="http://schemas.microsoft.com/office/drawing/2014/main" id="{BA274AE9-2D00-446E-9E4A-30FFB7055494}"/>
              </a:ext>
            </a:extLst>
          </p:cNvPr>
          <p:cNvPicPr>
            <a:picLocks noChangeAspect="1"/>
          </p:cNvPicPr>
          <p:nvPr/>
        </p:nvPicPr>
        <p:blipFill>
          <a:blip r:embed="rId4"/>
          <a:stretch>
            <a:fillRect/>
          </a:stretch>
        </p:blipFill>
        <p:spPr>
          <a:xfrm>
            <a:off x="38100" y="38100"/>
            <a:ext cx="1143000" cy="1143000"/>
          </a:xfrm>
          <a:prstGeom prst="rect">
            <a:avLst/>
          </a:prstGeom>
        </p:spPr>
      </p:pic>
    </p:spTree>
    <p:extLst>
      <p:ext uri="{BB962C8B-B14F-4D97-AF65-F5344CB8AC3E}">
        <p14:creationId xmlns:p14="http://schemas.microsoft.com/office/powerpoint/2010/main" val="1520054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457200" y="923926"/>
            <a:ext cx="11582400" cy="5455340"/>
          </a:xfrm>
          <a:prstGeom prst="rect">
            <a:avLst/>
          </a:prstGeom>
          <a:noFill/>
          <a:ln w="9525">
            <a:noFill/>
            <a:miter lim="800000"/>
            <a:headEnd/>
            <a:tailEnd/>
          </a:ln>
        </p:spPr>
        <p:txBody>
          <a:bodyPr wrap="square">
            <a:spAutoFit/>
          </a:bodyPr>
          <a:lstStyle/>
          <a:p>
            <a:pPr marL="342900" indent="-342900">
              <a:spcBef>
                <a:spcPct val="50000"/>
              </a:spcBef>
              <a:defRPr/>
            </a:pPr>
            <a:endParaRPr lang="en-US" sz="2400" b="1" dirty="0">
              <a:effectLst>
                <a:outerShdw blurRad="38100" dist="38100" dir="2700000" algn="tl">
                  <a:srgbClr val="C0C0C0"/>
                </a:outerShdw>
              </a:effectLst>
              <a:latin typeface="Arial" charset="0"/>
            </a:endParaRPr>
          </a:p>
          <a:p>
            <a:pPr marL="914400" lvl="1" indent="-457200">
              <a:spcBef>
                <a:spcPct val="50000"/>
              </a:spcBef>
              <a:buFont typeface="Arial" panose="020B0604020202020204" pitchFamily="34" charset="0"/>
              <a:buChar char="•"/>
              <a:defRPr/>
            </a:pPr>
            <a:r>
              <a:rPr lang="en-US" sz="3200" dirty="0">
                <a:effectLst>
                  <a:outerShdw blurRad="38100" dist="38100" dir="2700000" algn="tl">
                    <a:srgbClr val="C0C0C0"/>
                  </a:outerShdw>
                </a:effectLst>
                <a:latin typeface="+mj-lt"/>
              </a:rPr>
              <a:t>Over 33,600 members are involved in operations</a:t>
            </a:r>
          </a:p>
          <a:p>
            <a:pPr marL="1371600" lvl="2" indent="-457200">
              <a:spcBef>
                <a:spcPts val="1500"/>
              </a:spcBef>
              <a:buFont typeface="Arial" panose="020B0604020202020204" pitchFamily="34" charset="0"/>
              <a:buChar char="•"/>
              <a:defRPr/>
            </a:pPr>
            <a:r>
              <a:rPr lang="en-US" sz="2700" dirty="0">
                <a:effectLst>
                  <a:outerShdw blurRad="38100" dist="38100" dir="2700000" algn="tl">
                    <a:srgbClr val="C0C0C0"/>
                  </a:outerShdw>
                </a:effectLst>
                <a:latin typeface="+mj-lt"/>
              </a:rPr>
              <a:t>600+ incident commanders</a:t>
            </a:r>
          </a:p>
          <a:p>
            <a:pPr marL="1371600" lvl="2" indent="-457200">
              <a:spcBef>
                <a:spcPts val="1500"/>
              </a:spcBef>
              <a:buFont typeface="Arial" panose="020B0604020202020204" pitchFamily="34" charset="0"/>
              <a:buChar char="•"/>
              <a:defRPr/>
            </a:pPr>
            <a:r>
              <a:rPr lang="en-US" sz="2700" dirty="0">
                <a:effectLst>
                  <a:outerShdw blurRad="38100" dist="38100" dir="2700000" algn="tl">
                    <a:srgbClr val="C0C0C0"/>
                  </a:outerShdw>
                </a:effectLst>
                <a:latin typeface="+mj-lt"/>
              </a:rPr>
              <a:t>2,800+ mission pilots</a:t>
            </a:r>
          </a:p>
          <a:p>
            <a:pPr marL="1371600" lvl="2" indent="-457200">
              <a:spcBef>
                <a:spcPts val="1500"/>
              </a:spcBef>
              <a:buFont typeface="Arial" panose="020B0604020202020204" pitchFamily="34" charset="0"/>
              <a:buChar char="•"/>
              <a:defRPr/>
            </a:pPr>
            <a:r>
              <a:rPr lang="en-US" sz="2700" dirty="0">
                <a:effectLst>
                  <a:outerShdw blurRad="38100" dist="38100" dir="2700000" algn="tl">
                    <a:srgbClr val="C0C0C0"/>
                  </a:outerShdw>
                </a:effectLst>
                <a:latin typeface="+mj-lt"/>
              </a:rPr>
              <a:t>6,000+ other aircrew members</a:t>
            </a:r>
          </a:p>
          <a:p>
            <a:pPr marL="1371600" lvl="2" indent="-457200">
              <a:spcBef>
                <a:spcPts val="1500"/>
              </a:spcBef>
              <a:buFont typeface="Arial" panose="020B0604020202020204" pitchFamily="34" charset="0"/>
              <a:buChar char="•"/>
              <a:defRPr/>
            </a:pPr>
            <a:r>
              <a:rPr lang="en-US" sz="2700" dirty="0">
                <a:effectLst>
                  <a:outerShdw blurRad="38100" dist="38100" dir="2700000" algn="tl">
                    <a:srgbClr val="C0C0C0"/>
                  </a:outerShdw>
                </a:effectLst>
                <a:latin typeface="+mj-lt"/>
              </a:rPr>
              <a:t>4,000+ ground team members</a:t>
            </a:r>
          </a:p>
          <a:p>
            <a:pPr marL="1371600" lvl="2" indent="-457200">
              <a:spcBef>
                <a:spcPts val="1500"/>
              </a:spcBef>
              <a:buFont typeface="Arial" panose="020B0604020202020204" pitchFamily="34" charset="0"/>
              <a:buChar char="•"/>
              <a:defRPr/>
            </a:pPr>
            <a:r>
              <a:rPr lang="en-US" sz="2700" dirty="0">
                <a:effectLst>
                  <a:outerShdw blurRad="38100" dist="38100" dir="2700000" algn="tl">
                    <a:srgbClr val="C0C0C0"/>
                  </a:outerShdw>
                </a:effectLst>
                <a:latin typeface="+mj-lt"/>
              </a:rPr>
              <a:t>800+ personnel have additional law enforcement screening</a:t>
            </a:r>
          </a:p>
          <a:p>
            <a:pPr marL="1371600" lvl="2" indent="-457200">
              <a:spcBef>
                <a:spcPts val="1500"/>
              </a:spcBef>
              <a:buFont typeface="Arial" panose="020B0604020202020204" pitchFamily="34" charset="0"/>
              <a:buChar char="•"/>
              <a:defRPr/>
            </a:pPr>
            <a:r>
              <a:rPr lang="en-US" sz="2700" dirty="0">
                <a:effectLst>
                  <a:outerShdw blurRad="38100" dist="38100" dir="2700000" algn="tl">
                    <a:srgbClr val="C0C0C0"/>
                  </a:outerShdw>
                </a:effectLst>
                <a:latin typeface="+mj-lt"/>
              </a:rPr>
              <a:t>19,000+ communication network operators</a:t>
            </a:r>
          </a:p>
          <a:p>
            <a:pPr marL="1371600" lvl="2" indent="-457200">
              <a:spcBef>
                <a:spcPts val="1500"/>
              </a:spcBef>
              <a:buFont typeface="Arial" panose="020B0604020202020204" pitchFamily="34" charset="0"/>
              <a:buChar char="•"/>
              <a:defRPr/>
            </a:pPr>
            <a:r>
              <a:rPr lang="en-US" sz="2700" dirty="0">
                <a:effectLst>
                  <a:outerShdw blurRad="38100" dist="38100" dir="2700000" algn="tl">
                    <a:srgbClr val="C0C0C0"/>
                  </a:outerShdw>
                </a:effectLst>
                <a:latin typeface="+mj-lt"/>
              </a:rPr>
              <a:t>140+ chaplains and 120+ chaplain support specialists</a:t>
            </a:r>
          </a:p>
        </p:txBody>
      </p:sp>
      <p:sp>
        <p:nvSpPr>
          <p:cNvPr id="5" name="Rectangle 4"/>
          <p:cNvSpPr/>
          <p:nvPr/>
        </p:nvSpPr>
        <p:spPr>
          <a:xfrm>
            <a:off x="1576137" y="215901"/>
            <a:ext cx="10615863" cy="769441"/>
          </a:xfrm>
          <a:prstGeom prst="rect">
            <a:avLst/>
          </a:prstGeom>
        </p:spPr>
        <p:txBody>
          <a:bodyPr wrap="square">
            <a:spAutoFit/>
          </a:bodyPr>
          <a:lstStyle/>
          <a:p>
            <a:pPr algn="ctr">
              <a:defRPr/>
            </a:pPr>
            <a:r>
              <a:rPr lang="en-US" sz="4400" dirty="0">
                <a:latin typeface="Arial Black" panose="020B0A04020102020204" pitchFamily="34" charset="0"/>
              </a:rPr>
              <a:t>Mission Qualified Personnel</a:t>
            </a:r>
          </a:p>
        </p:txBody>
      </p:sp>
      <p:pic>
        <p:nvPicPr>
          <p:cNvPr id="8" name="40E0233D-6688-4E42-962A-D128DA49A291">
            <a:extLst>
              <a:ext uri="{FF2B5EF4-FFF2-40B4-BE49-F238E27FC236}">
                <a16:creationId xmlns:a16="http://schemas.microsoft.com/office/drawing/2014/main" id="{2F0C3BC6-23E9-4DDD-AEC2-552755EA6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72" y="5781935"/>
            <a:ext cx="825416" cy="95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4">
            <a:extLst>
              <a:ext uri="{FF2B5EF4-FFF2-40B4-BE49-F238E27FC236}">
                <a16:creationId xmlns:a16="http://schemas.microsoft.com/office/drawing/2014/main" id="{9C3385DF-B835-46A6-B306-3AD262672FDE}"/>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29</a:t>
            </a:fld>
            <a:endParaRPr lang="en-US" sz="1600" dirty="0">
              <a:solidFill>
                <a:srgbClr val="BDBDBD"/>
              </a:solidFill>
              <a:latin typeface="Arial Black" panose="020B0A040201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52075" y="215900"/>
            <a:ext cx="10639926" cy="769441"/>
          </a:xfrm>
          <a:prstGeom prst="rect">
            <a:avLst/>
          </a:prstGeom>
        </p:spPr>
        <p:txBody>
          <a:bodyPr wrap="square">
            <a:spAutoFit/>
          </a:bodyPr>
          <a:lstStyle/>
          <a:p>
            <a:pPr algn="ctr">
              <a:defRPr/>
            </a:pPr>
            <a:r>
              <a:rPr lang="en-US" sz="4400" b="1" dirty="0">
                <a:latin typeface="Arial Black" panose="020B0A04020102020204" pitchFamily="34" charset="0"/>
              </a:rPr>
              <a:t>Search &amp; Rescue Operations</a:t>
            </a:r>
          </a:p>
        </p:txBody>
      </p:sp>
      <p:pic>
        <p:nvPicPr>
          <p:cNvPr id="72706" name="Picture 2"/>
          <p:cNvPicPr>
            <a:picLocks noChangeAspect="1" noChangeArrowheads="1"/>
          </p:cNvPicPr>
          <p:nvPr/>
        </p:nvPicPr>
        <p:blipFill>
          <a:blip r:embed="rId3" cstate="print"/>
          <a:srcRect t="2270" b="6809"/>
          <a:stretch>
            <a:fillRect/>
          </a:stretch>
        </p:blipFill>
        <p:spPr bwMode="auto">
          <a:xfrm>
            <a:off x="1917617" y="1358858"/>
            <a:ext cx="4130881" cy="2529850"/>
          </a:xfrm>
          <a:prstGeom prst="rect">
            <a:avLst/>
          </a:prstGeom>
          <a:noFill/>
          <a:ln w="9525">
            <a:noFill/>
            <a:miter lim="800000"/>
            <a:headEnd/>
            <a:tailEnd/>
          </a:ln>
        </p:spPr>
      </p:pic>
      <p:pic>
        <p:nvPicPr>
          <p:cNvPr id="72707" name="Picture 3"/>
          <p:cNvPicPr>
            <a:picLocks noChangeAspect="1" noChangeArrowheads="1"/>
          </p:cNvPicPr>
          <p:nvPr/>
        </p:nvPicPr>
        <p:blipFill>
          <a:blip r:embed="rId4" cstate="print"/>
          <a:srcRect l="23143" t="10788" r="6255" b="15103"/>
          <a:stretch>
            <a:fillRect/>
          </a:stretch>
        </p:blipFill>
        <p:spPr bwMode="auto">
          <a:xfrm>
            <a:off x="6143502" y="1361645"/>
            <a:ext cx="4120737" cy="2507908"/>
          </a:xfrm>
          <a:prstGeom prst="rect">
            <a:avLst/>
          </a:prstGeom>
          <a:noFill/>
          <a:ln w="9525">
            <a:noFill/>
            <a:miter lim="800000"/>
            <a:headEnd/>
            <a:tailEnd/>
          </a:ln>
        </p:spPr>
      </p:pic>
      <p:pic>
        <p:nvPicPr>
          <p:cNvPr id="72708" name="Picture 4"/>
          <p:cNvPicPr>
            <a:picLocks noChangeAspect="1" noChangeArrowheads="1"/>
          </p:cNvPicPr>
          <p:nvPr/>
        </p:nvPicPr>
        <p:blipFill>
          <a:blip r:embed="rId5" cstate="print"/>
          <a:srcRect/>
          <a:stretch>
            <a:fillRect/>
          </a:stretch>
        </p:blipFill>
        <p:spPr bwMode="auto">
          <a:xfrm>
            <a:off x="1904011" y="3939876"/>
            <a:ext cx="3111335" cy="2418553"/>
          </a:xfrm>
          <a:prstGeom prst="rect">
            <a:avLst/>
          </a:prstGeom>
          <a:noFill/>
          <a:ln w="9525">
            <a:noFill/>
            <a:miter lim="800000"/>
            <a:headEnd/>
            <a:tailEnd/>
          </a:ln>
        </p:spPr>
      </p:pic>
      <p:pic>
        <p:nvPicPr>
          <p:cNvPr id="72709" name="Picture 5"/>
          <p:cNvPicPr>
            <a:picLocks noChangeAspect="1" noChangeArrowheads="1"/>
          </p:cNvPicPr>
          <p:nvPr/>
        </p:nvPicPr>
        <p:blipFill>
          <a:blip r:embed="rId6" cstate="print"/>
          <a:srcRect l="6229" t="5000" r="6229"/>
          <a:stretch>
            <a:fillRect/>
          </a:stretch>
        </p:blipFill>
        <p:spPr bwMode="auto">
          <a:xfrm>
            <a:off x="5630888" y="4019063"/>
            <a:ext cx="4645489" cy="2355018"/>
          </a:xfrm>
          <a:prstGeom prst="rect">
            <a:avLst/>
          </a:prstGeom>
          <a:noFill/>
          <a:ln w="9525">
            <a:noFill/>
            <a:miter lim="800000"/>
            <a:headEnd/>
            <a:tailEnd/>
          </a:ln>
        </p:spPr>
      </p:pic>
      <p:sp>
        <p:nvSpPr>
          <p:cNvPr id="2" name="TextBox 1"/>
          <p:cNvSpPr txBox="1"/>
          <p:nvPr/>
        </p:nvSpPr>
        <p:spPr>
          <a:xfrm>
            <a:off x="23097" y="6374082"/>
            <a:ext cx="12192000" cy="523220"/>
          </a:xfrm>
          <a:prstGeom prst="rect">
            <a:avLst/>
          </a:prstGeom>
          <a:noFill/>
        </p:spPr>
        <p:txBody>
          <a:bodyPr wrap="square" rtlCol="0">
            <a:spAutoFit/>
          </a:bodyPr>
          <a:lstStyle/>
          <a:p>
            <a:pPr algn="ctr"/>
            <a:r>
              <a:rPr lang="en-US" sz="2800" b="1" dirty="0">
                <a:latin typeface="+mn-lt"/>
              </a:rPr>
              <a:t>CAP was credited with 108 lives saved in FY21 and 138 so far in FY22</a:t>
            </a:r>
          </a:p>
        </p:txBody>
      </p:sp>
      <p:sp>
        <p:nvSpPr>
          <p:cNvPr id="12" name="Slide Number Placeholder 4">
            <a:extLst>
              <a:ext uri="{FF2B5EF4-FFF2-40B4-BE49-F238E27FC236}">
                <a16:creationId xmlns:a16="http://schemas.microsoft.com/office/drawing/2014/main" id="{C5CC17D3-CF11-4EAF-8024-9003C4D19475}"/>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3</a:t>
            </a:fld>
            <a:endParaRPr lang="en-US" sz="1600" dirty="0">
              <a:solidFill>
                <a:srgbClr val="BDBDBD"/>
              </a:solidFill>
              <a:latin typeface="Arial Black" panose="020B0A04020102020204" pitchFamily="34" charset="0"/>
            </a:endParaRPr>
          </a:p>
        </p:txBody>
      </p:sp>
    </p:spTree>
    <p:extLst>
      <p:ext uri="{BB962C8B-B14F-4D97-AF65-F5344CB8AC3E}">
        <p14:creationId xmlns:p14="http://schemas.microsoft.com/office/powerpoint/2010/main" val="343330628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161172" y="1118937"/>
            <a:ext cx="11734800" cy="4824398"/>
          </a:xfrm>
          <a:prstGeom prst="rect">
            <a:avLst/>
          </a:prstGeom>
          <a:noFill/>
          <a:ln w="9525">
            <a:noFill/>
            <a:miter lim="800000"/>
            <a:headEnd/>
            <a:tailEnd/>
          </a:ln>
        </p:spPr>
        <p:txBody>
          <a:bodyPr wrap="square">
            <a:spAutoFit/>
          </a:bodyPr>
          <a:lstStyle/>
          <a:p>
            <a:pPr marL="342900" indent="-342900">
              <a:spcBef>
                <a:spcPct val="50000"/>
              </a:spcBef>
              <a:defRPr/>
            </a:pPr>
            <a:endParaRPr lang="en-US" sz="2400" b="1" dirty="0">
              <a:effectLst>
                <a:outerShdw blurRad="38100" dist="38100" dir="2700000" algn="tl">
                  <a:srgbClr val="C0C0C0"/>
                </a:outerShdw>
              </a:effectLst>
              <a:latin typeface="Arial" charset="0"/>
            </a:endParaRPr>
          </a:p>
          <a:p>
            <a:pPr marL="914400" lvl="1" indent="-457200">
              <a:spcBef>
                <a:spcPct val="50000"/>
              </a:spcBef>
              <a:buFont typeface="Arial" panose="020B0604020202020204" pitchFamily="34" charset="0"/>
              <a:buChar char="•"/>
              <a:defRPr/>
            </a:pPr>
            <a:r>
              <a:rPr lang="en-US" sz="2700" dirty="0">
                <a:effectLst>
                  <a:outerShdw blurRad="38100" dist="38100" dir="2700000" algn="tl">
                    <a:srgbClr val="C0C0C0"/>
                  </a:outerShdw>
                </a:effectLst>
                <a:latin typeface="+mj-lt"/>
              </a:rPr>
              <a:t>CAP’s AOR is border-to-border and coast-to-coast within the CONUS, plus Alaska, Hawaii, Puerto Rico, and the U.S. Virgin Islands </a:t>
            </a:r>
          </a:p>
          <a:p>
            <a:pPr marL="914400" lvl="1" indent="-457200">
              <a:spcBef>
                <a:spcPct val="50000"/>
              </a:spcBef>
              <a:buFont typeface="Arial" panose="020B0604020202020204" pitchFamily="34" charset="0"/>
              <a:buChar char="•"/>
              <a:defRPr/>
            </a:pPr>
            <a:r>
              <a:rPr lang="en-US" sz="2700" dirty="0">
                <a:effectLst>
                  <a:outerShdw blurRad="38100" dist="38100" dir="2700000" algn="tl">
                    <a:srgbClr val="C0C0C0"/>
                  </a:outerShdw>
                </a:effectLst>
                <a:latin typeface="+mj-lt"/>
              </a:rPr>
              <a:t>May only support Federal agencies in its capacity as AF Auxiliary</a:t>
            </a:r>
          </a:p>
          <a:p>
            <a:pPr marL="914400" lvl="1" indent="-457200">
              <a:spcBef>
                <a:spcPct val="50000"/>
              </a:spcBef>
              <a:buFont typeface="Arial" panose="020B0604020202020204" pitchFamily="34" charset="0"/>
              <a:buChar char="•"/>
              <a:defRPr/>
            </a:pPr>
            <a:r>
              <a:rPr lang="en-US" sz="2700" dirty="0">
                <a:effectLst>
                  <a:outerShdw blurRad="38100" dist="38100" dir="2700000" algn="tl">
                    <a:srgbClr val="C0C0C0"/>
                  </a:outerShdw>
                </a:effectLst>
                <a:latin typeface="+mj-lt"/>
              </a:rPr>
              <a:t>AF Component Commanders task and approve CAP mission support</a:t>
            </a:r>
          </a:p>
          <a:p>
            <a:pPr marL="914400" lvl="1" indent="-457200">
              <a:spcBef>
                <a:spcPct val="50000"/>
              </a:spcBef>
              <a:buFont typeface="Arial" panose="020B0604020202020204" pitchFamily="34" charset="0"/>
              <a:buChar char="•"/>
              <a:defRPr/>
            </a:pPr>
            <a:r>
              <a:rPr lang="en-US" sz="2700" dirty="0">
                <a:effectLst>
                  <a:outerShdw blurRad="38100" dist="38100" dir="2700000" algn="tl">
                    <a:srgbClr val="C0C0C0"/>
                  </a:outerShdw>
                </a:effectLst>
                <a:latin typeface="+mj-lt"/>
              </a:rPr>
              <a:t>Flies 60-80% of 1 AF/AFNORTH’s daily sorties</a:t>
            </a:r>
          </a:p>
          <a:p>
            <a:pPr marL="914400" lvl="1" indent="-457200">
              <a:spcBef>
                <a:spcPct val="50000"/>
              </a:spcBef>
              <a:buFont typeface="Arial" panose="020B0604020202020204" pitchFamily="34" charset="0"/>
              <a:buChar char="•"/>
              <a:defRPr/>
            </a:pPr>
            <a:r>
              <a:rPr lang="en-US" sz="2700" dirty="0">
                <a:effectLst>
                  <a:outerShdw blurRad="38100" dist="38100" dir="2700000" algn="tl">
                    <a:srgbClr val="C0C0C0"/>
                  </a:outerShdw>
                </a:effectLst>
                <a:latin typeface="+mj-lt"/>
              </a:rPr>
              <a:t>In typical year, CAP flies about 80,000 hours on Air Force Assigned Missions, 15,000 to 20,000 hours in direct customer support beyond CAP’s own missions</a:t>
            </a:r>
          </a:p>
        </p:txBody>
      </p:sp>
      <p:sp>
        <p:nvSpPr>
          <p:cNvPr id="5" name="Rectangle 4"/>
          <p:cNvSpPr/>
          <p:nvPr/>
        </p:nvSpPr>
        <p:spPr>
          <a:xfrm>
            <a:off x="1540042" y="213043"/>
            <a:ext cx="10651958" cy="769441"/>
          </a:xfrm>
          <a:prstGeom prst="rect">
            <a:avLst/>
          </a:prstGeom>
        </p:spPr>
        <p:txBody>
          <a:bodyPr wrap="square">
            <a:spAutoFit/>
          </a:bodyPr>
          <a:lstStyle/>
          <a:p>
            <a:pPr>
              <a:defRPr/>
            </a:pPr>
            <a:r>
              <a:rPr lang="en-US" sz="4000" dirty="0">
                <a:latin typeface="Arial Black" panose="020B0A04020102020204" pitchFamily="34" charset="0"/>
              </a:rPr>
              <a:t>          </a:t>
            </a:r>
            <a:r>
              <a:rPr lang="en-US" sz="4400" dirty="0">
                <a:latin typeface="Arial Black" panose="020B0A04020102020204" pitchFamily="34" charset="0"/>
              </a:rPr>
              <a:t>Operational Missions</a:t>
            </a:r>
          </a:p>
        </p:txBody>
      </p:sp>
      <p:pic>
        <p:nvPicPr>
          <p:cNvPr id="7" name="40E0233D-6688-4E42-962A-D128DA49A291">
            <a:extLst>
              <a:ext uri="{FF2B5EF4-FFF2-40B4-BE49-F238E27FC236}">
                <a16:creationId xmlns:a16="http://schemas.microsoft.com/office/drawing/2014/main" id="{6F8BE660-0D79-4545-A8FC-C413E53BA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72" y="5781935"/>
            <a:ext cx="825416" cy="95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4">
            <a:extLst>
              <a:ext uri="{FF2B5EF4-FFF2-40B4-BE49-F238E27FC236}">
                <a16:creationId xmlns:a16="http://schemas.microsoft.com/office/drawing/2014/main" id="{35246164-880E-4C36-9338-A63B70B31C53}"/>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30</a:t>
            </a:fld>
            <a:endParaRPr lang="en-US" sz="1600" dirty="0">
              <a:solidFill>
                <a:srgbClr val="BDBDBD"/>
              </a:solidFill>
              <a:latin typeface="Arial Black" panose="020B0A04020102020204" pitchFamily="34"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71800" y="215901"/>
            <a:ext cx="7696200" cy="769441"/>
          </a:xfrm>
          <a:prstGeom prst="rect">
            <a:avLst/>
          </a:prstGeom>
        </p:spPr>
        <p:txBody>
          <a:bodyPr>
            <a:spAutoFit/>
          </a:bodyPr>
          <a:lstStyle/>
          <a:p>
            <a:pPr algn="ctr">
              <a:defRPr/>
            </a:pPr>
            <a:r>
              <a:rPr lang="en-US" sz="4400" dirty="0">
                <a:latin typeface="Arial Black" panose="020B0A04020102020204" pitchFamily="34" charset="0"/>
              </a:rPr>
              <a:t>Posse </a:t>
            </a:r>
            <a:r>
              <a:rPr lang="en-US" sz="4400" dirty="0" err="1">
                <a:latin typeface="Arial Black" panose="020B0A04020102020204" pitchFamily="34" charset="0"/>
              </a:rPr>
              <a:t>Comitatus</a:t>
            </a:r>
            <a:r>
              <a:rPr lang="en-US" sz="4400" dirty="0">
                <a:latin typeface="Arial Black" panose="020B0A04020102020204" pitchFamily="34" charset="0"/>
              </a:rPr>
              <a:t> Act</a:t>
            </a:r>
          </a:p>
        </p:txBody>
      </p:sp>
      <p:sp>
        <p:nvSpPr>
          <p:cNvPr id="8" name="Text Box 2"/>
          <p:cNvSpPr txBox="1">
            <a:spLocks noChangeArrowheads="1"/>
          </p:cNvSpPr>
          <p:nvPr/>
        </p:nvSpPr>
        <p:spPr bwMode="auto">
          <a:xfrm>
            <a:off x="2095500" y="1295400"/>
            <a:ext cx="8001000" cy="4893647"/>
          </a:xfrm>
          <a:prstGeom prst="rect">
            <a:avLst/>
          </a:prstGeom>
          <a:noFill/>
          <a:ln w="9525">
            <a:noFill/>
            <a:miter lim="800000"/>
            <a:headEnd/>
            <a:tailEnd/>
          </a:ln>
        </p:spPr>
        <p:txBody>
          <a:bodyPr wrap="square">
            <a:spAutoFit/>
          </a:bodyPr>
          <a:lstStyle/>
          <a:p>
            <a:pPr marL="342900" indent="-342900">
              <a:spcBef>
                <a:spcPct val="50000"/>
              </a:spcBef>
              <a:defRPr/>
            </a:pPr>
            <a:endParaRPr lang="en-US" sz="2400" b="1" dirty="0">
              <a:effectLst>
                <a:outerShdw blurRad="38100" dist="38100" dir="2700000" algn="tl">
                  <a:srgbClr val="C0C0C0"/>
                </a:outerShdw>
              </a:effectLst>
              <a:latin typeface="Arial" charset="0"/>
            </a:endParaRPr>
          </a:p>
          <a:p>
            <a:pPr marL="800100" lvl="1" indent="-342900">
              <a:spcBef>
                <a:spcPct val="50000"/>
              </a:spcBef>
              <a:buClr>
                <a:srgbClr val="C00000"/>
              </a:buClr>
              <a:defRPr/>
            </a:pPr>
            <a:r>
              <a:rPr lang="en-US" sz="3200" dirty="0">
                <a:effectLst>
                  <a:outerShdw blurRad="38100" dist="38100" dir="2700000" algn="tl">
                    <a:srgbClr val="C0C0C0"/>
                  </a:outerShdw>
                </a:effectLst>
                <a:latin typeface="+mj-lt"/>
              </a:rPr>
              <a:t>Cannot:</a:t>
            </a:r>
          </a:p>
          <a:p>
            <a:pPr marL="1371600" lvl="2" indent="-457200">
              <a:spcBef>
                <a:spcPct val="50000"/>
              </a:spcBef>
              <a:buFont typeface="Arial" panose="020B0604020202020204" pitchFamily="34" charset="0"/>
              <a:buChar char="•"/>
              <a:defRPr/>
            </a:pPr>
            <a:r>
              <a:rPr lang="en-US" sz="3200" dirty="0">
                <a:effectLst>
                  <a:outerShdw blurRad="38100" dist="38100" dir="2700000" algn="tl">
                    <a:srgbClr val="C0C0C0"/>
                  </a:outerShdw>
                </a:effectLst>
                <a:latin typeface="+mj-lt"/>
              </a:rPr>
              <a:t>Search individuals/vehicles</a:t>
            </a:r>
          </a:p>
          <a:p>
            <a:pPr marL="1371600" lvl="2" indent="-457200">
              <a:spcBef>
                <a:spcPct val="50000"/>
              </a:spcBef>
              <a:buFont typeface="Arial" panose="020B0604020202020204" pitchFamily="34" charset="0"/>
              <a:buChar char="•"/>
              <a:defRPr/>
            </a:pPr>
            <a:r>
              <a:rPr lang="en-US" sz="3200" dirty="0">
                <a:effectLst>
                  <a:outerShdw blurRad="38100" dist="38100" dir="2700000" algn="tl">
                    <a:srgbClr val="C0C0C0"/>
                  </a:outerShdw>
                </a:effectLst>
                <a:latin typeface="+mj-lt"/>
              </a:rPr>
              <a:t>Seize</a:t>
            </a:r>
          </a:p>
          <a:p>
            <a:pPr marL="1371600" lvl="2" indent="-457200">
              <a:spcBef>
                <a:spcPct val="50000"/>
              </a:spcBef>
              <a:buFont typeface="Arial" panose="020B0604020202020204" pitchFamily="34" charset="0"/>
              <a:buChar char="•"/>
              <a:defRPr/>
            </a:pPr>
            <a:r>
              <a:rPr lang="en-US" sz="3200" dirty="0">
                <a:effectLst>
                  <a:outerShdw blurRad="38100" dist="38100" dir="2700000" algn="tl">
                    <a:srgbClr val="C0C0C0"/>
                  </a:outerShdw>
                </a:effectLst>
                <a:latin typeface="+mj-lt"/>
              </a:rPr>
              <a:t>Arrest</a:t>
            </a:r>
          </a:p>
          <a:p>
            <a:pPr marL="1371600" lvl="2" indent="-457200">
              <a:spcBef>
                <a:spcPct val="50000"/>
              </a:spcBef>
              <a:buFont typeface="Arial" panose="020B0604020202020204" pitchFamily="34" charset="0"/>
              <a:buChar char="•"/>
              <a:defRPr/>
            </a:pPr>
            <a:r>
              <a:rPr lang="en-US" sz="3200" dirty="0">
                <a:effectLst>
                  <a:outerShdw blurRad="38100" dist="38100" dir="2700000" algn="tl">
                    <a:srgbClr val="C0C0C0"/>
                  </a:outerShdw>
                </a:effectLst>
                <a:latin typeface="+mj-lt"/>
              </a:rPr>
              <a:t>Interrogate</a:t>
            </a:r>
          </a:p>
          <a:p>
            <a:pPr marL="1371600" lvl="2" indent="-457200">
              <a:spcBef>
                <a:spcPct val="50000"/>
              </a:spcBef>
              <a:buFont typeface="Arial" panose="020B0604020202020204" pitchFamily="34" charset="0"/>
              <a:buChar char="•"/>
              <a:defRPr/>
            </a:pPr>
            <a:r>
              <a:rPr lang="en-US" sz="3200" dirty="0">
                <a:effectLst>
                  <a:outerShdw blurRad="38100" dist="38100" dir="2700000" algn="tl">
                    <a:srgbClr val="C0C0C0"/>
                  </a:outerShdw>
                </a:effectLst>
                <a:latin typeface="+mj-lt"/>
              </a:rPr>
              <a:t>Direct Law Enforcement Activities</a:t>
            </a:r>
          </a:p>
        </p:txBody>
      </p:sp>
      <p:sp>
        <p:nvSpPr>
          <p:cNvPr id="4" name="Slide Number Placeholder 4">
            <a:extLst>
              <a:ext uri="{FF2B5EF4-FFF2-40B4-BE49-F238E27FC236}">
                <a16:creationId xmlns:a16="http://schemas.microsoft.com/office/drawing/2014/main" id="{382D7126-8CE6-473F-A8B1-3895FBE063BC}"/>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31</a:t>
            </a:fld>
            <a:endParaRPr lang="en-US" sz="1600" dirty="0">
              <a:solidFill>
                <a:srgbClr val="BDBDBD"/>
              </a:solidFill>
              <a:latin typeface="Arial Black" panose="020B0A04020102020204" pitchFamily="34" charset="0"/>
            </a:endParaRPr>
          </a:p>
        </p:txBody>
      </p:sp>
    </p:spTree>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3413351784"/>
              </p:ext>
            </p:extLst>
          </p:nvPr>
        </p:nvGraphicFramePr>
        <p:xfrm>
          <a:off x="1707133" y="1106179"/>
          <a:ext cx="9010650" cy="5048250"/>
        </p:xfrm>
        <a:graphic>
          <a:graphicData uri="http://schemas.openxmlformats.org/presentationml/2006/ole">
            <mc:AlternateContent xmlns:mc="http://schemas.openxmlformats.org/markup-compatibility/2006">
              <mc:Choice xmlns:v="urn:schemas-microsoft-com:vml" Requires="v">
                <p:oleObj name="Worksheet" r:id="rId3" imgW="8877325" imgH="4895940" progId="Excel.Sheet.8">
                  <p:embed/>
                </p:oleObj>
              </mc:Choice>
              <mc:Fallback>
                <p:oleObj name="Worksheet" r:id="rId3" imgW="8877325" imgH="4895940" progId="Excel.Sheet.8">
                  <p:embed/>
                  <p:pic>
                    <p:nvPicPr>
                      <p:cNvPr id="1026" name="Object 2"/>
                      <p:cNvPicPr>
                        <a:picLocks noChangeAspect="1" noChangeArrowheads="1"/>
                      </p:cNvPicPr>
                      <p:nvPr/>
                    </p:nvPicPr>
                    <p:blipFill>
                      <a:blip r:embed="rId4"/>
                      <a:srcRect/>
                      <a:stretch>
                        <a:fillRect/>
                      </a:stretch>
                    </p:blipFill>
                    <p:spPr bwMode="auto">
                      <a:xfrm>
                        <a:off x="1707133" y="1106179"/>
                        <a:ext cx="9010650" cy="5048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7" name="Arc 3"/>
          <p:cNvSpPr>
            <a:spLocks/>
          </p:cNvSpPr>
          <p:nvPr/>
        </p:nvSpPr>
        <p:spPr bwMode="auto">
          <a:xfrm flipV="1">
            <a:off x="3519740" y="489124"/>
            <a:ext cx="6211325" cy="4638792"/>
          </a:xfrm>
          <a:custGeom>
            <a:avLst/>
            <a:gdLst>
              <a:gd name="T0" fmla="*/ 2147483647 w 20525"/>
              <a:gd name="T1" fmla="*/ 0 h 21600"/>
              <a:gd name="T2" fmla="*/ 2147483647 w 20525"/>
              <a:gd name="T3" fmla="*/ 2147483647 h 21600"/>
              <a:gd name="T4" fmla="*/ 0 w 20525"/>
              <a:gd name="T5" fmla="*/ 2147483647 h 21600"/>
              <a:gd name="T6" fmla="*/ 0 60000 65536"/>
              <a:gd name="T7" fmla="*/ 0 60000 65536"/>
              <a:gd name="T8" fmla="*/ 0 60000 65536"/>
              <a:gd name="T9" fmla="*/ 0 w 20525"/>
              <a:gd name="T10" fmla="*/ 0 h 21600"/>
              <a:gd name="T11" fmla="*/ 20525 w 20525"/>
              <a:gd name="T12" fmla="*/ 21600 h 21600"/>
            </a:gdLst>
            <a:ahLst/>
            <a:cxnLst>
              <a:cxn ang="T6">
                <a:pos x="T0" y="T1"/>
              </a:cxn>
              <a:cxn ang="T7">
                <a:pos x="T2" y="T3"/>
              </a:cxn>
              <a:cxn ang="T8">
                <a:pos x="T4" y="T5"/>
              </a:cxn>
            </a:cxnLst>
            <a:rect l="T9" t="T10" r="T11" b="T12"/>
            <a:pathLst>
              <a:path w="20525" h="21600" fill="none" extrusionOk="0">
                <a:moveTo>
                  <a:pt x="47" y="0"/>
                </a:moveTo>
                <a:cubicBezTo>
                  <a:pt x="9367" y="20"/>
                  <a:pt x="17622" y="6016"/>
                  <a:pt x="20525" y="14871"/>
                </a:cubicBezTo>
              </a:path>
              <a:path w="20525" h="21600" stroke="0" extrusionOk="0">
                <a:moveTo>
                  <a:pt x="47" y="0"/>
                </a:moveTo>
                <a:cubicBezTo>
                  <a:pt x="9367" y="20"/>
                  <a:pt x="17622" y="6016"/>
                  <a:pt x="20525" y="14871"/>
                </a:cubicBezTo>
                <a:lnTo>
                  <a:pt x="0" y="21600"/>
                </a:lnTo>
                <a:close/>
              </a:path>
            </a:pathLst>
          </a:custGeom>
          <a:noFill/>
          <a:ln w="50800">
            <a:solidFill>
              <a:srgbClr val="FF0000"/>
            </a:solidFill>
            <a:round/>
            <a:headEnd/>
            <a:tailEnd type="stealth" w="med" len="lg"/>
          </a:ln>
        </p:spPr>
        <p:txBody>
          <a:bodyPr wrap="none" anchor="ctr"/>
          <a:lstStyle/>
          <a:p>
            <a:endParaRPr lang="en-US"/>
          </a:p>
        </p:txBody>
      </p:sp>
      <p:grpSp>
        <p:nvGrpSpPr>
          <p:cNvPr id="2" name="Group 6"/>
          <p:cNvGrpSpPr>
            <a:grpSpLocks/>
          </p:cNvGrpSpPr>
          <p:nvPr/>
        </p:nvGrpSpPr>
        <p:grpSpPr bwMode="auto">
          <a:xfrm rot="18913426">
            <a:off x="8076499" y="2387039"/>
            <a:ext cx="1741488" cy="842962"/>
            <a:chOff x="4192" y="2081"/>
            <a:chExt cx="891" cy="510"/>
          </a:xfrm>
        </p:grpSpPr>
        <p:grpSp>
          <p:nvGrpSpPr>
            <p:cNvPr id="3" name="Group 7"/>
            <p:cNvGrpSpPr>
              <a:grpSpLocks/>
            </p:cNvGrpSpPr>
            <p:nvPr/>
          </p:nvGrpSpPr>
          <p:grpSpPr bwMode="auto">
            <a:xfrm>
              <a:off x="4192" y="2081"/>
              <a:ext cx="891" cy="510"/>
              <a:chOff x="3324" y="1577"/>
              <a:chExt cx="891" cy="510"/>
            </a:xfrm>
          </p:grpSpPr>
          <p:sp>
            <p:nvSpPr>
              <p:cNvPr id="1242" name="Freeform 8"/>
              <p:cNvSpPr>
                <a:spLocks/>
              </p:cNvSpPr>
              <p:nvPr/>
            </p:nvSpPr>
            <p:spPr bwMode="auto">
              <a:xfrm>
                <a:off x="3460" y="1741"/>
                <a:ext cx="673" cy="345"/>
              </a:xfrm>
              <a:custGeom>
                <a:avLst/>
                <a:gdLst>
                  <a:gd name="T0" fmla="*/ 0 w 3361"/>
                  <a:gd name="T1" fmla="*/ 0 h 1727"/>
                  <a:gd name="T2" fmla="*/ 0 w 3361"/>
                  <a:gd name="T3" fmla="*/ 0 h 1727"/>
                  <a:gd name="T4" fmla="*/ 0 w 3361"/>
                  <a:gd name="T5" fmla="*/ 0 h 1727"/>
                  <a:gd name="T6" fmla="*/ 0 w 3361"/>
                  <a:gd name="T7" fmla="*/ 0 h 1727"/>
                  <a:gd name="T8" fmla="*/ 0 w 3361"/>
                  <a:gd name="T9" fmla="*/ 0 h 1727"/>
                  <a:gd name="T10" fmla="*/ 0 w 3361"/>
                  <a:gd name="T11" fmla="*/ 0 h 1727"/>
                  <a:gd name="T12" fmla="*/ 0 w 3361"/>
                  <a:gd name="T13" fmla="*/ 0 h 1727"/>
                  <a:gd name="T14" fmla="*/ 0 w 3361"/>
                  <a:gd name="T15" fmla="*/ 0 h 1727"/>
                  <a:gd name="T16" fmla="*/ 0 w 3361"/>
                  <a:gd name="T17" fmla="*/ 0 h 1727"/>
                  <a:gd name="T18" fmla="*/ 0 w 3361"/>
                  <a:gd name="T19" fmla="*/ 0 h 1727"/>
                  <a:gd name="T20" fmla="*/ 0 w 3361"/>
                  <a:gd name="T21" fmla="*/ 0 h 1727"/>
                  <a:gd name="T22" fmla="*/ 0 w 3361"/>
                  <a:gd name="T23" fmla="*/ 0 h 1727"/>
                  <a:gd name="T24" fmla="*/ 0 w 3361"/>
                  <a:gd name="T25" fmla="*/ 0 h 1727"/>
                  <a:gd name="T26" fmla="*/ 0 w 3361"/>
                  <a:gd name="T27" fmla="*/ 0 h 1727"/>
                  <a:gd name="T28" fmla="*/ 0 w 3361"/>
                  <a:gd name="T29" fmla="*/ 0 h 1727"/>
                  <a:gd name="T30" fmla="*/ 0 w 3361"/>
                  <a:gd name="T31" fmla="*/ 0 h 1727"/>
                  <a:gd name="T32" fmla="*/ 0 w 3361"/>
                  <a:gd name="T33" fmla="*/ 0 h 1727"/>
                  <a:gd name="T34" fmla="*/ 0 w 3361"/>
                  <a:gd name="T35" fmla="*/ 0 h 1727"/>
                  <a:gd name="T36" fmla="*/ 0 w 3361"/>
                  <a:gd name="T37" fmla="*/ 0 h 1727"/>
                  <a:gd name="T38" fmla="*/ 0 w 3361"/>
                  <a:gd name="T39" fmla="*/ 0 h 1727"/>
                  <a:gd name="T40" fmla="*/ 0 w 3361"/>
                  <a:gd name="T41" fmla="*/ 0 h 1727"/>
                  <a:gd name="T42" fmla="*/ 0 w 3361"/>
                  <a:gd name="T43" fmla="*/ 0 h 1727"/>
                  <a:gd name="T44" fmla="*/ 0 w 3361"/>
                  <a:gd name="T45" fmla="*/ 0 h 1727"/>
                  <a:gd name="T46" fmla="*/ 0 w 3361"/>
                  <a:gd name="T47" fmla="*/ 0 h 1727"/>
                  <a:gd name="T48" fmla="*/ 0 w 3361"/>
                  <a:gd name="T49" fmla="*/ 0 h 1727"/>
                  <a:gd name="T50" fmla="*/ 0 w 3361"/>
                  <a:gd name="T51" fmla="*/ 0 h 1727"/>
                  <a:gd name="T52" fmla="*/ 0 w 3361"/>
                  <a:gd name="T53" fmla="*/ 0 h 1727"/>
                  <a:gd name="T54" fmla="*/ 0 w 3361"/>
                  <a:gd name="T55" fmla="*/ 0 h 1727"/>
                  <a:gd name="T56" fmla="*/ 0 w 3361"/>
                  <a:gd name="T57" fmla="*/ 0 h 1727"/>
                  <a:gd name="T58" fmla="*/ 0 w 3361"/>
                  <a:gd name="T59" fmla="*/ 0 h 1727"/>
                  <a:gd name="T60" fmla="*/ 0 w 3361"/>
                  <a:gd name="T61" fmla="*/ 0 h 1727"/>
                  <a:gd name="T62" fmla="*/ 0 w 3361"/>
                  <a:gd name="T63" fmla="*/ 0 h 1727"/>
                  <a:gd name="T64" fmla="*/ 0 w 3361"/>
                  <a:gd name="T65" fmla="*/ 0 h 1727"/>
                  <a:gd name="T66" fmla="*/ 0 w 3361"/>
                  <a:gd name="T67" fmla="*/ 0 h 1727"/>
                  <a:gd name="T68" fmla="*/ 0 w 3361"/>
                  <a:gd name="T69" fmla="*/ 0 h 1727"/>
                  <a:gd name="T70" fmla="*/ 0 w 3361"/>
                  <a:gd name="T71" fmla="*/ 0 h 1727"/>
                  <a:gd name="T72" fmla="*/ 0 w 3361"/>
                  <a:gd name="T73" fmla="*/ 0 h 1727"/>
                  <a:gd name="T74" fmla="*/ 0 w 3361"/>
                  <a:gd name="T75" fmla="*/ 0 h 1727"/>
                  <a:gd name="T76" fmla="*/ 0 w 3361"/>
                  <a:gd name="T77" fmla="*/ 0 h 1727"/>
                  <a:gd name="T78" fmla="*/ 0 w 3361"/>
                  <a:gd name="T79" fmla="*/ 0 h 1727"/>
                  <a:gd name="T80" fmla="*/ 0 w 3361"/>
                  <a:gd name="T81" fmla="*/ 0 h 1727"/>
                  <a:gd name="T82" fmla="*/ 0 w 3361"/>
                  <a:gd name="T83" fmla="*/ 0 h 1727"/>
                  <a:gd name="T84" fmla="*/ 0 w 3361"/>
                  <a:gd name="T85" fmla="*/ 0 h 1727"/>
                  <a:gd name="T86" fmla="*/ 0 w 3361"/>
                  <a:gd name="T87" fmla="*/ 0 h 1727"/>
                  <a:gd name="T88" fmla="*/ 0 w 3361"/>
                  <a:gd name="T89" fmla="*/ 0 h 1727"/>
                  <a:gd name="T90" fmla="*/ 0 w 3361"/>
                  <a:gd name="T91" fmla="*/ 0 h 1727"/>
                  <a:gd name="T92" fmla="*/ 0 w 3361"/>
                  <a:gd name="T93" fmla="*/ 0 h 1727"/>
                  <a:gd name="T94" fmla="*/ 0 w 3361"/>
                  <a:gd name="T95" fmla="*/ 0 h 1727"/>
                  <a:gd name="T96" fmla="*/ 0 w 3361"/>
                  <a:gd name="T97" fmla="*/ 0 h 1727"/>
                  <a:gd name="T98" fmla="*/ 0 w 3361"/>
                  <a:gd name="T99" fmla="*/ 0 h 1727"/>
                  <a:gd name="T100" fmla="*/ 0 w 3361"/>
                  <a:gd name="T101" fmla="*/ 0 h 1727"/>
                  <a:gd name="T102" fmla="*/ 0 w 3361"/>
                  <a:gd name="T103" fmla="*/ 0 h 1727"/>
                  <a:gd name="T104" fmla="*/ 0 w 3361"/>
                  <a:gd name="T105" fmla="*/ 0 h 1727"/>
                  <a:gd name="T106" fmla="*/ 0 w 3361"/>
                  <a:gd name="T107" fmla="*/ 0 h 1727"/>
                  <a:gd name="T108" fmla="*/ 0 w 3361"/>
                  <a:gd name="T109" fmla="*/ 0 h 1727"/>
                  <a:gd name="T110" fmla="*/ 0 w 3361"/>
                  <a:gd name="T111" fmla="*/ 0 h 1727"/>
                  <a:gd name="T112" fmla="*/ 0 w 3361"/>
                  <a:gd name="T113" fmla="*/ 0 h 17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361"/>
                  <a:gd name="T172" fmla="*/ 0 h 1727"/>
                  <a:gd name="T173" fmla="*/ 3361 w 3361"/>
                  <a:gd name="T174" fmla="*/ 1727 h 17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361" h="1727">
                    <a:moveTo>
                      <a:pt x="2050" y="1409"/>
                    </a:moveTo>
                    <a:lnTo>
                      <a:pt x="2029" y="1414"/>
                    </a:lnTo>
                    <a:lnTo>
                      <a:pt x="2006" y="1418"/>
                    </a:lnTo>
                    <a:lnTo>
                      <a:pt x="1979" y="1419"/>
                    </a:lnTo>
                    <a:lnTo>
                      <a:pt x="1950" y="1418"/>
                    </a:lnTo>
                    <a:lnTo>
                      <a:pt x="1918" y="1416"/>
                    </a:lnTo>
                    <a:lnTo>
                      <a:pt x="1884" y="1412"/>
                    </a:lnTo>
                    <a:lnTo>
                      <a:pt x="1849" y="1405"/>
                    </a:lnTo>
                    <a:lnTo>
                      <a:pt x="1811" y="1398"/>
                    </a:lnTo>
                    <a:lnTo>
                      <a:pt x="1773" y="1389"/>
                    </a:lnTo>
                    <a:lnTo>
                      <a:pt x="1733" y="1378"/>
                    </a:lnTo>
                    <a:lnTo>
                      <a:pt x="1691" y="1365"/>
                    </a:lnTo>
                    <a:lnTo>
                      <a:pt x="1650" y="1352"/>
                    </a:lnTo>
                    <a:lnTo>
                      <a:pt x="1608" y="1338"/>
                    </a:lnTo>
                    <a:lnTo>
                      <a:pt x="1565" y="1322"/>
                    </a:lnTo>
                    <a:lnTo>
                      <a:pt x="1523" y="1305"/>
                    </a:lnTo>
                    <a:lnTo>
                      <a:pt x="1481" y="1287"/>
                    </a:lnTo>
                    <a:lnTo>
                      <a:pt x="1439" y="1269"/>
                    </a:lnTo>
                    <a:lnTo>
                      <a:pt x="1397" y="1251"/>
                    </a:lnTo>
                    <a:lnTo>
                      <a:pt x="1357" y="1231"/>
                    </a:lnTo>
                    <a:lnTo>
                      <a:pt x="1318" y="1211"/>
                    </a:lnTo>
                    <a:lnTo>
                      <a:pt x="1280" y="1189"/>
                    </a:lnTo>
                    <a:lnTo>
                      <a:pt x="1243" y="1168"/>
                    </a:lnTo>
                    <a:lnTo>
                      <a:pt x="1208" y="1147"/>
                    </a:lnTo>
                    <a:lnTo>
                      <a:pt x="1176" y="1125"/>
                    </a:lnTo>
                    <a:lnTo>
                      <a:pt x="1145" y="1104"/>
                    </a:lnTo>
                    <a:lnTo>
                      <a:pt x="1117" y="1082"/>
                    </a:lnTo>
                    <a:lnTo>
                      <a:pt x="1092" y="1061"/>
                    </a:lnTo>
                    <a:lnTo>
                      <a:pt x="1068" y="1040"/>
                    </a:lnTo>
                    <a:lnTo>
                      <a:pt x="1049" y="1019"/>
                    </a:lnTo>
                    <a:lnTo>
                      <a:pt x="1034" y="999"/>
                    </a:lnTo>
                    <a:lnTo>
                      <a:pt x="1022" y="978"/>
                    </a:lnTo>
                    <a:lnTo>
                      <a:pt x="1013" y="959"/>
                    </a:lnTo>
                    <a:lnTo>
                      <a:pt x="988" y="946"/>
                    </a:lnTo>
                    <a:lnTo>
                      <a:pt x="962" y="931"/>
                    </a:lnTo>
                    <a:lnTo>
                      <a:pt x="935" y="916"/>
                    </a:lnTo>
                    <a:lnTo>
                      <a:pt x="909" y="899"/>
                    </a:lnTo>
                    <a:lnTo>
                      <a:pt x="882" y="880"/>
                    </a:lnTo>
                    <a:lnTo>
                      <a:pt x="854" y="861"/>
                    </a:lnTo>
                    <a:lnTo>
                      <a:pt x="825" y="841"/>
                    </a:lnTo>
                    <a:lnTo>
                      <a:pt x="797" y="819"/>
                    </a:lnTo>
                    <a:lnTo>
                      <a:pt x="768" y="797"/>
                    </a:lnTo>
                    <a:lnTo>
                      <a:pt x="739" y="773"/>
                    </a:lnTo>
                    <a:lnTo>
                      <a:pt x="709" y="750"/>
                    </a:lnTo>
                    <a:lnTo>
                      <a:pt x="680" y="726"/>
                    </a:lnTo>
                    <a:lnTo>
                      <a:pt x="651" y="702"/>
                    </a:lnTo>
                    <a:lnTo>
                      <a:pt x="622" y="678"/>
                    </a:lnTo>
                    <a:lnTo>
                      <a:pt x="594" y="652"/>
                    </a:lnTo>
                    <a:lnTo>
                      <a:pt x="566" y="627"/>
                    </a:lnTo>
                    <a:lnTo>
                      <a:pt x="538" y="602"/>
                    </a:lnTo>
                    <a:lnTo>
                      <a:pt x="512" y="577"/>
                    </a:lnTo>
                    <a:lnTo>
                      <a:pt x="486" y="552"/>
                    </a:lnTo>
                    <a:lnTo>
                      <a:pt x="460" y="528"/>
                    </a:lnTo>
                    <a:lnTo>
                      <a:pt x="435" y="504"/>
                    </a:lnTo>
                    <a:lnTo>
                      <a:pt x="412" y="481"/>
                    </a:lnTo>
                    <a:lnTo>
                      <a:pt x="390" y="457"/>
                    </a:lnTo>
                    <a:lnTo>
                      <a:pt x="368" y="435"/>
                    </a:lnTo>
                    <a:lnTo>
                      <a:pt x="348" y="414"/>
                    </a:lnTo>
                    <a:lnTo>
                      <a:pt x="329" y="394"/>
                    </a:lnTo>
                    <a:lnTo>
                      <a:pt x="311" y="374"/>
                    </a:lnTo>
                    <a:lnTo>
                      <a:pt x="296" y="356"/>
                    </a:lnTo>
                    <a:lnTo>
                      <a:pt x="281" y="339"/>
                    </a:lnTo>
                    <a:lnTo>
                      <a:pt x="268" y="324"/>
                    </a:lnTo>
                    <a:lnTo>
                      <a:pt x="257" y="309"/>
                    </a:lnTo>
                    <a:lnTo>
                      <a:pt x="248" y="296"/>
                    </a:lnTo>
                    <a:lnTo>
                      <a:pt x="224" y="279"/>
                    </a:lnTo>
                    <a:lnTo>
                      <a:pt x="201" y="264"/>
                    </a:lnTo>
                    <a:lnTo>
                      <a:pt x="178" y="247"/>
                    </a:lnTo>
                    <a:lnTo>
                      <a:pt x="157" y="231"/>
                    </a:lnTo>
                    <a:lnTo>
                      <a:pt x="137" y="215"/>
                    </a:lnTo>
                    <a:lnTo>
                      <a:pt x="119" y="199"/>
                    </a:lnTo>
                    <a:lnTo>
                      <a:pt x="101" y="186"/>
                    </a:lnTo>
                    <a:lnTo>
                      <a:pt x="84" y="172"/>
                    </a:lnTo>
                    <a:lnTo>
                      <a:pt x="70" y="159"/>
                    </a:lnTo>
                    <a:lnTo>
                      <a:pt x="57" y="148"/>
                    </a:lnTo>
                    <a:lnTo>
                      <a:pt x="45" y="138"/>
                    </a:lnTo>
                    <a:lnTo>
                      <a:pt x="36" y="130"/>
                    </a:lnTo>
                    <a:lnTo>
                      <a:pt x="28" y="122"/>
                    </a:lnTo>
                    <a:lnTo>
                      <a:pt x="23" y="117"/>
                    </a:lnTo>
                    <a:lnTo>
                      <a:pt x="19" y="114"/>
                    </a:lnTo>
                    <a:lnTo>
                      <a:pt x="18" y="113"/>
                    </a:lnTo>
                    <a:lnTo>
                      <a:pt x="5" y="98"/>
                    </a:lnTo>
                    <a:lnTo>
                      <a:pt x="0" y="86"/>
                    </a:lnTo>
                    <a:lnTo>
                      <a:pt x="3" y="76"/>
                    </a:lnTo>
                    <a:lnTo>
                      <a:pt x="12" y="69"/>
                    </a:lnTo>
                    <a:lnTo>
                      <a:pt x="25" y="62"/>
                    </a:lnTo>
                    <a:lnTo>
                      <a:pt x="42" y="57"/>
                    </a:lnTo>
                    <a:lnTo>
                      <a:pt x="62" y="52"/>
                    </a:lnTo>
                    <a:lnTo>
                      <a:pt x="84" y="46"/>
                    </a:lnTo>
                    <a:lnTo>
                      <a:pt x="104" y="40"/>
                    </a:lnTo>
                    <a:lnTo>
                      <a:pt x="122" y="35"/>
                    </a:lnTo>
                    <a:lnTo>
                      <a:pt x="138" y="31"/>
                    </a:lnTo>
                    <a:lnTo>
                      <a:pt x="154" y="26"/>
                    </a:lnTo>
                    <a:lnTo>
                      <a:pt x="169" y="21"/>
                    </a:lnTo>
                    <a:lnTo>
                      <a:pt x="188" y="16"/>
                    </a:lnTo>
                    <a:lnTo>
                      <a:pt x="210" y="9"/>
                    </a:lnTo>
                    <a:lnTo>
                      <a:pt x="236" y="0"/>
                    </a:lnTo>
                    <a:lnTo>
                      <a:pt x="273" y="23"/>
                    </a:lnTo>
                    <a:lnTo>
                      <a:pt x="308" y="45"/>
                    </a:lnTo>
                    <a:lnTo>
                      <a:pt x="342" y="63"/>
                    </a:lnTo>
                    <a:lnTo>
                      <a:pt x="373" y="81"/>
                    </a:lnTo>
                    <a:lnTo>
                      <a:pt x="403" y="98"/>
                    </a:lnTo>
                    <a:lnTo>
                      <a:pt x="433" y="113"/>
                    </a:lnTo>
                    <a:lnTo>
                      <a:pt x="461" y="128"/>
                    </a:lnTo>
                    <a:lnTo>
                      <a:pt x="489" y="140"/>
                    </a:lnTo>
                    <a:lnTo>
                      <a:pt x="517" y="152"/>
                    </a:lnTo>
                    <a:lnTo>
                      <a:pt x="544" y="164"/>
                    </a:lnTo>
                    <a:lnTo>
                      <a:pt x="572" y="174"/>
                    </a:lnTo>
                    <a:lnTo>
                      <a:pt x="599" y="185"/>
                    </a:lnTo>
                    <a:lnTo>
                      <a:pt x="627" y="194"/>
                    </a:lnTo>
                    <a:lnTo>
                      <a:pt x="655" y="204"/>
                    </a:lnTo>
                    <a:lnTo>
                      <a:pt x="684" y="213"/>
                    </a:lnTo>
                    <a:lnTo>
                      <a:pt x="714" y="223"/>
                    </a:lnTo>
                    <a:lnTo>
                      <a:pt x="764" y="240"/>
                    </a:lnTo>
                    <a:lnTo>
                      <a:pt x="807" y="255"/>
                    </a:lnTo>
                    <a:lnTo>
                      <a:pt x="843" y="267"/>
                    </a:lnTo>
                    <a:lnTo>
                      <a:pt x="871" y="277"/>
                    </a:lnTo>
                    <a:lnTo>
                      <a:pt x="893" y="285"/>
                    </a:lnTo>
                    <a:lnTo>
                      <a:pt x="911" y="291"/>
                    </a:lnTo>
                    <a:lnTo>
                      <a:pt x="924" y="295"/>
                    </a:lnTo>
                    <a:lnTo>
                      <a:pt x="935" y="299"/>
                    </a:lnTo>
                    <a:lnTo>
                      <a:pt x="943" y="302"/>
                    </a:lnTo>
                    <a:lnTo>
                      <a:pt x="950" y="304"/>
                    </a:lnTo>
                    <a:lnTo>
                      <a:pt x="957" y="307"/>
                    </a:lnTo>
                    <a:lnTo>
                      <a:pt x="963" y="309"/>
                    </a:lnTo>
                    <a:lnTo>
                      <a:pt x="971" y="311"/>
                    </a:lnTo>
                    <a:lnTo>
                      <a:pt x="982" y="315"/>
                    </a:lnTo>
                    <a:lnTo>
                      <a:pt x="996" y="319"/>
                    </a:lnTo>
                    <a:lnTo>
                      <a:pt x="1013" y="326"/>
                    </a:lnTo>
                    <a:lnTo>
                      <a:pt x="1034" y="333"/>
                    </a:lnTo>
                    <a:lnTo>
                      <a:pt x="1056" y="342"/>
                    </a:lnTo>
                    <a:lnTo>
                      <a:pt x="1081" y="351"/>
                    </a:lnTo>
                    <a:lnTo>
                      <a:pt x="1105" y="362"/>
                    </a:lnTo>
                    <a:lnTo>
                      <a:pt x="1132" y="373"/>
                    </a:lnTo>
                    <a:lnTo>
                      <a:pt x="1159" y="385"/>
                    </a:lnTo>
                    <a:lnTo>
                      <a:pt x="1186" y="396"/>
                    </a:lnTo>
                    <a:lnTo>
                      <a:pt x="1213" y="408"/>
                    </a:lnTo>
                    <a:lnTo>
                      <a:pt x="1238" y="420"/>
                    </a:lnTo>
                    <a:lnTo>
                      <a:pt x="1263" y="431"/>
                    </a:lnTo>
                    <a:lnTo>
                      <a:pt x="1288" y="443"/>
                    </a:lnTo>
                    <a:lnTo>
                      <a:pt x="1310" y="452"/>
                    </a:lnTo>
                    <a:lnTo>
                      <a:pt x="1329" y="462"/>
                    </a:lnTo>
                    <a:lnTo>
                      <a:pt x="1347" y="470"/>
                    </a:lnTo>
                    <a:lnTo>
                      <a:pt x="1361" y="477"/>
                    </a:lnTo>
                    <a:lnTo>
                      <a:pt x="1374" y="483"/>
                    </a:lnTo>
                    <a:lnTo>
                      <a:pt x="1380" y="486"/>
                    </a:lnTo>
                    <a:lnTo>
                      <a:pt x="1391" y="490"/>
                    </a:lnTo>
                    <a:lnTo>
                      <a:pt x="1403" y="495"/>
                    </a:lnTo>
                    <a:lnTo>
                      <a:pt x="1417" y="502"/>
                    </a:lnTo>
                    <a:lnTo>
                      <a:pt x="1435" y="509"/>
                    </a:lnTo>
                    <a:lnTo>
                      <a:pt x="1455" y="516"/>
                    </a:lnTo>
                    <a:lnTo>
                      <a:pt x="1478" y="526"/>
                    </a:lnTo>
                    <a:lnTo>
                      <a:pt x="1501" y="535"/>
                    </a:lnTo>
                    <a:lnTo>
                      <a:pt x="1527" y="546"/>
                    </a:lnTo>
                    <a:lnTo>
                      <a:pt x="1555" y="556"/>
                    </a:lnTo>
                    <a:lnTo>
                      <a:pt x="1584" y="567"/>
                    </a:lnTo>
                    <a:lnTo>
                      <a:pt x="1614" y="580"/>
                    </a:lnTo>
                    <a:lnTo>
                      <a:pt x="1644" y="591"/>
                    </a:lnTo>
                    <a:lnTo>
                      <a:pt x="1677" y="604"/>
                    </a:lnTo>
                    <a:lnTo>
                      <a:pt x="1709" y="615"/>
                    </a:lnTo>
                    <a:lnTo>
                      <a:pt x="1743" y="628"/>
                    </a:lnTo>
                    <a:lnTo>
                      <a:pt x="1776" y="642"/>
                    </a:lnTo>
                    <a:lnTo>
                      <a:pt x="1810" y="654"/>
                    </a:lnTo>
                    <a:lnTo>
                      <a:pt x="1843" y="667"/>
                    </a:lnTo>
                    <a:lnTo>
                      <a:pt x="1877" y="679"/>
                    </a:lnTo>
                    <a:lnTo>
                      <a:pt x="1911" y="691"/>
                    </a:lnTo>
                    <a:lnTo>
                      <a:pt x="1943" y="703"/>
                    </a:lnTo>
                    <a:lnTo>
                      <a:pt x="1975" y="714"/>
                    </a:lnTo>
                    <a:lnTo>
                      <a:pt x="2006" y="726"/>
                    </a:lnTo>
                    <a:lnTo>
                      <a:pt x="2036" y="737"/>
                    </a:lnTo>
                    <a:lnTo>
                      <a:pt x="2065" y="746"/>
                    </a:lnTo>
                    <a:lnTo>
                      <a:pt x="2092" y="755"/>
                    </a:lnTo>
                    <a:lnTo>
                      <a:pt x="2117" y="765"/>
                    </a:lnTo>
                    <a:lnTo>
                      <a:pt x="2142" y="772"/>
                    </a:lnTo>
                    <a:lnTo>
                      <a:pt x="2164" y="780"/>
                    </a:lnTo>
                    <a:lnTo>
                      <a:pt x="2183" y="785"/>
                    </a:lnTo>
                    <a:lnTo>
                      <a:pt x="2201" y="790"/>
                    </a:lnTo>
                    <a:lnTo>
                      <a:pt x="2217" y="796"/>
                    </a:lnTo>
                    <a:lnTo>
                      <a:pt x="2236" y="803"/>
                    </a:lnTo>
                    <a:lnTo>
                      <a:pt x="2257" y="810"/>
                    </a:lnTo>
                    <a:lnTo>
                      <a:pt x="2282" y="819"/>
                    </a:lnTo>
                    <a:lnTo>
                      <a:pt x="2309" y="829"/>
                    </a:lnTo>
                    <a:lnTo>
                      <a:pt x="2338" y="839"/>
                    </a:lnTo>
                    <a:lnTo>
                      <a:pt x="2369" y="850"/>
                    </a:lnTo>
                    <a:lnTo>
                      <a:pt x="2403" y="862"/>
                    </a:lnTo>
                    <a:lnTo>
                      <a:pt x="2437" y="875"/>
                    </a:lnTo>
                    <a:lnTo>
                      <a:pt x="2473" y="888"/>
                    </a:lnTo>
                    <a:lnTo>
                      <a:pt x="2510" y="902"/>
                    </a:lnTo>
                    <a:lnTo>
                      <a:pt x="2548" y="917"/>
                    </a:lnTo>
                    <a:lnTo>
                      <a:pt x="2587" y="931"/>
                    </a:lnTo>
                    <a:lnTo>
                      <a:pt x="2626" y="946"/>
                    </a:lnTo>
                    <a:lnTo>
                      <a:pt x="2665" y="962"/>
                    </a:lnTo>
                    <a:lnTo>
                      <a:pt x="2706" y="978"/>
                    </a:lnTo>
                    <a:lnTo>
                      <a:pt x="2744" y="994"/>
                    </a:lnTo>
                    <a:lnTo>
                      <a:pt x="2783" y="1010"/>
                    </a:lnTo>
                    <a:lnTo>
                      <a:pt x="2821" y="1026"/>
                    </a:lnTo>
                    <a:lnTo>
                      <a:pt x="2858" y="1043"/>
                    </a:lnTo>
                    <a:lnTo>
                      <a:pt x="2894" y="1059"/>
                    </a:lnTo>
                    <a:lnTo>
                      <a:pt x="2927" y="1076"/>
                    </a:lnTo>
                    <a:lnTo>
                      <a:pt x="2961" y="1091"/>
                    </a:lnTo>
                    <a:lnTo>
                      <a:pt x="2991" y="1108"/>
                    </a:lnTo>
                    <a:lnTo>
                      <a:pt x="3020" y="1124"/>
                    </a:lnTo>
                    <a:lnTo>
                      <a:pt x="3046" y="1140"/>
                    </a:lnTo>
                    <a:lnTo>
                      <a:pt x="3070" y="1155"/>
                    </a:lnTo>
                    <a:lnTo>
                      <a:pt x="3090" y="1170"/>
                    </a:lnTo>
                    <a:lnTo>
                      <a:pt x="3108" y="1184"/>
                    </a:lnTo>
                    <a:lnTo>
                      <a:pt x="3123" y="1199"/>
                    </a:lnTo>
                    <a:lnTo>
                      <a:pt x="3134" y="1213"/>
                    </a:lnTo>
                    <a:lnTo>
                      <a:pt x="3142" y="1225"/>
                    </a:lnTo>
                    <a:lnTo>
                      <a:pt x="3151" y="1242"/>
                    </a:lnTo>
                    <a:lnTo>
                      <a:pt x="3159" y="1258"/>
                    </a:lnTo>
                    <a:lnTo>
                      <a:pt x="3166" y="1273"/>
                    </a:lnTo>
                    <a:lnTo>
                      <a:pt x="3173" y="1287"/>
                    </a:lnTo>
                    <a:lnTo>
                      <a:pt x="3181" y="1301"/>
                    </a:lnTo>
                    <a:lnTo>
                      <a:pt x="3188" y="1315"/>
                    </a:lnTo>
                    <a:lnTo>
                      <a:pt x="3194" y="1327"/>
                    </a:lnTo>
                    <a:lnTo>
                      <a:pt x="3201" y="1340"/>
                    </a:lnTo>
                    <a:lnTo>
                      <a:pt x="3208" y="1353"/>
                    </a:lnTo>
                    <a:lnTo>
                      <a:pt x="3213" y="1364"/>
                    </a:lnTo>
                    <a:lnTo>
                      <a:pt x="3219" y="1376"/>
                    </a:lnTo>
                    <a:lnTo>
                      <a:pt x="3226" y="1389"/>
                    </a:lnTo>
                    <a:lnTo>
                      <a:pt x="3231" y="1400"/>
                    </a:lnTo>
                    <a:lnTo>
                      <a:pt x="3236" y="1413"/>
                    </a:lnTo>
                    <a:lnTo>
                      <a:pt x="3241" y="1425"/>
                    </a:lnTo>
                    <a:lnTo>
                      <a:pt x="3247" y="1438"/>
                    </a:lnTo>
                    <a:lnTo>
                      <a:pt x="3278" y="1474"/>
                    </a:lnTo>
                    <a:lnTo>
                      <a:pt x="3305" y="1506"/>
                    </a:lnTo>
                    <a:lnTo>
                      <a:pt x="3328" y="1538"/>
                    </a:lnTo>
                    <a:lnTo>
                      <a:pt x="3343" y="1568"/>
                    </a:lnTo>
                    <a:lnTo>
                      <a:pt x="3354" y="1595"/>
                    </a:lnTo>
                    <a:lnTo>
                      <a:pt x="3360" y="1620"/>
                    </a:lnTo>
                    <a:lnTo>
                      <a:pt x="3361" y="1642"/>
                    </a:lnTo>
                    <a:lnTo>
                      <a:pt x="3355" y="1662"/>
                    </a:lnTo>
                    <a:lnTo>
                      <a:pt x="3345" y="1680"/>
                    </a:lnTo>
                    <a:lnTo>
                      <a:pt x="3329" y="1695"/>
                    </a:lnTo>
                    <a:lnTo>
                      <a:pt x="3306" y="1708"/>
                    </a:lnTo>
                    <a:lnTo>
                      <a:pt x="3278" y="1717"/>
                    </a:lnTo>
                    <a:lnTo>
                      <a:pt x="3245" y="1723"/>
                    </a:lnTo>
                    <a:lnTo>
                      <a:pt x="3206" y="1727"/>
                    </a:lnTo>
                    <a:lnTo>
                      <a:pt x="3160" y="1727"/>
                    </a:lnTo>
                    <a:lnTo>
                      <a:pt x="3107" y="1723"/>
                    </a:lnTo>
                    <a:lnTo>
                      <a:pt x="3061" y="1719"/>
                    </a:lnTo>
                    <a:lnTo>
                      <a:pt x="3024" y="1716"/>
                    </a:lnTo>
                    <a:lnTo>
                      <a:pt x="2994" y="1714"/>
                    </a:lnTo>
                    <a:lnTo>
                      <a:pt x="2970" y="1712"/>
                    </a:lnTo>
                    <a:lnTo>
                      <a:pt x="2952" y="1710"/>
                    </a:lnTo>
                    <a:lnTo>
                      <a:pt x="2937" y="1709"/>
                    </a:lnTo>
                    <a:lnTo>
                      <a:pt x="2927" y="1709"/>
                    </a:lnTo>
                    <a:lnTo>
                      <a:pt x="2919" y="1708"/>
                    </a:lnTo>
                    <a:lnTo>
                      <a:pt x="2913" y="1708"/>
                    </a:lnTo>
                    <a:lnTo>
                      <a:pt x="2907" y="1707"/>
                    </a:lnTo>
                    <a:lnTo>
                      <a:pt x="2900" y="1707"/>
                    </a:lnTo>
                    <a:lnTo>
                      <a:pt x="2894" y="1706"/>
                    </a:lnTo>
                    <a:lnTo>
                      <a:pt x="2885" y="1706"/>
                    </a:lnTo>
                    <a:lnTo>
                      <a:pt x="2872" y="1705"/>
                    </a:lnTo>
                    <a:lnTo>
                      <a:pt x="2856" y="1703"/>
                    </a:lnTo>
                    <a:lnTo>
                      <a:pt x="2834" y="1701"/>
                    </a:lnTo>
                    <a:lnTo>
                      <a:pt x="2804" y="1698"/>
                    </a:lnTo>
                    <a:lnTo>
                      <a:pt x="2773" y="1694"/>
                    </a:lnTo>
                    <a:lnTo>
                      <a:pt x="2743" y="1689"/>
                    </a:lnTo>
                    <a:lnTo>
                      <a:pt x="2711" y="1683"/>
                    </a:lnTo>
                    <a:lnTo>
                      <a:pt x="2681" y="1676"/>
                    </a:lnTo>
                    <a:lnTo>
                      <a:pt x="2651" y="1669"/>
                    </a:lnTo>
                    <a:lnTo>
                      <a:pt x="2621" y="1660"/>
                    </a:lnTo>
                    <a:lnTo>
                      <a:pt x="2591" y="1652"/>
                    </a:lnTo>
                    <a:lnTo>
                      <a:pt x="2561" y="1642"/>
                    </a:lnTo>
                    <a:lnTo>
                      <a:pt x="2532" y="1633"/>
                    </a:lnTo>
                    <a:lnTo>
                      <a:pt x="2503" y="1622"/>
                    </a:lnTo>
                    <a:lnTo>
                      <a:pt x="2475" y="1612"/>
                    </a:lnTo>
                    <a:lnTo>
                      <a:pt x="2447" y="1600"/>
                    </a:lnTo>
                    <a:lnTo>
                      <a:pt x="2419" y="1589"/>
                    </a:lnTo>
                    <a:lnTo>
                      <a:pt x="2393" y="1578"/>
                    </a:lnTo>
                    <a:lnTo>
                      <a:pt x="2366" y="1565"/>
                    </a:lnTo>
                    <a:lnTo>
                      <a:pt x="2340" y="1554"/>
                    </a:lnTo>
                    <a:lnTo>
                      <a:pt x="2315" y="1542"/>
                    </a:lnTo>
                    <a:lnTo>
                      <a:pt x="2291" y="1531"/>
                    </a:lnTo>
                    <a:lnTo>
                      <a:pt x="2266" y="1519"/>
                    </a:lnTo>
                    <a:lnTo>
                      <a:pt x="2244" y="1508"/>
                    </a:lnTo>
                    <a:lnTo>
                      <a:pt x="2221" y="1496"/>
                    </a:lnTo>
                    <a:lnTo>
                      <a:pt x="2200" y="1485"/>
                    </a:lnTo>
                    <a:lnTo>
                      <a:pt x="2179" y="1475"/>
                    </a:lnTo>
                    <a:lnTo>
                      <a:pt x="2160" y="1464"/>
                    </a:lnTo>
                    <a:lnTo>
                      <a:pt x="2141" y="1455"/>
                    </a:lnTo>
                    <a:lnTo>
                      <a:pt x="2123" y="1445"/>
                    </a:lnTo>
                    <a:lnTo>
                      <a:pt x="2106" y="1437"/>
                    </a:lnTo>
                    <a:lnTo>
                      <a:pt x="2091" y="1429"/>
                    </a:lnTo>
                    <a:lnTo>
                      <a:pt x="2076" y="1421"/>
                    </a:lnTo>
                    <a:lnTo>
                      <a:pt x="2063" y="1415"/>
                    </a:lnTo>
                    <a:lnTo>
                      <a:pt x="2050" y="1409"/>
                    </a:lnTo>
                    <a:close/>
                  </a:path>
                </a:pathLst>
              </a:custGeom>
              <a:solidFill>
                <a:srgbClr val="009933"/>
              </a:solidFill>
              <a:ln w="9525">
                <a:noFill/>
                <a:round/>
                <a:headEnd/>
                <a:tailEnd/>
              </a:ln>
            </p:spPr>
            <p:txBody>
              <a:bodyPr/>
              <a:lstStyle/>
              <a:p>
                <a:endParaRPr lang="en-US"/>
              </a:p>
            </p:txBody>
          </p:sp>
          <p:sp>
            <p:nvSpPr>
              <p:cNvPr id="1243" name="Freeform 9"/>
              <p:cNvSpPr>
                <a:spLocks/>
              </p:cNvSpPr>
              <p:nvPr/>
            </p:nvSpPr>
            <p:spPr bwMode="auto">
              <a:xfrm>
                <a:off x="3661" y="1914"/>
                <a:ext cx="209" cy="85"/>
              </a:xfrm>
              <a:custGeom>
                <a:avLst/>
                <a:gdLst>
                  <a:gd name="T0" fmla="*/ 0 w 1046"/>
                  <a:gd name="T1" fmla="*/ 0 h 469"/>
                  <a:gd name="T2" fmla="*/ 0 w 1046"/>
                  <a:gd name="T3" fmla="*/ 0 h 469"/>
                  <a:gd name="T4" fmla="*/ 0 w 1046"/>
                  <a:gd name="T5" fmla="*/ 0 h 469"/>
                  <a:gd name="T6" fmla="*/ 0 w 1046"/>
                  <a:gd name="T7" fmla="*/ 0 h 469"/>
                  <a:gd name="T8" fmla="*/ 0 w 1046"/>
                  <a:gd name="T9" fmla="*/ 0 h 469"/>
                  <a:gd name="T10" fmla="*/ 0 w 1046"/>
                  <a:gd name="T11" fmla="*/ 0 h 469"/>
                  <a:gd name="T12" fmla="*/ 0 w 1046"/>
                  <a:gd name="T13" fmla="*/ 0 h 469"/>
                  <a:gd name="T14" fmla="*/ 0 w 1046"/>
                  <a:gd name="T15" fmla="*/ 0 h 469"/>
                  <a:gd name="T16" fmla="*/ 0 w 1046"/>
                  <a:gd name="T17" fmla="*/ 0 h 469"/>
                  <a:gd name="T18" fmla="*/ 0 w 1046"/>
                  <a:gd name="T19" fmla="*/ 0 h 469"/>
                  <a:gd name="T20" fmla="*/ 0 w 1046"/>
                  <a:gd name="T21" fmla="*/ 0 h 469"/>
                  <a:gd name="T22" fmla="*/ 0 w 1046"/>
                  <a:gd name="T23" fmla="*/ 0 h 469"/>
                  <a:gd name="T24" fmla="*/ 0 w 1046"/>
                  <a:gd name="T25" fmla="*/ 0 h 469"/>
                  <a:gd name="T26" fmla="*/ 0 w 1046"/>
                  <a:gd name="T27" fmla="*/ 0 h 469"/>
                  <a:gd name="T28" fmla="*/ 0 w 1046"/>
                  <a:gd name="T29" fmla="*/ 0 h 469"/>
                  <a:gd name="T30" fmla="*/ 0 w 1046"/>
                  <a:gd name="T31" fmla="*/ 0 h 469"/>
                  <a:gd name="T32" fmla="*/ 0 w 1046"/>
                  <a:gd name="T33" fmla="*/ 0 h 469"/>
                  <a:gd name="T34" fmla="*/ 0 w 1046"/>
                  <a:gd name="T35" fmla="*/ 0 h 469"/>
                  <a:gd name="T36" fmla="*/ 0 w 1046"/>
                  <a:gd name="T37" fmla="*/ 0 h 469"/>
                  <a:gd name="T38" fmla="*/ 0 w 1046"/>
                  <a:gd name="T39" fmla="*/ 0 h 469"/>
                  <a:gd name="T40" fmla="*/ 0 w 1046"/>
                  <a:gd name="T41" fmla="*/ 0 h 469"/>
                  <a:gd name="T42" fmla="*/ 0 w 1046"/>
                  <a:gd name="T43" fmla="*/ 0 h 469"/>
                  <a:gd name="T44" fmla="*/ 0 w 1046"/>
                  <a:gd name="T45" fmla="*/ 0 h 469"/>
                  <a:gd name="T46" fmla="*/ 0 w 1046"/>
                  <a:gd name="T47" fmla="*/ 0 h 469"/>
                  <a:gd name="T48" fmla="*/ 0 w 1046"/>
                  <a:gd name="T49" fmla="*/ 0 h 469"/>
                  <a:gd name="T50" fmla="*/ 0 w 1046"/>
                  <a:gd name="T51" fmla="*/ 0 h 469"/>
                  <a:gd name="T52" fmla="*/ 0 w 1046"/>
                  <a:gd name="T53" fmla="*/ 0 h 469"/>
                  <a:gd name="T54" fmla="*/ 0 w 1046"/>
                  <a:gd name="T55" fmla="*/ 0 h 469"/>
                  <a:gd name="T56" fmla="*/ 0 w 1046"/>
                  <a:gd name="T57" fmla="*/ 0 h 469"/>
                  <a:gd name="T58" fmla="*/ 0 w 1046"/>
                  <a:gd name="T59" fmla="*/ 0 h 469"/>
                  <a:gd name="T60" fmla="*/ 0 w 1046"/>
                  <a:gd name="T61" fmla="*/ 0 h 469"/>
                  <a:gd name="T62" fmla="*/ 0 w 1046"/>
                  <a:gd name="T63" fmla="*/ 0 h 469"/>
                  <a:gd name="T64" fmla="*/ 0 w 1046"/>
                  <a:gd name="T65" fmla="*/ 0 h 469"/>
                  <a:gd name="T66" fmla="*/ 0 w 1046"/>
                  <a:gd name="T67" fmla="*/ 0 h 469"/>
                  <a:gd name="T68" fmla="*/ 0 w 1046"/>
                  <a:gd name="T69" fmla="*/ 0 h 469"/>
                  <a:gd name="T70" fmla="*/ 0 w 1046"/>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46"/>
                  <a:gd name="T109" fmla="*/ 0 h 469"/>
                  <a:gd name="T110" fmla="*/ 1046 w 1046"/>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46" h="469">
                    <a:moveTo>
                      <a:pt x="3" y="8"/>
                    </a:moveTo>
                    <a:lnTo>
                      <a:pt x="0" y="6"/>
                    </a:lnTo>
                    <a:lnTo>
                      <a:pt x="10" y="25"/>
                    </a:lnTo>
                    <a:lnTo>
                      <a:pt x="22" y="47"/>
                    </a:lnTo>
                    <a:lnTo>
                      <a:pt x="38" y="67"/>
                    </a:lnTo>
                    <a:lnTo>
                      <a:pt x="57" y="88"/>
                    </a:lnTo>
                    <a:lnTo>
                      <a:pt x="82" y="110"/>
                    </a:lnTo>
                    <a:lnTo>
                      <a:pt x="106" y="131"/>
                    </a:lnTo>
                    <a:lnTo>
                      <a:pt x="134" y="153"/>
                    </a:lnTo>
                    <a:lnTo>
                      <a:pt x="165" y="174"/>
                    </a:lnTo>
                    <a:lnTo>
                      <a:pt x="198" y="197"/>
                    </a:lnTo>
                    <a:lnTo>
                      <a:pt x="233" y="218"/>
                    </a:lnTo>
                    <a:lnTo>
                      <a:pt x="269" y="239"/>
                    </a:lnTo>
                    <a:lnTo>
                      <a:pt x="309" y="260"/>
                    </a:lnTo>
                    <a:lnTo>
                      <a:pt x="348" y="280"/>
                    </a:lnTo>
                    <a:lnTo>
                      <a:pt x="388" y="300"/>
                    </a:lnTo>
                    <a:lnTo>
                      <a:pt x="429" y="320"/>
                    </a:lnTo>
                    <a:lnTo>
                      <a:pt x="472" y="338"/>
                    </a:lnTo>
                    <a:lnTo>
                      <a:pt x="513" y="356"/>
                    </a:lnTo>
                    <a:lnTo>
                      <a:pt x="556" y="372"/>
                    </a:lnTo>
                    <a:lnTo>
                      <a:pt x="598" y="388"/>
                    </a:lnTo>
                    <a:lnTo>
                      <a:pt x="641" y="402"/>
                    </a:lnTo>
                    <a:lnTo>
                      <a:pt x="682" y="416"/>
                    </a:lnTo>
                    <a:lnTo>
                      <a:pt x="725" y="428"/>
                    </a:lnTo>
                    <a:lnTo>
                      <a:pt x="765" y="439"/>
                    </a:lnTo>
                    <a:lnTo>
                      <a:pt x="803" y="448"/>
                    </a:lnTo>
                    <a:lnTo>
                      <a:pt x="841" y="456"/>
                    </a:lnTo>
                    <a:lnTo>
                      <a:pt x="876" y="462"/>
                    </a:lnTo>
                    <a:lnTo>
                      <a:pt x="911" y="466"/>
                    </a:lnTo>
                    <a:lnTo>
                      <a:pt x="943" y="468"/>
                    </a:lnTo>
                    <a:lnTo>
                      <a:pt x="972" y="469"/>
                    </a:lnTo>
                    <a:lnTo>
                      <a:pt x="1000" y="468"/>
                    </a:lnTo>
                    <a:lnTo>
                      <a:pt x="1023" y="464"/>
                    </a:lnTo>
                    <a:lnTo>
                      <a:pt x="1046" y="459"/>
                    </a:lnTo>
                    <a:lnTo>
                      <a:pt x="1041" y="448"/>
                    </a:lnTo>
                    <a:lnTo>
                      <a:pt x="1021" y="454"/>
                    </a:lnTo>
                    <a:lnTo>
                      <a:pt x="998" y="458"/>
                    </a:lnTo>
                    <a:lnTo>
                      <a:pt x="972" y="459"/>
                    </a:lnTo>
                    <a:lnTo>
                      <a:pt x="943" y="458"/>
                    </a:lnTo>
                    <a:lnTo>
                      <a:pt x="911" y="456"/>
                    </a:lnTo>
                    <a:lnTo>
                      <a:pt x="878" y="451"/>
                    </a:lnTo>
                    <a:lnTo>
                      <a:pt x="843" y="445"/>
                    </a:lnTo>
                    <a:lnTo>
                      <a:pt x="805" y="438"/>
                    </a:lnTo>
                    <a:lnTo>
                      <a:pt x="767" y="428"/>
                    </a:lnTo>
                    <a:lnTo>
                      <a:pt x="727" y="418"/>
                    </a:lnTo>
                    <a:lnTo>
                      <a:pt x="687" y="405"/>
                    </a:lnTo>
                    <a:lnTo>
                      <a:pt x="645" y="391"/>
                    </a:lnTo>
                    <a:lnTo>
                      <a:pt x="603" y="378"/>
                    </a:lnTo>
                    <a:lnTo>
                      <a:pt x="560" y="362"/>
                    </a:lnTo>
                    <a:lnTo>
                      <a:pt x="518" y="345"/>
                    </a:lnTo>
                    <a:lnTo>
                      <a:pt x="476" y="327"/>
                    </a:lnTo>
                    <a:lnTo>
                      <a:pt x="434" y="309"/>
                    </a:lnTo>
                    <a:lnTo>
                      <a:pt x="393" y="291"/>
                    </a:lnTo>
                    <a:lnTo>
                      <a:pt x="352" y="271"/>
                    </a:lnTo>
                    <a:lnTo>
                      <a:pt x="313" y="251"/>
                    </a:lnTo>
                    <a:lnTo>
                      <a:pt x="276" y="230"/>
                    </a:lnTo>
                    <a:lnTo>
                      <a:pt x="239" y="209"/>
                    </a:lnTo>
                    <a:lnTo>
                      <a:pt x="205" y="188"/>
                    </a:lnTo>
                    <a:lnTo>
                      <a:pt x="172" y="166"/>
                    </a:lnTo>
                    <a:lnTo>
                      <a:pt x="141" y="145"/>
                    </a:lnTo>
                    <a:lnTo>
                      <a:pt x="113" y="123"/>
                    </a:lnTo>
                    <a:lnTo>
                      <a:pt x="88" y="102"/>
                    </a:lnTo>
                    <a:lnTo>
                      <a:pt x="66" y="82"/>
                    </a:lnTo>
                    <a:lnTo>
                      <a:pt x="47" y="61"/>
                    </a:lnTo>
                    <a:lnTo>
                      <a:pt x="31" y="41"/>
                    </a:lnTo>
                    <a:lnTo>
                      <a:pt x="19" y="21"/>
                    </a:lnTo>
                    <a:lnTo>
                      <a:pt x="11" y="2"/>
                    </a:lnTo>
                    <a:lnTo>
                      <a:pt x="8" y="0"/>
                    </a:lnTo>
                    <a:lnTo>
                      <a:pt x="11" y="2"/>
                    </a:lnTo>
                    <a:lnTo>
                      <a:pt x="10" y="1"/>
                    </a:lnTo>
                    <a:lnTo>
                      <a:pt x="8" y="0"/>
                    </a:lnTo>
                    <a:lnTo>
                      <a:pt x="3" y="8"/>
                    </a:lnTo>
                    <a:close/>
                  </a:path>
                </a:pathLst>
              </a:custGeom>
              <a:solidFill>
                <a:srgbClr val="000000"/>
              </a:solidFill>
              <a:ln w="9525">
                <a:noFill/>
                <a:round/>
                <a:headEnd/>
                <a:tailEnd/>
              </a:ln>
            </p:spPr>
            <p:txBody>
              <a:bodyPr/>
              <a:lstStyle/>
              <a:p>
                <a:endParaRPr lang="en-US"/>
              </a:p>
            </p:txBody>
          </p:sp>
          <p:sp>
            <p:nvSpPr>
              <p:cNvPr id="1244" name="Freeform 10"/>
              <p:cNvSpPr>
                <a:spLocks/>
              </p:cNvSpPr>
              <p:nvPr/>
            </p:nvSpPr>
            <p:spPr bwMode="auto">
              <a:xfrm>
                <a:off x="3508" y="1797"/>
                <a:ext cx="154" cy="134"/>
              </a:xfrm>
              <a:custGeom>
                <a:avLst/>
                <a:gdLst>
                  <a:gd name="T0" fmla="*/ 0 w 772"/>
                  <a:gd name="T1" fmla="*/ 0 h 671"/>
                  <a:gd name="T2" fmla="*/ 0 w 772"/>
                  <a:gd name="T3" fmla="*/ 0 h 671"/>
                  <a:gd name="T4" fmla="*/ 0 w 772"/>
                  <a:gd name="T5" fmla="*/ 0 h 671"/>
                  <a:gd name="T6" fmla="*/ 0 w 772"/>
                  <a:gd name="T7" fmla="*/ 0 h 671"/>
                  <a:gd name="T8" fmla="*/ 0 w 772"/>
                  <a:gd name="T9" fmla="*/ 0 h 671"/>
                  <a:gd name="T10" fmla="*/ 0 w 772"/>
                  <a:gd name="T11" fmla="*/ 0 h 671"/>
                  <a:gd name="T12" fmla="*/ 0 w 772"/>
                  <a:gd name="T13" fmla="*/ 0 h 671"/>
                  <a:gd name="T14" fmla="*/ 0 w 772"/>
                  <a:gd name="T15" fmla="*/ 0 h 671"/>
                  <a:gd name="T16" fmla="*/ 0 w 772"/>
                  <a:gd name="T17" fmla="*/ 0 h 671"/>
                  <a:gd name="T18" fmla="*/ 0 w 772"/>
                  <a:gd name="T19" fmla="*/ 0 h 671"/>
                  <a:gd name="T20" fmla="*/ 0 w 772"/>
                  <a:gd name="T21" fmla="*/ 0 h 671"/>
                  <a:gd name="T22" fmla="*/ 0 w 772"/>
                  <a:gd name="T23" fmla="*/ 0 h 671"/>
                  <a:gd name="T24" fmla="*/ 0 w 772"/>
                  <a:gd name="T25" fmla="*/ 0 h 671"/>
                  <a:gd name="T26" fmla="*/ 0 w 772"/>
                  <a:gd name="T27" fmla="*/ 0 h 671"/>
                  <a:gd name="T28" fmla="*/ 0 w 772"/>
                  <a:gd name="T29" fmla="*/ 0 h 671"/>
                  <a:gd name="T30" fmla="*/ 0 w 772"/>
                  <a:gd name="T31" fmla="*/ 0 h 671"/>
                  <a:gd name="T32" fmla="*/ 0 w 772"/>
                  <a:gd name="T33" fmla="*/ 0 h 671"/>
                  <a:gd name="T34" fmla="*/ 0 w 772"/>
                  <a:gd name="T35" fmla="*/ 0 h 671"/>
                  <a:gd name="T36" fmla="*/ 0 w 772"/>
                  <a:gd name="T37" fmla="*/ 0 h 671"/>
                  <a:gd name="T38" fmla="*/ 0 w 772"/>
                  <a:gd name="T39" fmla="*/ 0 h 671"/>
                  <a:gd name="T40" fmla="*/ 0 w 772"/>
                  <a:gd name="T41" fmla="*/ 0 h 671"/>
                  <a:gd name="T42" fmla="*/ 0 w 772"/>
                  <a:gd name="T43" fmla="*/ 0 h 671"/>
                  <a:gd name="T44" fmla="*/ 0 w 772"/>
                  <a:gd name="T45" fmla="*/ 0 h 671"/>
                  <a:gd name="T46" fmla="*/ 0 w 772"/>
                  <a:gd name="T47" fmla="*/ 0 h 671"/>
                  <a:gd name="T48" fmla="*/ 0 w 772"/>
                  <a:gd name="T49" fmla="*/ 0 h 671"/>
                  <a:gd name="T50" fmla="*/ 0 w 772"/>
                  <a:gd name="T51" fmla="*/ 0 h 671"/>
                  <a:gd name="T52" fmla="*/ 0 w 772"/>
                  <a:gd name="T53" fmla="*/ 0 h 671"/>
                  <a:gd name="T54" fmla="*/ 0 w 772"/>
                  <a:gd name="T55" fmla="*/ 0 h 671"/>
                  <a:gd name="T56" fmla="*/ 0 w 772"/>
                  <a:gd name="T57" fmla="*/ 0 h 671"/>
                  <a:gd name="T58" fmla="*/ 0 w 772"/>
                  <a:gd name="T59" fmla="*/ 0 h 671"/>
                  <a:gd name="T60" fmla="*/ 0 w 772"/>
                  <a:gd name="T61" fmla="*/ 0 h 671"/>
                  <a:gd name="T62" fmla="*/ 0 w 772"/>
                  <a:gd name="T63" fmla="*/ 0 h 671"/>
                  <a:gd name="T64" fmla="*/ 0 w 772"/>
                  <a:gd name="T65" fmla="*/ 0 h 671"/>
                  <a:gd name="T66" fmla="*/ 0 w 772"/>
                  <a:gd name="T67" fmla="*/ 0 h 671"/>
                  <a:gd name="T68" fmla="*/ 0 w 772"/>
                  <a:gd name="T69" fmla="*/ 0 h 671"/>
                  <a:gd name="T70" fmla="*/ 0 w 772"/>
                  <a:gd name="T71" fmla="*/ 0 h 6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2"/>
                  <a:gd name="T109" fmla="*/ 0 h 671"/>
                  <a:gd name="T110" fmla="*/ 772 w 772"/>
                  <a:gd name="T111" fmla="*/ 671 h 6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2" h="671">
                    <a:moveTo>
                      <a:pt x="1" y="8"/>
                    </a:moveTo>
                    <a:lnTo>
                      <a:pt x="0" y="7"/>
                    </a:lnTo>
                    <a:lnTo>
                      <a:pt x="9" y="20"/>
                    </a:lnTo>
                    <a:lnTo>
                      <a:pt x="20" y="35"/>
                    </a:lnTo>
                    <a:lnTo>
                      <a:pt x="34" y="51"/>
                    </a:lnTo>
                    <a:lnTo>
                      <a:pt x="48" y="67"/>
                    </a:lnTo>
                    <a:lnTo>
                      <a:pt x="64" y="85"/>
                    </a:lnTo>
                    <a:lnTo>
                      <a:pt x="82" y="105"/>
                    </a:lnTo>
                    <a:lnTo>
                      <a:pt x="101" y="125"/>
                    </a:lnTo>
                    <a:lnTo>
                      <a:pt x="121" y="146"/>
                    </a:lnTo>
                    <a:lnTo>
                      <a:pt x="142" y="169"/>
                    </a:lnTo>
                    <a:lnTo>
                      <a:pt x="165" y="192"/>
                    </a:lnTo>
                    <a:lnTo>
                      <a:pt x="188" y="215"/>
                    </a:lnTo>
                    <a:lnTo>
                      <a:pt x="213" y="239"/>
                    </a:lnTo>
                    <a:lnTo>
                      <a:pt x="238" y="263"/>
                    </a:lnTo>
                    <a:lnTo>
                      <a:pt x="264" y="290"/>
                    </a:lnTo>
                    <a:lnTo>
                      <a:pt x="292" y="314"/>
                    </a:lnTo>
                    <a:lnTo>
                      <a:pt x="320" y="339"/>
                    </a:lnTo>
                    <a:lnTo>
                      <a:pt x="348" y="364"/>
                    </a:lnTo>
                    <a:lnTo>
                      <a:pt x="376" y="390"/>
                    </a:lnTo>
                    <a:lnTo>
                      <a:pt x="405" y="414"/>
                    </a:lnTo>
                    <a:lnTo>
                      <a:pt x="434" y="438"/>
                    </a:lnTo>
                    <a:lnTo>
                      <a:pt x="463" y="462"/>
                    </a:lnTo>
                    <a:lnTo>
                      <a:pt x="492" y="486"/>
                    </a:lnTo>
                    <a:lnTo>
                      <a:pt x="521" y="509"/>
                    </a:lnTo>
                    <a:lnTo>
                      <a:pt x="550" y="531"/>
                    </a:lnTo>
                    <a:lnTo>
                      <a:pt x="578" y="553"/>
                    </a:lnTo>
                    <a:lnTo>
                      <a:pt x="607" y="573"/>
                    </a:lnTo>
                    <a:lnTo>
                      <a:pt x="635" y="592"/>
                    </a:lnTo>
                    <a:lnTo>
                      <a:pt x="662" y="611"/>
                    </a:lnTo>
                    <a:lnTo>
                      <a:pt x="689" y="628"/>
                    </a:lnTo>
                    <a:lnTo>
                      <a:pt x="716" y="644"/>
                    </a:lnTo>
                    <a:lnTo>
                      <a:pt x="742" y="658"/>
                    </a:lnTo>
                    <a:lnTo>
                      <a:pt x="767" y="671"/>
                    </a:lnTo>
                    <a:lnTo>
                      <a:pt x="772" y="663"/>
                    </a:lnTo>
                    <a:lnTo>
                      <a:pt x="748" y="650"/>
                    </a:lnTo>
                    <a:lnTo>
                      <a:pt x="723" y="635"/>
                    </a:lnTo>
                    <a:lnTo>
                      <a:pt x="696" y="619"/>
                    </a:lnTo>
                    <a:lnTo>
                      <a:pt x="669" y="603"/>
                    </a:lnTo>
                    <a:lnTo>
                      <a:pt x="642" y="584"/>
                    </a:lnTo>
                    <a:lnTo>
                      <a:pt x="614" y="565"/>
                    </a:lnTo>
                    <a:lnTo>
                      <a:pt x="585" y="545"/>
                    </a:lnTo>
                    <a:lnTo>
                      <a:pt x="557" y="522"/>
                    </a:lnTo>
                    <a:lnTo>
                      <a:pt x="528" y="500"/>
                    </a:lnTo>
                    <a:lnTo>
                      <a:pt x="499" y="477"/>
                    </a:lnTo>
                    <a:lnTo>
                      <a:pt x="470" y="454"/>
                    </a:lnTo>
                    <a:lnTo>
                      <a:pt x="441" y="430"/>
                    </a:lnTo>
                    <a:lnTo>
                      <a:pt x="412" y="406"/>
                    </a:lnTo>
                    <a:lnTo>
                      <a:pt x="383" y="381"/>
                    </a:lnTo>
                    <a:lnTo>
                      <a:pt x="355" y="356"/>
                    </a:lnTo>
                    <a:lnTo>
                      <a:pt x="327" y="331"/>
                    </a:lnTo>
                    <a:lnTo>
                      <a:pt x="299" y="306"/>
                    </a:lnTo>
                    <a:lnTo>
                      <a:pt x="273" y="281"/>
                    </a:lnTo>
                    <a:lnTo>
                      <a:pt x="247" y="257"/>
                    </a:lnTo>
                    <a:lnTo>
                      <a:pt x="222" y="233"/>
                    </a:lnTo>
                    <a:lnTo>
                      <a:pt x="197" y="209"/>
                    </a:lnTo>
                    <a:lnTo>
                      <a:pt x="173" y="185"/>
                    </a:lnTo>
                    <a:lnTo>
                      <a:pt x="151" y="162"/>
                    </a:lnTo>
                    <a:lnTo>
                      <a:pt x="130" y="140"/>
                    </a:lnTo>
                    <a:lnTo>
                      <a:pt x="110" y="119"/>
                    </a:lnTo>
                    <a:lnTo>
                      <a:pt x="91" y="99"/>
                    </a:lnTo>
                    <a:lnTo>
                      <a:pt x="73" y="79"/>
                    </a:lnTo>
                    <a:lnTo>
                      <a:pt x="57" y="61"/>
                    </a:lnTo>
                    <a:lnTo>
                      <a:pt x="43" y="44"/>
                    </a:lnTo>
                    <a:lnTo>
                      <a:pt x="29" y="28"/>
                    </a:lnTo>
                    <a:lnTo>
                      <a:pt x="18" y="14"/>
                    </a:lnTo>
                    <a:lnTo>
                      <a:pt x="9" y="1"/>
                    </a:lnTo>
                    <a:lnTo>
                      <a:pt x="8" y="0"/>
                    </a:lnTo>
                    <a:lnTo>
                      <a:pt x="9" y="1"/>
                    </a:lnTo>
                    <a:lnTo>
                      <a:pt x="9" y="0"/>
                    </a:lnTo>
                    <a:lnTo>
                      <a:pt x="8" y="0"/>
                    </a:lnTo>
                    <a:lnTo>
                      <a:pt x="1" y="8"/>
                    </a:lnTo>
                    <a:close/>
                  </a:path>
                </a:pathLst>
              </a:custGeom>
              <a:solidFill>
                <a:srgbClr val="000000"/>
              </a:solidFill>
              <a:ln w="9525">
                <a:noFill/>
                <a:round/>
                <a:headEnd/>
                <a:tailEnd/>
              </a:ln>
            </p:spPr>
            <p:txBody>
              <a:bodyPr/>
              <a:lstStyle/>
              <a:p>
                <a:endParaRPr lang="en-US"/>
              </a:p>
            </p:txBody>
          </p:sp>
          <p:sp>
            <p:nvSpPr>
              <p:cNvPr id="1245" name="Freeform 11"/>
              <p:cNvSpPr>
                <a:spLocks/>
              </p:cNvSpPr>
              <p:nvPr/>
            </p:nvSpPr>
            <p:spPr bwMode="auto">
              <a:xfrm>
                <a:off x="3462" y="1762"/>
                <a:ext cx="48" cy="36"/>
              </a:xfrm>
              <a:custGeom>
                <a:avLst/>
                <a:gdLst>
                  <a:gd name="T0" fmla="*/ 0 w 237"/>
                  <a:gd name="T1" fmla="*/ 0 h 191"/>
                  <a:gd name="T2" fmla="*/ 0 w 237"/>
                  <a:gd name="T3" fmla="*/ 0 h 191"/>
                  <a:gd name="T4" fmla="*/ 0 w 237"/>
                  <a:gd name="T5" fmla="*/ 0 h 191"/>
                  <a:gd name="T6" fmla="*/ 0 w 237"/>
                  <a:gd name="T7" fmla="*/ 0 h 191"/>
                  <a:gd name="T8" fmla="*/ 0 w 237"/>
                  <a:gd name="T9" fmla="*/ 0 h 191"/>
                  <a:gd name="T10" fmla="*/ 0 w 237"/>
                  <a:gd name="T11" fmla="*/ 0 h 191"/>
                  <a:gd name="T12" fmla="*/ 0 w 237"/>
                  <a:gd name="T13" fmla="*/ 0 h 191"/>
                  <a:gd name="T14" fmla="*/ 0 w 237"/>
                  <a:gd name="T15" fmla="*/ 0 h 191"/>
                  <a:gd name="T16" fmla="*/ 0 w 237"/>
                  <a:gd name="T17" fmla="*/ 0 h 191"/>
                  <a:gd name="T18" fmla="*/ 0 w 237"/>
                  <a:gd name="T19" fmla="*/ 0 h 191"/>
                  <a:gd name="T20" fmla="*/ 0 w 237"/>
                  <a:gd name="T21" fmla="*/ 0 h 191"/>
                  <a:gd name="T22" fmla="*/ 0 w 237"/>
                  <a:gd name="T23" fmla="*/ 0 h 191"/>
                  <a:gd name="T24" fmla="*/ 0 w 237"/>
                  <a:gd name="T25" fmla="*/ 0 h 191"/>
                  <a:gd name="T26" fmla="*/ 0 w 237"/>
                  <a:gd name="T27" fmla="*/ 0 h 191"/>
                  <a:gd name="T28" fmla="*/ 0 w 237"/>
                  <a:gd name="T29" fmla="*/ 0 h 191"/>
                  <a:gd name="T30" fmla="*/ 0 w 237"/>
                  <a:gd name="T31" fmla="*/ 0 h 191"/>
                  <a:gd name="T32" fmla="*/ 0 w 237"/>
                  <a:gd name="T33" fmla="*/ 0 h 191"/>
                  <a:gd name="T34" fmla="*/ 0 w 237"/>
                  <a:gd name="T35" fmla="*/ 0 h 191"/>
                  <a:gd name="T36" fmla="*/ 0 w 237"/>
                  <a:gd name="T37" fmla="*/ 0 h 191"/>
                  <a:gd name="T38" fmla="*/ 0 w 237"/>
                  <a:gd name="T39" fmla="*/ 0 h 191"/>
                  <a:gd name="T40" fmla="*/ 0 w 237"/>
                  <a:gd name="T41" fmla="*/ 0 h 191"/>
                  <a:gd name="T42" fmla="*/ 0 w 237"/>
                  <a:gd name="T43" fmla="*/ 0 h 191"/>
                  <a:gd name="T44" fmla="*/ 0 w 237"/>
                  <a:gd name="T45" fmla="*/ 0 h 191"/>
                  <a:gd name="T46" fmla="*/ 0 w 237"/>
                  <a:gd name="T47" fmla="*/ 0 h 191"/>
                  <a:gd name="T48" fmla="*/ 0 w 237"/>
                  <a:gd name="T49" fmla="*/ 0 h 191"/>
                  <a:gd name="T50" fmla="*/ 0 w 237"/>
                  <a:gd name="T51" fmla="*/ 0 h 191"/>
                  <a:gd name="T52" fmla="*/ 0 w 237"/>
                  <a:gd name="T53" fmla="*/ 0 h 191"/>
                  <a:gd name="T54" fmla="*/ 0 w 237"/>
                  <a:gd name="T55" fmla="*/ 0 h 191"/>
                  <a:gd name="T56" fmla="*/ 0 w 237"/>
                  <a:gd name="T57" fmla="*/ 0 h 191"/>
                  <a:gd name="T58" fmla="*/ 0 w 237"/>
                  <a:gd name="T59" fmla="*/ 0 h 191"/>
                  <a:gd name="T60" fmla="*/ 0 w 237"/>
                  <a:gd name="T61" fmla="*/ 0 h 191"/>
                  <a:gd name="T62" fmla="*/ 0 w 237"/>
                  <a:gd name="T63" fmla="*/ 0 h 191"/>
                  <a:gd name="T64" fmla="*/ 0 w 237"/>
                  <a:gd name="T65" fmla="*/ 0 h 191"/>
                  <a:gd name="T66" fmla="*/ 0 w 237"/>
                  <a:gd name="T67" fmla="*/ 0 h 191"/>
                  <a:gd name="T68" fmla="*/ 0 w 237"/>
                  <a:gd name="T69" fmla="*/ 0 h 191"/>
                  <a:gd name="T70" fmla="*/ 0 w 237"/>
                  <a:gd name="T71" fmla="*/ 0 h 191"/>
                  <a:gd name="T72" fmla="*/ 0 w 237"/>
                  <a:gd name="T73" fmla="*/ 0 h 191"/>
                  <a:gd name="T74" fmla="*/ 0 w 237"/>
                  <a:gd name="T75" fmla="*/ 0 h 191"/>
                  <a:gd name="T76" fmla="*/ 0 w 237"/>
                  <a:gd name="T77" fmla="*/ 0 h 191"/>
                  <a:gd name="T78" fmla="*/ 0 w 237"/>
                  <a:gd name="T79" fmla="*/ 0 h 1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7"/>
                  <a:gd name="T121" fmla="*/ 0 h 191"/>
                  <a:gd name="T122" fmla="*/ 237 w 237"/>
                  <a:gd name="T123" fmla="*/ 191 h 19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7" h="191">
                    <a:moveTo>
                      <a:pt x="0" y="7"/>
                    </a:moveTo>
                    <a:lnTo>
                      <a:pt x="0" y="8"/>
                    </a:lnTo>
                    <a:lnTo>
                      <a:pt x="1" y="9"/>
                    </a:lnTo>
                    <a:lnTo>
                      <a:pt x="4" y="12"/>
                    </a:lnTo>
                    <a:lnTo>
                      <a:pt x="10" y="18"/>
                    </a:lnTo>
                    <a:lnTo>
                      <a:pt x="18" y="25"/>
                    </a:lnTo>
                    <a:lnTo>
                      <a:pt x="28" y="33"/>
                    </a:lnTo>
                    <a:lnTo>
                      <a:pt x="40" y="43"/>
                    </a:lnTo>
                    <a:lnTo>
                      <a:pt x="52" y="55"/>
                    </a:lnTo>
                    <a:lnTo>
                      <a:pt x="67" y="67"/>
                    </a:lnTo>
                    <a:lnTo>
                      <a:pt x="84" y="81"/>
                    </a:lnTo>
                    <a:lnTo>
                      <a:pt x="102" y="95"/>
                    </a:lnTo>
                    <a:lnTo>
                      <a:pt x="120" y="110"/>
                    </a:lnTo>
                    <a:lnTo>
                      <a:pt x="140" y="126"/>
                    </a:lnTo>
                    <a:lnTo>
                      <a:pt x="161" y="142"/>
                    </a:lnTo>
                    <a:lnTo>
                      <a:pt x="183" y="159"/>
                    </a:lnTo>
                    <a:lnTo>
                      <a:pt x="207" y="175"/>
                    </a:lnTo>
                    <a:lnTo>
                      <a:pt x="230" y="191"/>
                    </a:lnTo>
                    <a:lnTo>
                      <a:pt x="237" y="183"/>
                    </a:lnTo>
                    <a:lnTo>
                      <a:pt x="213" y="166"/>
                    </a:lnTo>
                    <a:lnTo>
                      <a:pt x="190" y="150"/>
                    </a:lnTo>
                    <a:lnTo>
                      <a:pt x="168" y="134"/>
                    </a:lnTo>
                    <a:lnTo>
                      <a:pt x="146" y="118"/>
                    </a:lnTo>
                    <a:lnTo>
                      <a:pt x="126" y="102"/>
                    </a:lnTo>
                    <a:lnTo>
                      <a:pt x="108" y="86"/>
                    </a:lnTo>
                    <a:lnTo>
                      <a:pt x="90" y="72"/>
                    </a:lnTo>
                    <a:lnTo>
                      <a:pt x="74" y="59"/>
                    </a:lnTo>
                    <a:lnTo>
                      <a:pt x="59" y="46"/>
                    </a:lnTo>
                    <a:lnTo>
                      <a:pt x="47" y="35"/>
                    </a:lnTo>
                    <a:lnTo>
                      <a:pt x="35" y="25"/>
                    </a:lnTo>
                    <a:lnTo>
                      <a:pt x="27" y="17"/>
                    </a:lnTo>
                    <a:lnTo>
                      <a:pt x="19" y="9"/>
                    </a:lnTo>
                    <a:lnTo>
                      <a:pt x="13" y="4"/>
                    </a:lnTo>
                    <a:lnTo>
                      <a:pt x="10" y="1"/>
                    </a:lnTo>
                    <a:lnTo>
                      <a:pt x="9" y="0"/>
                    </a:lnTo>
                    <a:lnTo>
                      <a:pt x="9" y="1"/>
                    </a:lnTo>
                    <a:lnTo>
                      <a:pt x="0" y="7"/>
                    </a:lnTo>
                    <a:lnTo>
                      <a:pt x="0" y="8"/>
                    </a:lnTo>
                    <a:lnTo>
                      <a:pt x="0" y="7"/>
                    </a:lnTo>
                    <a:close/>
                  </a:path>
                </a:pathLst>
              </a:custGeom>
              <a:solidFill>
                <a:srgbClr val="000000"/>
              </a:solidFill>
              <a:ln w="9525">
                <a:noFill/>
                <a:round/>
                <a:headEnd/>
                <a:tailEnd/>
              </a:ln>
            </p:spPr>
            <p:txBody>
              <a:bodyPr/>
              <a:lstStyle/>
              <a:p>
                <a:endParaRPr lang="en-US"/>
              </a:p>
            </p:txBody>
          </p:sp>
          <p:sp>
            <p:nvSpPr>
              <p:cNvPr id="1246" name="Freeform 12"/>
              <p:cNvSpPr>
                <a:spLocks/>
              </p:cNvSpPr>
              <p:nvPr/>
            </p:nvSpPr>
            <p:spPr bwMode="auto">
              <a:xfrm>
                <a:off x="3458" y="1747"/>
                <a:ext cx="18" cy="15"/>
              </a:xfrm>
              <a:custGeom>
                <a:avLst/>
                <a:gdLst>
                  <a:gd name="T0" fmla="*/ 0 w 90"/>
                  <a:gd name="T1" fmla="*/ 0 h 76"/>
                  <a:gd name="T2" fmla="*/ 0 w 90"/>
                  <a:gd name="T3" fmla="*/ 0 h 76"/>
                  <a:gd name="T4" fmla="*/ 0 w 90"/>
                  <a:gd name="T5" fmla="*/ 0 h 76"/>
                  <a:gd name="T6" fmla="*/ 0 w 90"/>
                  <a:gd name="T7" fmla="*/ 0 h 76"/>
                  <a:gd name="T8" fmla="*/ 0 w 90"/>
                  <a:gd name="T9" fmla="*/ 0 h 76"/>
                  <a:gd name="T10" fmla="*/ 0 w 90"/>
                  <a:gd name="T11" fmla="*/ 0 h 76"/>
                  <a:gd name="T12" fmla="*/ 0 w 90"/>
                  <a:gd name="T13" fmla="*/ 0 h 76"/>
                  <a:gd name="T14" fmla="*/ 0 w 90"/>
                  <a:gd name="T15" fmla="*/ 0 h 76"/>
                  <a:gd name="T16" fmla="*/ 0 w 90"/>
                  <a:gd name="T17" fmla="*/ 0 h 76"/>
                  <a:gd name="T18" fmla="*/ 0 w 90"/>
                  <a:gd name="T19" fmla="*/ 0 h 76"/>
                  <a:gd name="T20" fmla="*/ 0 w 90"/>
                  <a:gd name="T21" fmla="*/ 0 h 76"/>
                  <a:gd name="T22" fmla="*/ 0 w 90"/>
                  <a:gd name="T23" fmla="*/ 0 h 76"/>
                  <a:gd name="T24" fmla="*/ 0 w 90"/>
                  <a:gd name="T25" fmla="*/ 0 h 76"/>
                  <a:gd name="T26" fmla="*/ 0 w 90"/>
                  <a:gd name="T27" fmla="*/ 0 h 76"/>
                  <a:gd name="T28" fmla="*/ 0 w 90"/>
                  <a:gd name="T29" fmla="*/ 0 h 76"/>
                  <a:gd name="T30" fmla="*/ 0 w 90"/>
                  <a:gd name="T31" fmla="*/ 0 h 76"/>
                  <a:gd name="T32" fmla="*/ 0 w 90"/>
                  <a:gd name="T33" fmla="*/ 0 h 76"/>
                  <a:gd name="T34" fmla="*/ 0 w 90"/>
                  <a:gd name="T35" fmla="*/ 0 h 76"/>
                  <a:gd name="T36" fmla="*/ 0 w 90"/>
                  <a:gd name="T37" fmla="*/ 0 h 76"/>
                  <a:gd name="T38" fmla="*/ 0 w 90"/>
                  <a:gd name="T39" fmla="*/ 0 h 76"/>
                  <a:gd name="T40" fmla="*/ 0 w 90"/>
                  <a:gd name="T41" fmla="*/ 0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76"/>
                  <a:gd name="T65" fmla="*/ 90 w 90"/>
                  <a:gd name="T66" fmla="*/ 76 h 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76">
                    <a:moveTo>
                      <a:pt x="88" y="0"/>
                    </a:moveTo>
                    <a:lnTo>
                      <a:pt x="88" y="0"/>
                    </a:lnTo>
                    <a:lnTo>
                      <a:pt x="66" y="7"/>
                    </a:lnTo>
                    <a:lnTo>
                      <a:pt x="46" y="12"/>
                    </a:lnTo>
                    <a:lnTo>
                      <a:pt x="28" y="17"/>
                    </a:lnTo>
                    <a:lnTo>
                      <a:pt x="13" y="25"/>
                    </a:lnTo>
                    <a:lnTo>
                      <a:pt x="3" y="33"/>
                    </a:lnTo>
                    <a:lnTo>
                      <a:pt x="0" y="46"/>
                    </a:lnTo>
                    <a:lnTo>
                      <a:pt x="5" y="61"/>
                    </a:lnTo>
                    <a:lnTo>
                      <a:pt x="19" y="76"/>
                    </a:lnTo>
                    <a:lnTo>
                      <a:pt x="28" y="70"/>
                    </a:lnTo>
                    <a:lnTo>
                      <a:pt x="14" y="55"/>
                    </a:lnTo>
                    <a:lnTo>
                      <a:pt x="11" y="46"/>
                    </a:lnTo>
                    <a:lnTo>
                      <a:pt x="12" y="39"/>
                    </a:lnTo>
                    <a:lnTo>
                      <a:pt x="20" y="33"/>
                    </a:lnTo>
                    <a:lnTo>
                      <a:pt x="32" y="28"/>
                    </a:lnTo>
                    <a:lnTo>
                      <a:pt x="48" y="22"/>
                    </a:lnTo>
                    <a:lnTo>
                      <a:pt x="68" y="17"/>
                    </a:lnTo>
                    <a:lnTo>
                      <a:pt x="90" y="11"/>
                    </a:lnTo>
                    <a:lnTo>
                      <a:pt x="88" y="0"/>
                    </a:lnTo>
                    <a:close/>
                  </a:path>
                </a:pathLst>
              </a:custGeom>
              <a:solidFill>
                <a:srgbClr val="000000"/>
              </a:solidFill>
              <a:ln w="9525">
                <a:noFill/>
                <a:round/>
                <a:headEnd/>
                <a:tailEnd/>
              </a:ln>
            </p:spPr>
            <p:txBody>
              <a:bodyPr/>
              <a:lstStyle/>
              <a:p>
                <a:endParaRPr lang="en-US"/>
              </a:p>
            </p:txBody>
          </p:sp>
          <p:sp>
            <p:nvSpPr>
              <p:cNvPr id="1247" name="Freeform 13"/>
              <p:cNvSpPr>
                <a:spLocks/>
              </p:cNvSpPr>
              <p:nvPr/>
            </p:nvSpPr>
            <p:spPr bwMode="auto">
              <a:xfrm>
                <a:off x="3476" y="1739"/>
                <a:ext cx="32" cy="11"/>
              </a:xfrm>
              <a:custGeom>
                <a:avLst/>
                <a:gdLst>
                  <a:gd name="T0" fmla="*/ 0 w 157"/>
                  <a:gd name="T1" fmla="*/ 0 h 57"/>
                  <a:gd name="T2" fmla="*/ 0 w 157"/>
                  <a:gd name="T3" fmla="*/ 0 h 57"/>
                  <a:gd name="T4" fmla="*/ 0 w 157"/>
                  <a:gd name="T5" fmla="*/ 0 h 57"/>
                  <a:gd name="T6" fmla="*/ 0 w 157"/>
                  <a:gd name="T7" fmla="*/ 0 h 57"/>
                  <a:gd name="T8" fmla="*/ 0 w 157"/>
                  <a:gd name="T9" fmla="*/ 0 h 57"/>
                  <a:gd name="T10" fmla="*/ 0 w 157"/>
                  <a:gd name="T11" fmla="*/ 0 h 57"/>
                  <a:gd name="T12" fmla="*/ 0 w 157"/>
                  <a:gd name="T13" fmla="*/ 0 h 57"/>
                  <a:gd name="T14" fmla="*/ 0 w 157"/>
                  <a:gd name="T15" fmla="*/ 0 h 57"/>
                  <a:gd name="T16" fmla="*/ 0 w 157"/>
                  <a:gd name="T17" fmla="*/ 0 h 57"/>
                  <a:gd name="T18" fmla="*/ 0 w 157"/>
                  <a:gd name="T19" fmla="*/ 0 h 57"/>
                  <a:gd name="T20" fmla="*/ 0 w 157"/>
                  <a:gd name="T21" fmla="*/ 0 h 57"/>
                  <a:gd name="T22" fmla="*/ 0 w 157"/>
                  <a:gd name="T23" fmla="*/ 0 h 57"/>
                  <a:gd name="T24" fmla="*/ 0 w 157"/>
                  <a:gd name="T25" fmla="*/ 0 h 57"/>
                  <a:gd name="T26" fmla="*/ 0 w 157"/>
                  <a:gd name="T27" fmla="*/ 0 h 57"/>
                  <a:gd name="T28" fmla="*/ 0 w 157"/>
                  <a:gd name="T29" fmla="*/ 0 h 57"/>
                  <a:gd name="T30" fmla="*/ 0 w 157"/>
                  <a:gd name="T31" fmla="*/ 0 h 57"/>
                  <a:gd name="T32" fmla="*/ 0 w 157"/>
                  <a:gd name="T33" fmla="*/ 0 h 57"/>
                  <a:gd name="T34" fmla="*/ 0 w 157"/>
                  <a:gd name="T35" fmla="*/ 0 h 57"/>
                  <a:gd name="T36" fmla="*/ 0 w 157"/>
                  <a:gd name="T37" fmla="*/ 0 h 57"/>
                  <a:gd name="T38" fmla="*/ 0 w 157"/>
                  <a:gd name="T39" fmla="*/ 0 h 57"/>
                  <a:gd name="T40" fmla="*/ 0 w 157"/>
                  <a:gd name="T41" fmla="*/ 0 h 57"/>
                  <a:gd name="T42" fmla="*/ 0 w 157"/>
                  <a:gd name="T43" fmla="*/ 0 h 57"/>
                  <a:gd name="T44" fmla="*/ 0 w 157"/>
                  <a:gd name="T45" fmla="*/ 0 h 57"/>
                  <a:gd name="T46" fmla="*/ 0 w 157"/>
                  <a:gd name="T47" fmla="*/ 0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7"/>
                  <a:gd name="T73" fmla="*/ 0 h 57"/>
                  <a:gd name="T74" fmla="*/ 157 w 157"/>
                  <a:gd name="T75" fmla="*/ 57 h 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7" h="57">
                    <a:moveTo>
                      <a:pt x="157" y="2"/>
                    </a:moveTo>
                    <a:lnTo>
                      <a:pt x="151" y="1"/>
                    </a:lnTo>
                    <a:lnTo>
                      <a:pt x="124" y="9"/>
                    </a:lnTo>
                    <a:lnTo>
                      <a:pt x="103" y="17"/>
                    </a:lnTo>
                    <a:lnTo>
                      <a:pt x="85" y="22"/>
                    </a:lnTo>
                    <a:lnTo>
                      <a:pt x="68" y="26"/>
                    </a:lnTo>
                    <a:lnTo>
                      <a:pt x="53" y="32"/>
                    </a:lnTo>
                    <a:lnTo>
                      <a:pt x="38" y="36"/>
                    </a:lnTo>
                    <a:lnTo>
                      <a:pt x="20" y="41"/>
                    </a:lnTo>
                    <a:lnTo>
                      <a:pt x="0" y="46"/>
                    </a:lnTo>
                    <a:lnTo>
                      <a:pt x="2" y="57"/>
                    </a:lnTo>
                    <a:lnTo>
                      <a:pt x="23" y="52"/>
                    </a:lnTo>
                    <a:lnTo>
                      <a:pt x="40" y="46"/>
                    </a:lnTo>
                    <a:lnTo>
                      <a:pt x="57" y="42"/>
                    </a:lnTo>
                    <a:lnTo>
                      <a:pt x="73" y="37"/>
                    </a:lnTo>
                    <a:lnTo>
                      <a:pt x="87" y="33"/>
                    </a:lnTo>
                    <a:lnTo>
                      <a:pt x="108" y="27"/>
                    </a:lnTo>
                    <a:lnTo>
                      <a:pt x="129" y="20"/>
                    </a:lnTo>
                    <a:lnTo>
                      <a:pt x="156" y="12"/>
                    </a:lnTo>
                    <a:lnTo>
                      <a:pt x="150" y="11"/>
                    </a:lnTo>
                    <a:lnTo>
                      <a:pt x="157" y="2"/>
                    </a:lnTo>
                    <a:lnTo>
                      <a:pt x="155" y="0"/>
                    </a:lnTo>
                    <a:lnTo>
                      <a:pt x="151" y="1"/>
                    </a:lnTo>
                    <a:lnTo>
                      <a:pt x="157" y="2"/>
                    </a:lnTo>
                    <a:close/>
                  </a:path>
                </a:pathLst>
              </a:custGeom>
              <a:solidFill>
                <a:srgbClr val="000000"/>
              </a:solidFill>
              <a:ln w="9525">
                <a:noFill/>
                <a:round/>
                <a:headEnd/>
                <a:tailEnd/>
              </a:ln>
            </p:spPr>
            <p:txBody>
              <a:bodyPr/>
              <a:lstStyle/>
              <a:p>
                <a:endParaRPr lang="en-US"/>
              </a:p>
            </p:txBody>
          </p:sp>
          <p:sp>
            <p:nvSpPr>
              <p:cNvPr id="1248" name="Freeform 14"/>
              <p:cNvSpPr>
                <a:spLocks/>
              </p:cNvSpPr>
              <p:nvPr/>
            </p:nvSpPr>
            <p:spPr bwMode="auto">
              <a:xfrm>
                <a:off x="3506" y="1740"/>
                <a:ext cx="97" cy="46"/>
              </a:xfrm>
              <a:custGeom>
                <a:avLst/>
                <a:gdLst>
                  <a:gd name="T0" fmla="*/ 0 w 483"/>
                  <a:gd name="T1" fmla="*/ 0 h 232"/>
                  <a:gd name="T2" fmla="*/ 0 w 483"/>
                  <a:gd name="T3" fmla="*/ 0 h 232"/>
                  <a:gd name="T4" fmla="*/ 0 w 483"/>
                  <a:gd name="T5" fmla="*/ 0 h 232"/>
                  <a:gd name="T6" fmla="*/ 0 w 483"/>
                  <a:gd name="T7" fmla="*/ 0 h 232"/>
                  <a:gd name="T8" fmla="*/ 0 w 483"/>
                  <a:gd name="T9" fmla="*/ 0 h 232"/>
                  <a:gd name="T10" fmla="*/ 0 w 483"/>
                  <a:gd name="T11" fmla="*/ 0 h 232"/>
                  <a:gd name="T12" fmla="*/ 0 w 483"/>
                  <a:gd name="T13" fmla="*/ 0 h 232"/>
                  <a:gd name="T14" fmla="*/ 0 w 483"/>
                  <a:gd name="T15" fmla="*/ 0 h 232"/>
                  <a:gd name="T16" fmla="*/ 0 w 483"/>
                  <a:gd name="T17" fmla="*/ 0 h 232"/>
                  <a:gd name="T18" fmla="*/ 0 w 483"/>
                  <a:gd name="T19" fmla="*/ 0 h 232"/>
                  <a:gd name="T20" fmla="*/ 0 w 483"/>
                  <a:gd name="T21" fmla="*/ 0 h 232"/>
                  <a:gd name="T22" fmla="*/ 0 w 483"/>
                  <a:gd name="T23" fmla="*/ 0 h 232"/>
                  <a:gd name="T24" fmla="*/ 0 w 483"/>
                  <a:gd name="T25" fmla="*/ 0 h 232"/>
                  <a:gd name="T26" fmla="*/ 0 w 483"/>
                  <a:gd name="T27" fmla="*/ 0 h 232"/>
                  <a:gd name="T28" fmla="*/ 0 w 483"/>
                  <a:gd name="T29" fmla="*/ 0 h 232"/>
                  <a:gd name="T30" fmla="*/ 0 w 483"/>
                  <a:gd name="T31" fmla="*/ 0 h 232"/>
                  <a:gd name="T32" fmla="*/ 0 w 483"/>
                  <a:gd name="T33" fmla="*/ 0 h 232"/>
                  <a:gd name="T34" fmla="*/ 0 w 483"/>
                  <a:gd name="T35" fmla="*/ 0 h 232"/>
                  <a:gd name="T36" fmla="*/ 0 w 483"/>
                  <a:gd name="T37" fmla="*/ 0 h 232"/>
                  <a:gd name="T38" fmla="*/ 0 w 483"/>
                  <a:gd name="T39" fmla="*/ 0 h 232"/>
                  <a:gd name="T40" fmla="*/ 0 w 483"/>
                  <a:gd name="T41" fmla="*/ 0 h 232"/>
                  <a:gd name="T42" fmla="*/ 0 w 483"/>
                  <a:gd name="T43" fmla="*/ 0 h 232"/>
                  <a:gd name="T44" fmla="*/ 0 w 483"/>
                  <a:gd name="T45" fmla="*/ 0 h 232"/>
                  <a:gd name="T46" fmla="*/ 0 w 483"/>
                  <a:gd name="T47" fmla="*/ 0 h 232"/>
                  <a:gd name="T48" fmla="*/ 0 w 483"/>
                  <a:gd name="T49" fmla="*/ 0 h 232"/>
                  <a:gd name="T50" fmla="*/ 0 w 483"/>
                  <a:gd name="T51" fmla="*/ 0 h 232"/>
                  <a:gd name="T52" fmla="*/ 0 w 483"/>
                  <a:gd name="T53" fmla="*/ 0 h 232"/>
                  <a:gd name="T54" fmla="*/ 0 w 483"/>
                  <a:gd name="T55" fmla="*/ 0 h 232"/>
                  <a:gd name="T56" fmla="*/ 0 w 483"/>
                  <a:gd name="T57" fmla="*/ 0 h 232"/>
                  <a:gd name="T58" fmla="*/ 0 w 483"/>
                  <a:gd name="T59" fmla="*/ 0 h 232"/>
                  <a:gd name="T60" fmla="*/ 0 w 483"/>
                  <a:gd name="T61" fmla="*/ 0 h 232"/>
                  <a:gd name="T62" fmla="*/ 0 w 483"/>
                  <a:gd name="T63" fmla="*/ 0 h 232"/>
                  <a:gd name="T64" fmla="*/ 0 w 483"/>
                  <a:gd name="T65" fmla="*/ 0 h 232"/>
                  <a:gd name="T66" fmla="*/ 0 w 483"/>
                  <a:gd name="T67" fmla="*/ 0 h 232"/>
                  <a:gd name="T68" fmla="*/ 0 w 483"/>
                  <a:gd name="T69" fmla="*/ 0 h 232"/>
                  <a:gd name="T70" fmla="*/ 0 w 483"/>
                  <a:gd name="T71" fmla="*/ 0 h 232"/>
                  <a:gd name="T72" fmla="*/ 0 w 483"/>
                  <a:gd name="T73" fmla="*/ 0 h 232"/>
                  <a:gd name="T74" fmla="*/ 0 w 483"/>
                  <a:gd name="T75" fmla="*/ 0 h 232"/>
                  <a:gd name="T76" fmla="*/ 0 w 483"/>
                  <a:gd name="T77" fmla="*/ 0 h 2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3"/>
                  <a:gd name="T118" fmla="*/ 0 h 232"/>
                  <a:gd name="T119" fmla="*/ 483 w 483"/>
                  <a:gd name="T120" fmla="*/ 232 h 2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83" h="232">
                    <a:moveTo>
                      <a:pt x="483" y="221"/>
                    </a:moveTo>
                    <a:lnTo>
                      <a:pt x="483" y="221"/>
                    </a:lnTo>
                    <a:lnTo>
                      <a:pt x="453" y="212"/>
                    </a:lnTo>
                    <a:lnTo>
                      <a:pt x="424" y="202"/>
                    </a:lnTo>
                    <a:lnTo>
                      <a:pt x="396" y="193"/>
                    </a:lnTo>
                    <a:lnTo>
                      <a:pt x="368" y="183"/>
                    </a:lnTo>
                    <a:lnTo>
                      <a:pt x="341" y="173"/>
                    </a:lnTo>
                    <a:lnTo>
                      <a:pt x="313" y="162"/>
                    </a:lnTo>
                    <a:lnTo>
                      <a:pt x="286" y="151"/>
                    </a:lnTo>
                    <a:lnTo>
                      <a:pt x="258" y="139"/>
                    </a:lnTo>
                    <a:lnTo>
                      <a:pt x="230" y="128"/>
                    </a:lnTo>
                    <a:lnTo>
                      <a:pt x="202" y="113"/>
                    </a:lnTo>
                    <a:lnTo>
                      <a:pt x="172" y="98"/>
                    </a:lnTo>
                    <a:lnTo>
                      <a:pt x="143" y="81"/>
                    </a:lnTo>
                    <a:lnTo>
                      <a:pt x="112" y="63"/>
                    </a:lnTo>
                    <a:lnTo>
                      <a:pt x="78" y="44"/>
                    </a:lnTo>
                    <a:lnTo>
                      <a:pt x="44" y="23"/>
                    </a:lnTo>
                    <a:lnTo>
                      <a:pt x="7" y="0"/>
                    </a:lnTo>
                    <a:lnTo>
                      <a:pt x="0" y="9"/>
                    </a:lnTo>
                    <a:lnTo>
                      <a:pt x="37" y="32"/>
                    </a:lnTo>
                    <a:lnTo>
                      <a:pt x="72" y="53"/>
                    </a:lnTo>
                    <a:lnTo>
                      <a:pt x="105" y="72"/>
                    </a:lnTo>
                    <a:lnTo>
                      <a:pt x="137" y="90"/>
                    </a:lnTo>
                    <a:lnTo>
                      <a:pt x="168" y="106"/>
                    </a:lnTo>
                    <a:lnTo>
                      <a:pt x="198" y="121"/>
                    </a:lnTo>
                    <a:lnTo>
                      <a:pt x="226" y="136"/>
                    </a:lnTo>
                    <a:lnTo>
                      <a:pt x="254" y="150"/>
                    </a:lnTo>
                    <a:lnTo>
                      <a:pt x="282" y="161"/>
                    </a:lnTo>
                    <a:lnTo>
                      <a:pt x="309" y="173"/>
                    </a:lnTo>
                    <a:lnTo>
                      <a:pt x="337" y="183"/>
                    </a:lnTo>
                    <a:lnTo>
                      <a:pt x="364" y="194"/>
                    </a:lnTo>
                    <a:lnTo>
                      <a:pt x="391" y="203"/>
                    </a:lnTo>
                    <a:lnTo>
                      <a:pt x="419" y="213"/>
                    </a:lnTo>
                    <a:lnTo>
                      <a:pt x="449" y="222"/>
                    </a:lnTo>
                    <a:lnTo>
                      <a:pt x="479" y="232"/>
                    </a:lnTo>
                    <a:lnTo>
                      <a:pt x="483" y="221"/>
                    </a:lnTo>
                    <a:close/>
                  </a:path>
                </a:pathLst>
              </a:custGeom>
              <a:solidFill>
                <a:srgbClr val="000000"/>
              </a:solidFill>
              <a:ln w="9525">
                <a:noFill/>
                <a:round/>
                <a:headEnd/>
                <a:tailEnd/>
              </a:ln>
            </p:spPr>
            <p:txBody>
              <a:bodyPr/>
              <a:lstStyle/>
              <a:p>
                <a:endParaRPr lang="en-US"/>
              </a:p>
            </p:txBody>
          </p:sp>
          <p:sp>
            <p:nvSpPr>
              <p:cNvPr id="1249" name="Freeform 15"/>
              <p:cNvSpPr>
                <a:spLocks/>
              </p:cNvSpPr>
              <p:nvPr/>
            </p:nvSpPr>
            <p:spPr bwMode="auto">
              <a:xfrm>
                <a:off x="3600" y="1765"/>
                <a:ext cx="61" cy="12"/>
              </a:xfrm>
              <a:custGeom>
                <a:avLst/>
                <a:gdLst>
                  <a:gd name="T0" fmla="*/ 0 w 303"/>
                  <a:gd name="T1" fmla="*/ 0 h 114"/>
                  <a:gd name="T2" fmla="*/ 0 w 303"/>
                  <a:gd name="T3" fmla="*/ 0 h 114"/>
                  <a:gd name="T4" fmla="*/ 0 w 303"/>
                  <a:gd name="T5" fmla="*/ 0 h 114"/>
                  <a:gd name="T6" fmla="*/ 0 w 303"/>
                  <a:gd name="T7" fmla="*/ 0 h 114"/>
                  <a:gd name="T8" fmla="*/ 0 w 303"/>
                  <a:gd name="T9" fmla="*/ 0 h 114"/>
                  <a:gd name="T10" fmla="*/ 0 w 303"/>
                  <a:gd name="T11" fmla="*/ 0 h 114"/>
                  <a:gd name="T12" fmla="*/ 0 w 303"/>
                  <a:gd name="T13" fmla="*/ 0 h 114"/>
                  <a:gd name="T14" fmla="*/ 0 w 303"/>
                  <a:gd name="T15" fmla="*/ 0 h 114"/>
                  <a:gd name="T16" fmla="*/ 0 w 303"/>
                  <a:gd name="T17" fmla="*/ 0 h 114"/>
                  <a:gd name="T18" fmla="*/ 0 w 303"/>
                  <a:gd name="T19" fmla="*/ 0 h 114"/>
                  <a:gd name="T20" fmla="*/ 0 w 303"/>
                  <a:gd name="T21" fmla="*/ 0 h 114"/>
                  <a:gd name="T22" fmla="*/ 0 w 303"/>
                  <a:gd name="T23" fmla="*/ 0 h 114"/>
                  <a:gd name="T24" fmla="*/ 0 w 303"/>
                  <a:gd name="T25" fmla="*/ 0 h 114"/>
                  <a:gd name="T26" fmla="*/ 0 w 303"/>
                  <a:gd name="T27" fmla="*/ 0 h 114"/>
                  <a:gd name="T28" fmla="*/ 0 w 303"/>
                  <a:gd name="T29" fmla="*/ 0 h 114"/>
                  <a:gd name="T30" fmla="*/ 0 w 303"/>
                  <a:gd name="T31" fmla="*/ 0 h 114"/>
                  <a:gd name="T32" fmla="*/ 0 w 303"/>
                  <a:gd name="T33" fmla="*/ 0 h 114"/>
                  <a:gd name="T34" fmla="*/ 0 w 303"/>
                  <a:gd name="T35" fmla="*/ 0 h 114"/>
                  <a:gd name="T36" fmla="*/ 0 w 303"/>
                  <a:gd name="T37" fmla="*/ 0 h 114"/>
                  <a:gd name="T38" fmla="*/ 0 w 303"/>
                  <a:gd name="T39" fmla="*/ 0 h 114"/>
                  <a:gd name="T40" fmla="*/ 0 w 303"/>
                  <a:gd name="T41" fmla="*/ 0 h 114"/>
                  <a:gd name="T42" fmla="*/ 0 w 303"/>
                  <a:gd name="T43" fmla="*/ 0 h 114"/>
                  <a:gd name="T44" fmla="*/ 0 w 303"/>
                  <a:gd name="T45" fmla="*/ 0 h 114"/>
                  <a:gd name="T46" fmla="*/ 0 w 303"/>
                  <a:gd name="T47" fmla="*/ 0 h 114"/>
                  <a:gd name="T48" fmla="*/ 0 w 303"/>
                  <a:gd name="T49" fmla="*/ 0 h 114"/>
                  <a:gd name="T50" fmla="*/ 0 w 303"/>
                  <a:gd name="T51" fmla="*/ 0 h 114"/>
                  <a:gd name="T52" fmla="*/ 0 w 303"/>
                  <a:gd name="T53" fmla="*/ 0 h 114"/>
                  <a:gd name="T54" fmla="*/ 0 w 303"/>
                  <a:gd name="T55" fmla="*/ 0 h 114"/>
                  <a:gd name="T56" fmla="*/ 0 w 303"/>
                  <a:gd name="T57" fmla="*/ 0 h 114"/>
                  <a:gd name="T58" fmla="*/ 0 w 303"/>
                  <a:gd name="T59" fmla="*/ 0 h 114"/>
                  <a:gd name="T60" fmla="*/ 0 w 303"/>
                  <a:gd name="T61" fmla="*/ 0 h 114"/>
                  <a:gd name="T62" fmla="*/ 0 w 303"/>
                  <a:gd name="T63" fmla="*/ 0 h 114"/>
                  <a:gd name="T64" fmla="*/ 0 w 303"/>
                  <a:gd name="T65" fmla="*/ 0 h 114"/>
                  <a:gd name="T66" fmla="*/ 0 w 303"/>
                  <a:gd name="T67" fmla="*/ 0 h 114"/>
                  <a:gd name="T68" fmla="*/ 0 w 303"/>
                  <a:gd name="T69" fmla="*/ 0 h 114"/>
                  <a:gd name="T70" fmla="*/ 0 w 303"/>
                  <a:gd name="T71" fmla="*/ 0 h 114"/>
                  <a:gd name="T72" fmla="*/ 0 w 303"/>
                  <a:gd name="T73" fmla="*/ 0 h 1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3"/>
                  <a:gd name="T112" fmla="*/ 0 h 114"/>
                  <a:gd name="T113" fmla="*/ 303 w 303"/>
                  <a:gd name="T114" fmla="*/ 114 h 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3" h="114">
                    <a:moveTo>
                      <a:pt x="303" y="103"/>
                    </a:moveTo>
                    <a:lnTo>
                      <a:pt x="303" y="103"/>
                    </a:lnTo>
                    <a:lnTo>
                      <a:pt x="286" y="97"/>
                    </a:lnTo>
                    <a:lnTo>
                      <a:pt x="273" y="93"/>
                    </a:lnTo>
                    <a:lnTo>
                      <a:pt x="261" y="89"/>
                    </a:lnTo>
                    <a:lnTo>
                      <a:pt x="252" y="87"/>
                    </a:lnTo>
                    <a:lnTo>
                      <a:pt x="247" y="85"/>
                    </a:lnTo>
                    <a:lnTo>
                      <a:pt x="240" y="81"/>
                    </a:lnTo>
                    <a:lnTo>
                      <a:pt x="232" y="79"/>
                    </a:lnTo>
                    <a:lnTo>
                      <a:pt x="226" y="77"/>
                    </a:lnTo>
                    <a:lnTo>
                      <a:pt x="214" y="73"/>
                    </a:lnTo>
                    <a:lnTo>
                      <a:pt x="201" y="69"/>
                    </a:lnTo>
                    <a:lnTo>
                      <a:pt x="183" y="62"/>
                    </a:lnTo>
                    <a:lnTo>
                      <a:pt x="161" y="55"/>
                    </a:lnTo>
                    <a:lnTo>
                      <a:pt x="133" y="45"/>
                    </a:lnTo>
                    <a:lnTo>
                      <a:pt x="97" y="33"/>
                    </a:lnTo>
                    <a:lnTo>
                      <a:pt x="55" y="18"/>
                    </a:lnTo>
                    <a:lnTo>
                      <a:pt x="4" y="0"/>
                    </a:lnTo>
                    <a:lnTo>
                      <a:pt x="0" y="11"/>
                    </a:lnTo>
                    <a:lnTo>
                      <a:pt x="50" y="29"/>
                    </a:lnTo>
                    <a:lnTo>
                      <a:pt x="93" y="43"/>
                    </a:lnTo>
                    <a:lnTo>
                      <a:pt x="128" y="55"/>
                    </a:lnTo>
                    <a:lnTo>
                      <a:pt x="156" y="66"/>
                    </a:lnTo>
                    <a:lnTo>
                      <a:pt x="179" y="73"/>
                    </a:lnTo>
                    <a:lnTo>
                      <a:pt x="197" y="79"/>
                    </a:lnTo>
                    <a:lnTo>
                      <a:pt x="210" y="83"/>
                    </a:lnTo>
                    <a:lnTo>
                      <a:pt x="221" y="88"/>
                    </a:lnTo>
                    <a:lnTo>
                      <a:pt x="230" y="90"/>
                    </a:lnTo>
                    <a:lnTo>
                      <a:pt x="236" y="92"/>
                    </a:lnTo>
                    <a:lnTo>
                      <a:pt x="242" y="95"/>
                    </a:lnTo>
                    <a:lnTo>
                      <a:pt x="250" y="97"/>
                    </a:lnTo>
                    <a:lnTo>
                      <a:pt x="257" y="99"/>
                    </a:lnTo>
                    <a:lnTo>
                      <a:pt x="268" y="103"/>
                    </a:lnTo>
                    <a:lnTo>
                      <a:pt x="282" y="108"/>
                    </a:lnTo>
                    <a:lnTo>
                      <a:pt x="298" y="114"/>
                    </a:lnTo>
                    <a:lnTo>
                      <a:pt x="303" y="103"/>
                    </a:lnTo>
                    <a:close/>
                  </a:path>
                </a:pathLst>
              </a:custGeom>
              <a:solidFill>
                <a:srgbClr val="000000"/>
              </a:solidFill>
              <a:ln w="9525">
                <a:noFill/>
                <a:round/>
                <a:headEnd/>
                <a:tailEnd/>
              </a:ln>
            </p:spPr>
            <p:txBody>
              <a:bodyPr/>
              <a:lstStyle/>
              <a:p>
                <a:endParaRPr lang="en-US"/>
              </a:p>
            </p:txBody>
          </p:sp>
          <p:sp>
            <p:nvSpPr>
              <p:cNvPr id="1250" name="Freeform 16"/>
              <p:cNvSpPr>
                <a:spLocks/>
              </p:cNvSpPr>
              <p:nvPr/>
            </p:nvSpPr>
            <p:spPr bwMode="auto">
              <a:xfrm>
                <a:off x="3661" y="1803"/>
                <a:ext cx="73" cy="36"/>
              </a:xfrm>
              <a:custGeom>
                <a:avLst/>
                <a:gdLst>
                  <a:gd name="T0" fmla="*/ 0 w 366"/>
                  <a:gd name="T1" fmla="*/ 0 h 167"/>
                  <a:gd name="T2" fmla="*/ 0 w 366"/>
                  <a:gd name="T3" fmla="*/ 0 h 167"/>
                  <a:gd name="T4" fmla="*/ 0 w 366"/>
                  <a:gd name="T5" fmla="*/ 0 h 167"/>
                  <a:gd name="T6" fmla="*/ 0 w 366"/>
                  <a:gd name="T7" fmla="*/ 0 h 167"/>
                  <a:gd name="T8" fmla="*/ 0 w 366"/>
                  <a:gd name="T9" fmla="*/ 0 h 167"/>
                  <a:gd name="T10" fmla="*/ 0 w 366"/>
                  <a:gd name="T11" fmla="*/ 0 h 167"/>
                  <a:gd name="T12" fmla="*/ 0 w 366"/>
                  <a:gd name="T13" fmla="*/ 0 h 167"/>
                  <a:gd name="T14" fmla="*/ 0 w 366"/>
                  <a:gd name="T15" fmla="*/ 0 h 167"/>
                  <a:gd name="T16" fmla="*/ 0 w 366"/>
                  <a:gd name="T17" fmla="*/ 0 h 167"/>
                  <a:gd name="T18" fmla="*/ 0 w 366"/>
                  <a:gd name="T19" fmla="*/ 0 h 167"/>
                  <a:gd name="T20" fmla="*/ 0 w 366"/>
                  <a:gd name="T21" fmla="*/ 0 h 167"/>
                  <a:gd name="T22" fmla="*/ 0 w 366"/>
                  <a:gd name="T23" fmla="*/ 0 h 167"/>
                  <a:gd name="T24" fmla="*/ 0 w 366"/>
                  <a:gd name="T25" fmla="*/ 0 h 167"/>
                  <a:gd name="T26" fmla="*/ 0 w 366"/>
                  <a:gd name="T27" fmla="*/ 0 h 167"/>
                  <a:gd name="T28" fmla="*/ 0 w 366"/>
                  <a:gd name="T29" fmla="*/ 0 h 167"/>
                  <a:gd name="T30" fmla="*/ 0 w 366"/>
                  <a:gd name="T31" fmla="*/ 0 h 167"/>
                  <a:gd name="T32" fmla="*/ 0 w 366"/>
                  <a:gd name="T33" fmla="*/ 0 h 167"/>
                  <a:gd name="T34" fmla="*/ 0 w 366"/>
                  <a:gd name="T35" fmla="*/ 0 h 167"/>
                  <a:gd name="T36" fmla="*/ 0 w 366"/>
                  <a:gd name="T37" fmla="*/ 0 h 167"/>
                  <a:gd name="T38" fmla="*/ 0 w 366"/>
                  <a:gd name="T39" fmla="*/ 0 h 167"/>
                  <a:gd name="T40" fmla="*/ 0 w 366"/>
                  <a:gd name="T41" fmla="*/ 0 h 167"/>
                  <a:gd name="T42" fmla="*/ 0 w 366"/>
                  <a:gd name="T43" fmla="*/ 0 h 167"/>
                  <a:gd name="T44" fmla="*/ 0 w 366"/>
                  <a:gd name="T45" fmla="*/ 0 h 167"/>
                  <a:gd name="T46" fmla="*/ 0 w 366"/>
                  <a:gd name="T47" fmla="*/ 0 h 167"/>
                  <a:gd name="T48" fmla="*/ 0 w 366"/>
                  <a:gd name="T49" fmla="*/ 0 h 167"/>
                  <a:gd name="T50" fmla="*/ 0 w 366"/>
                  <a:gd name="T51" fmla="*/ 0 h 167"/>
                  <a:gd name="T52" fmla="*/ 0 w 366"/>
                  <a:gd name="T53" fmla="*/ 0 h 167"/>
                  <a:gd name="T54" fmla="*/ 0 w 366"/>
                  <a:gd name="T55" fmla="*/ 0 h 167"/>
                  <a:gd name="T56" fmla="*/ 0 w 366"/>
                  <a:gd name="T57" fmla="*/ 0 h 167"/>
                  <a:gd name="T58" fmla="*/ 0 w 366"/>
                  <a:gd name="T59" fmla="*/ 0 h 167"/>
                  <a:gd name="T60" fmla="*/ 0 w 366"/>
                  <a:gd name="T61" fmla="*/ 0 h 167"/>
                  <a:gd name="T62" fmla="*/ 0 w 366"/>
                  <a:gd name="T63" fmla="*/ 0 h 167"/>
                  <a:gd name="T64" fmla="*/ 0 w 366"/>
                  <a:gd name="T65" fmla="*/ 0 h 167"/>
                  <a:gd name="T66" fmla="*/ 0 w 366"/>
                  <a:gd name="T67" fmla="*/ 0 h 167"/>
                  <a:gd name="T68" fmla="*/ 0 w 366"/>
                  <a:gd name="T69" fmla="*/ 0 h 167"/>
                  <a:gd name="T70" fmla="*/ 0 w 366"/>
                  <a:gd name="T71" fmla="*/ 0 h 167"/>
                  <a:gd name="T72" fmla="*/ 0 w 366"/>
                  <a:gd name="T73" fmla="*/ 0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66"/>
                  <a:gd name="T112" fmla="*/ 0 h 167"/>
                  <a:gd name="T113" fmla="*/ 366 w 366"/>
                  <a:gd name="T114" fmla="*/ 167 h 1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66" h="167">
                    <a:moveTo>
                      <a:pt x="366" y="158"/>
                    </a:moveTo>
                    <a:lnTo>
                      <a:pt x="366" y="158"/>
                    </a:lnTo>
                    <a:lnTo>
                      <a:pt x="354" y="153"/>
                    </a:lnTo>
                    <a:lnTo>
                      <a:pt x="339" y="146"/>
                    </a:lnTo>
                    <a:lnTo>
                      <a:pt x="321" y="137"/>
                    </a:lnTo>
                    <a:lnTo>
                      <a:pt x="302" y="128"/>
                    </a:lnTo>
                    <a:lnTo>
                      <a:pt x="280" y="117"/>
                    </a:lnTo>
                    <a:lnTo>
                      <a:pt x="255" y="107"/>
                    </a:lnTo>
                    <a:lnTo>
                      <a:pt x="231" y="95"/>
                    </a:lnTo>
                    <a:lnTo>
                      <a:pt x="205" y="83"/>
                    </a:lnTo>
                    <a:lnTo>
                      <a:pt x="178" y="71"/>
                    </a:lnTo>
                    <a:lnTo>
                      <a:pt x="151" y="59"/>
                    </a:lnTo>
                    <a:lnTo>
                      <a:pt x="124" y="48"/>
                    </a:lnTo>
                    <a:lnTo>
                      <a:pt x="98" y="36"/>
                    </a:lnTo>
                    <a:lnTo>
                      <a:pt x="73" y="26"/>
                    </a:lnTo>
                    <a:lnTo>
                      <a:pt x="48" y="16"/>
                    </a:lnTo>
                    <a:lnTo>
                      <a:pt x="26" y="8"/>
                    </a:lnTo>
                    <a:lnTo>
                      <a:pt x="5" y="0"/>
                    </a:lnTo>
                    <a:lnTo>
                      <a:pt x="0" y="11"/>
                    </a:lnTo>
                    <a:lnTo>
                      <a:pt x="22" y="18"/>
                    </a:lnTo>
                    <a:lnTo>
                      <a:pt x="44" y="27"/>
                    </a:lnTo>
                    <a:lnTo>
                      <a:pt x="69" y="36"/>
                    </a:lnTo>
                    <a:lnTo>
                      <a:pt x="93" y="47"/>
                    </a:lnTo>
                    <a:lnTo>
                      <a:pt x="120" y="58"/>
                    </a:lnTo>
                    <a:lnTo>
                      <a:pt x="147" y="70"/>
                    </a:lnTo>
                    <a:lnTo>
                      <a:pt x="174" y="82"/>
                    </a:lnTo>
                    <a:lnTo>
                      <a:pt x="201" y="93"/>
                    </a:lnTo>
                    <a:lnTo>
                      <a:pt x="226" y="104"/>
                    </a:lnTo>
                    <a:lnTo>
                      <a:pt x="251" y="115"/>
                    </a:lnTo>
                    <a:lnTo>
                      <a:pt x="275" y="128"/>
                    </a:lnTo>
                    <a:lnTo>
                      <a:pt x="298" y="136"/>
                    </a:lnTo>
                    <a:lnTo>
                      <a:pt x="317" y="146"/>
                    </a:lnTo>
                    <a:lnTo>
                      <a:pt x="335" y="154"/>
                    </a:lnTo>
                    <a:lnTo>
                      <a:pt x="349" y="162"/>
                    </a:lnTo>
                    <a:lnTo>
                      <a:pt x="362" y="167"/>
                    </a:lnTo>
                    <a:lnTo>
                      <a:pt x="366" y="158"/>
                    </a:lnTo>
                    <a:close/>
                  </a:path>
                </a:pathLst>
              </a:custGeom>
              <a:solidFill>
                <a:srgbClr val="000000"/>
              </a:solidFill>
              <a:ln w="9525">
                <a:noFill/>
                <a:round/>
                <a:headEnd/>
                <a:tailEnd/>
              </a:ln>
            </p:spPr>
            <p:txBody>
              <a:bodyPr/>
              <a:lstStyle/>
              <a:p>
                <a:endParaRPr lang="en-US"/>
              </a:p>
            </p:txBody>
          </p:sp>
          <p:sp>
            <p:nvSpPr>
              <p:cNvPr id="1251" name="Freeform 17"/>
              <p:cNvSpPr>
                <a:spLocks/>
              </p:cNvSpPr>
              <p:nvPr/>
            </p:nvSpPr>
            <p:spPr bwMode="auto">
              <a:xfrm>
                <a:off x="3734" y="1836"/>
                <a:ext cx="166" cy="61"/>
              </a:xfrm>
              <a:custGeom>
                <a:avLst/>
                <a:gdLst>
                  <a:gd name="T0" fmla="*/ 0 w 832"/>
                  <a:gd name="T1" fmla="*/ 0 h 318"/>
                  <a:gd name="T2" fmla="*/ 0 w 832"/>
                  <a:gd name="T3" fmla="*/ 0 h 318"/>
                  <a:gd name="T4" fmla="*/ 0 w 832"/>
                  <a:gd name="T5" fmla="*/ 0 h 318"/>
                  <a:gd name="T6" fmla="*/ 0 w 832"/>
                  <a:gd name="T7" fmla="*/ 0 h 318"/>
                  <a:gd name="T8" fmla="*/ 0 w 832"/>
                  <a:gd name="T9" fmla="*/ 0 h 318"/>
                  <a:gd name="T10" fmla="*/ 0 w 832"/>
                  <a:gd name="T11" fmla="*/ 0 h 318"/>
                  <a:gd name="T12" fmla="*/ 0 w 832"/>
                  <a:gd name="T13" fmla="*/ 0 h 318"/>
                  <a:gd name="T14" fmla="*/ 0 w 832"/>
                  <a:gd name="T15" fmla="*/ 0 h 318"/>
                  <a:gd name="T16" fmla="*/ 0 w 832"/>
                  <a:gd name="T17" fmla="*/ 0 h 318"/>
                  <a:gd name="T18" fmla="*/ 0 w 832"/>
                  <a:gd name="T19" fmla="*/ 0 h 318"/>
                  <a:gd name="T20" fmla="*/ 0 w 832"/>
                  <a:gd name="T21" fmla="*/ 0 h 318"/>
                  <a:gd name="T22" fmla="*/ 0 w 832"/>
                  <a:gd name="T23" fmla="*/ 0 h 318"/>
                  <a:gd name="T24" fmla="*/ 0 w 832"/>
                  <a:gd name="T25" fmla="*/ 0 h 318"/>
                  <a:gd name="T26" fmla="*/ 0 w 832"/>
                  <a:gd name="T27" fmla="*/ 0 h 318"/>
                  <a:gd name="T28" fmla="*/ 0 w 832"/>
                  <a:gd name="T29" fmla="*/ 0 h 318"/>
                  <a:gd name="T30" fmla="*/ 0 w 832"/>
                  <a:gd name="T31" fmla="*/ 0 h 318"/>
                  <a:gd name="T32" fmla="*/ 0 w 832"/>
                  <a:gd name="T33" fmla="*/ 0 h 318"/>
                  <a:gd name="T34" fmla="*/ 0 w 832"/>
                  <a:gd name="T35" fmla="*/ 0 h 318"/>
                  <a:gd name="T36" fmla="*/ 0 w 832"/>
                  <a:gd name="T37" fmla="*/ 0 h 318"/>
                  <a:gd name="T38" fmla="*/ 0 w 832"/>
                  <a:gd name="T39" fmla="*/ 0 h 318"/>
                  <a:gd name="T40" fmla="*/ 0 w 832"/>
                  <a:gd name="T41" fmla="*/ 0 h 318"/>
                  <a:gd name="T42" fmla="*/ 0 w 832"/>
                  <a:gd name="T43" fmla="*/ 0 h 318"/>
                  <a:gd name="T44" fmla="*/ 0 w 832"/>
                  <a:gd name="T45" fmla="*/ 0 h 318"/>
                  <a:gd name="T46" fmla="*/ 0 w 832"/>
                  <a:gd name="T47" fmla="*/ 0 h 318"/>
                  <a:gd name="T48" fmla="*/ 0 w 832"/>
                  <a:gd name="T49" fmla="*/ 0 h 318"/>
                  <a:gd name="T50" fmla="*/ 0 w 832"/>
                  <a:gd name="T51" fmla="*/ 0 h 318"/>
                  <a:gd name="T52" fmla="*/ 0 w 832"/>
                  <a:gd name="T53" fmla="*/ 0 h 318"/>
                  <a:gd name="T54" fmla="*/ 0 w 832"/>
                  <a:gd name="T55" fmla="*/ 0 h 318"/>
                  <a:gd name="T56" fmla="*/ 0 w 832"/>
                  <a:gd name="T57" fmla="*/ 0 h 318"/>
                  <a:gd name="T58" fmla="*/ 0 w 832"/>
                  <a:gd name="T59" fmla="*/ 0 h 318"/>
                  <a:gd name="T60" fmla="*/ 0 w 832"/>
                  <a:gd name="T61" fmla="*/ 0 h 318"/>
                  <a:gd name="T62" fmla="*/ 0 w 832"/>
                  <a:gd name="T63" fmla="*/ 0 h 318"/>
                  <a:gd name="T64" fmla="*/ 0 w 832"/>
                  <a:gd name="T65" fmla="*/ 0 h 318"/>
                  <a:gd name="T66" fmla="*/ 0 w 832"/>
                  <a:gd name="T67" fmla="*/ 0 h 318"/>
                  <a:gd name="T68" fmla="*/ 0 w 832"/>
                  <a:gd name="T69" fmla="*/ 0 h 318"/>
                  <a:gd name="T70" fmla="*/ 0 w 832"/>
                  <a:gd name="T71" fmla="*/ 0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2"/>
                  <a:gd name="T109" fmla="*/ 0 h 318"/>
                  <a:gd name="T110" fmla="*/ 832 w 832"/>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2" h="318">
                    <a:moveTo>
                      <a:pt x="832" y="307"/>
                    </a:moveTo>
                    <a:lnTo>
                      <a:pt x="830" y="307"/>
                    </a:lnTo>
                    <a:lnTo>
                      <a:pt x="813" y="302"/>
                    </a:lnTo>
                    <a:lnTo>
                      <a:pt x="795" y="296"/>
                    </a:lnTo>
                    <a:lnTo>
                      <a:pt x="772" y="289"/>
                    </a:lnTo>
                    <a:lnTo>
                      <a:pt x="748" y="282"/>
                    </a:lnTo>
                    <a:lnTo>
                      <a:pt x="722" y="272"/>
                    </a:lnTo>
                    <a:lnTo>
                      <a:pt x="695" y="263"/>
                    </a:lnTo>
                    <a:lnTo>
                      <a:pt x="666" y="253"/>
                    </a:lnTo>
                    <a:lnTo>
                      <a:pt x="636" y="243"/>
                    </a:lnTo>
                    <a:lnTo>
                      <a:pt x="606" y="231"/>
                    </a:lnTo>
                    <a:lnTo>
                      <a:pt x="573" y="220"/>
                    </a:lnTo>
                    <a:lnTo>
                      <a:pt x="541" y="208"/>
                    </a:lnTo>
                    <a:lnTo>
                      <a:pt x="507" y="195"/>
                    </a:lnTo>
                    <a:lnTo>
                      <a:pt x="474" y="184"/>
                    </a:lnTo>
                    <a:lnTo>
                      <a:pt x="440" y="171"/>
                    </a:lnTo>
                    <a:lnTo>
                      <a:pt x="407" y="158"/>
                    </a:lnTo>
                    <a:lnTo>
                      <a:pt x="373" y="145"/>
                    </a:lnTo>
                    <a:lnTo>
                      <a:pt x="340" y="132"/>
                    </a:lnTo>
                    <a:lnTo>
                      <a:pt x="307" y="121"/>
                    </a:lnTo>
                    <a:lnTo>
                      <a:pt x="275" y="108"/>
                    </a:lnTo>
                    <a:lnTo>
                      <a:pt x="244" y="96"/>
                    </a:lnTo>
                    <a:lnTo>
                      <a:pt x="214" y="84"/>
                    </a:lnTo>
                    <a:lnTo>
                      <a:pt x="185" y="73"/>
                    </a:lnTo>
                    <a:lnTo>
                      <a:pt x="157" y="63"/>
                    </a:lnTo>
                    <a:lnTo>
                      <a:pt x="132" y="52"/>
                    </a:lnTo>
                    <a:lnTo>
                      <a:pt x="108" y="43"/>
                    </a:lnTo>
                    <a:lnTo>
                      <a:pt x="86" y="33"/>
                    </a:lnTo>
                    <a:lnTo>
                      <a:pt x="66" y="26"/>
                    </a:lnTo>
                    <a:lnTo>
                      <a:pt x="48" y="18"/>
                    </a:lnTo>
                    <a:lnTo>
                      <a:pt x="33" y="12"/>
                    </a:lnTo>
                    <a:lnTo>
                      <a:pt x="21" y="7"/>
                    </a:lnTo>
                    <a:lnTo>
                      <a:pt x="11" y="3"/>
                    </a:lnTo>
                    <a:lnTo>
                      <a:pt x="4" y="0"/>
                    </a:lnTo>
                    <a:lnTo>
                      <a:pt x="0" y="9"/>
                    </a:lnTo>
                    <a:lnTo>
                      <a:pt x="6" y="13"/>
                    </a:lnTo>
                    <a:lnTo>
                      <a:pt x="16" y="17"/>
                    </a:lnTo>
                    <a:lnTo>
                      <a:pt x="29" y="23"/>
                    </a:lnTo>
                    <a:lnTo>
                      <a:pt x="43" y="29"/>
                    </a:lnTo>
                    <a:lnTo>
                      <a:pt x="61" y="36"/>
                    </a:lnTo>
                    <a:lnTo>
                      <a:pt x="81" y="44"/>
                    </a:lnTo>
                    <a:lnTo>
                      <a:pt x="104" y="53"/>
                    </a:lnTo>
                    <a:lnTo>
                      <a:pt x="127" y="63"/>
                    </a:lnTo>
                    <a:lnTo>
                      <a:pt x="153" y="73"/>
                    </a:lnTo>
                    <a:lnTo>
                      <a:pt x="181" y="84"/>
                    </a:lnTo>
                    <a:lnTo>
                      <a:pt x="210" y="94"/>
                    </a:lnTo>
                    <a:lnTo>
                      <a:pt x="240" y="107"/>
                    </a:lnTo>
                    <a:lnTo>
                      <a:pt x="270" y="118"/>
                    </a:lnTo>
                    <a:lnTo>
                      <a:pt x="303" y="131"/>
                    </a:lnTo>
                    <a:lnTo>
                      <a:pt x="335" y="143"/>
                    </a:lnTo>
                    <a:lnTo>
                      <a:pt x="369" y="155"/>
                    </a:lnTo>
                    <a:lnTo>
                      <a:pt x="402" y="169"/>
                    </a:lnTo>
                    <a:lnTo>
                      <a:pt x="436" y="182"/>
                    </a:lnTo>
                    <a:lnTo>
                      <a:pt x="469" y="194"/>
                    </a:lnTo>
                    <a:lnTo>
                      <a:pt x="503" y="206"/>
                    </a:lnTo>
                    <a:lnTo>
                      <a:pt x="536" y="219"/>
                    </a:lnTo>
                    <a:lnTo>
                      <a:pt x="569" y="230"/>
                    </a:lnTo>
                    <a:lnTo>
                      <a:pt x="601" y="242"/>
                    </a:lnTo>
                    <a:lnTo>
                      <a:pt x="631" y="253"/>
                    </a:lnTo>
                    <a:lnTo>
                      <a:pt x="662" y="264"/>
                    </a:lnTo>
                    <a:lnTo>
                      <a:pt x="691" y="273"/>
                    </a:lnTo>
                    <a:lnTo>
                      <a:pt x="718" y="283"/>
                    </a:lnTo>
                    <a:lnTo>
                      <a:pt x="743" y="292"/>
                    </a:lnTo>
                    <a:lnTo>
                      <a:pt x="768" y="300"/>
                    </a:lnTo>
                    <a:lnTo>
                      <a:pt x="790" y="307"/>
                    </a:lnTo>
                    <a:lnTo>
                      <a:pt x="810" y="312"/>
                    </a:lnTo>
                    <a:lnTo>
                      <a:pt x="828" y="318"/>
                    </a:lnTo>
                    <a:lnTo>
                      <a:pt x="827" y="318"/>
                    </a:lnTo>
                    <a:lnTo>
                      <a:pt x="832" y="307"/>
                    </a:lnTo>
                    <a:lnTo>
                      <a:pt x="830" y="307"/>
                    </a:lnTo>
                    <a:lnTo>
                      <a:pt x="832" y="307"/>
                    </a:lnTo>
                    <a:close/>
                  </a:path>
                </a:pathLst>
              </a:custGeom>
              <a:solidFill>
                <a:srgbClr val="000000"/>
              </a:solidFill>
              <a:ln w="9525">
                <a:noFill/>
                <a:round/>
                <a:headEnd/>
                <a:tailEnd/>
              </a:ln>
            </p:spPr>
            <p:txBody>
              <a:bodyPr/>
              <a:lstStyle/>
              <a:p>
                <a:endParaRPr lang="en-US"/>
              </a:p>
            </p:txBody>
          </p:sp>
          <p:sp>
            <p:nvSpPr>
              <p:cNvPr id="1252" name="Freeform 18"/>
              <p:cNvSpPr>
                <a:spLocks/>
              </p:cNvSpPr>
              <p:nvPr/>
            </p:nvSpPr>
            <p:spPr bwMode="auto">
              <a:xfrm>
                <a:off x="3898" y="1895"/>
                <a:ext cx="190" cy="88"/>
              </a:xfrm>
              <a:custGeom>
                <a:avLst/>
                <a:gdLst>
                  <a:gd name="T0" fmla="*/ 0 w 948"/>
                  <a:gd name="T1" fmla="*/ 0 h 442"/>
                  <a:gd name="T2" fmla="*/ 0 w 948"/>
                  <a:gd name="T3" fmla="*/ 0 h 442"/>
                  <a:gd name="T4" fmla="*/ 0 w 948"/>
                  <a:gd name="T5" fmla="*/ 0 h 442"/>
                  <a:gd name="T6" fmla="*/ 0 w 948"/>
                  <a:gd name="T7" fmla="*/ 0 h 442"/>
                  <a:gd name="T8" fmla="*/ 0 w 948"/>
                  <a:gd name="T9" fmla="*/ 0 h 442"/>
                  <a:gd name="T10" fmla="*/ 0 w 948"/>
                  <a:gd name="T11" fmla="*/ 0 h 442"/>
                  <a:gd name="T12" fmla="*/ 0 w 948"/>
                  <a:gd name="T13" fmla="*/ 0 h 442"/>
                  <a:gd name="T14" fmla="*/ 0 w 948"/>
                  <a:gd name="T15" fmla="*/ 0 h 442"/>
                  <a:gd name="T16" fmla="*/ 0 w 948"/>
                  <a:gd name="T17" fmla="*/ 0 h 442"/>
                  <a:gd name="T18" fmla="*/ 0 w 948"/>
                  <a:gd name="T19" fmla="*/ 0 h 442"/>
                  <a:gd name="T20" fmla="*/ 0 w 948"/>
                  <a:gd name="T21" fmla="*/ 0 h 442"/>
                  <a:gd name="T22" fmla="*/ 0 w 948"/>
                  <a:gd name="T23" fmla="*/ 0 h 442"/>
                  <a:gd name="T24" fmla="*/ 0 w 948"/>
                  <a:gd name="T25" fmla="*/ 0 h 442"/>
                  <a:gd name="T26" fmla="*/ 0 w 948"/>
                  <a:gd name="T27" fmla="*/ 0 h 442"/>
                  <a:gd name="T28" fmla="*/ 0 w 948"/>
                  <a:gd name="T29" fmla="*/ 0 h 442"/>
                  <a:gd name="T30" fmla="*/ 0 w 948"/>
                  <a:gd name="T31" fmla="*/ 0 h 442"/>
                  <a:gd name="T32" fmla="*/ 0 w 948"/>
                  <a:gd name="T33" fmla="*/ 0 h 442"/>
                  <a:gd name="T34" fmla="*/ 0 w 948"/>
                  <a:gd name="T35" fmla="*/ 0 h 442"/>
                  <a:gd name="T36" fmla="*/ 0 w 948"/>
                  <a:gd name="T37" fmla="*/ 0 h 442"/>
                  <a:gd name="T38" fmla="*/ 0 w 948"/>
                  <a:gd name="T39" fmla="*/ 0 h 442"/>
                  <a:gd name="T40" fmla="*/ 0 w 948"/>
                  <a:gd name="T41" fmla="*/ 0 h 442"/>
                  <a:gd name="T42" fmla="*/ 0 w 948"/>
                  <a:gd name="T43" fmla="*/ 0 h 442"/>
                  <a:gd name="T44" fmla="*/ 0 w 948"/>
                  <a:gd name="T45" fmla="*/ 0 h 442"/>
                  <a:gd name="T46" fmla="*/ 0 w 948"/>
                  <a:gd name="T47" fmla="*/ 0 h 442"/>
                  <a:gd name="T48" fmla="*/ 0 w 948"/>
                  <a:gd name="T49" fmla="*/ 0 h 442"/>
                  <a:gd name="T50" fmla="*/ 0 w 948"/>
                  <a:gd name="T51" fmla="*/ 0 h 442"/>
                  <a:gd name="T52" fmla="*/ 0 w 948"/>
                  <a:gd name="T53" fmla="*/ 0 h 442"/>
                  <a:gd name="T54" fmla="*/ 0 w 948"/>
                  <a:gd name="T55" fmla="*/ 0 h 442"/>
                  <a:gd name="T56" fmla="*/ 0 w 948"/>
                  <a:gd name="T57" fmla="*/ 0 h 442"/>
                  <a:gd name="T58" fmla="*/ 0 w 948"/>
                  <a:gd name="T59" fmla="*/ 0 h 442"/>
                  <a:gd name="T60" fmla="*/ 0 w 948"/>
                  <a:gd name="T61" fmla="*/ 0 h 442"/>
                  <a:gd name="T62" fmla="*/ 0 w 948"/>
                  <a:gd name="T63" fmla="*/ 0 h 442"/>
                  <a:gd name="T64" fmla="*/ 0 w 948"/>
                  <a:gd name="T65" fmla="*/ 0 h 442"/>
                  <a:gd name="T66" fmla="*/ 0 w 948"/>
                  <a:gd name="T67" fmla="*/ 0 h 442"/>
                  <a:gd name="T68" fmla="*/ 0 w 948"/>
                  <a:gd name="T69" fmla="*/ 0 h 442"/>
                  <a:gd name="T70" fmla="*/ 0 w 948"/>
                  <a:gd name="T71" fmla="*/ 0 h 4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48"/>
                  <a:gd name="T109" fmla="*/ 0 h 442"/>
                  <a:gd name="T110" fmla="*/ 948 w 948"/>
                  <a:gd name="T111" fmla="*/ 442 h 4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48" h="442">
                    <a:moveTo>
                      <a:pt x="948" y="438"/>
                    </a:moveTo>
                    <a:lnTo>
                      <a:pt x="948" y="438"/>
                    </a:lnTo>
                    <a:lnTo>
                      <a:pt x="940" y="424"/>
                    </a:lnTo>
                    <a:lnTo>
                      <a:pt x="928" y="411"/>
                    </a:lnTo>
                    <a:lnTo>
                      <a:pt x="913" y="395"/>
                    </a:lnTo>
                    <a:lnTo>
                      <a:pt x="895" y="381"/>
                    </a:lnTo>
                    <a:lnTo>
                      <a:pt x="875" y="365"/>
                    </a:lnTo>
                    <a:lnTo>
                      <a:pt x="850" y="351"/>
                    </a:lnTo>
                    <a:lnTo>
                      <a:pt x="824" y="335"/>
                    </a:lnTo>
                    <a:lnTo>
                      <a:pt x="795" y="319"/>
                    </a:lnTo>
                    <a:lnTo>
                      <a:pt x="764" y="302"/>
                    </a:lnTo>
                    <a:lnTo>
                      <a:pt x="730" y="286"/>
                    </a:lnTo>
                    <a:lnTo>
                      <a:pt x="697" y="270"/>
                    </a:lnTo>
                    <a:lnTo>
                      <a:pt x="661" y="253"/>
                    </a:lnTo>
                    <a:lnTo>
                      <a:pt x="624" y="236"/>
                    </a:lnTo>
                    <a:lnTo>
                      <a:pt x="586" y="220"/>
                    </a:lnTo>
                    <a:lnTo>
                      <a:pt x="547" y="203"/>
                    </a:lnTo>
                    <a:lnTo>
                      <a:pt x="509" y="187"/>
                    </a:lnTo>
                    <a:lnTo>
                      <a:pt x="469" y="172"/>
                    </a:lnTo>
                    <a:lnTo>
                      <a:pt x="430" y="156"/>
                    </a:lnTo>
                    <a:lnTo>
                      <a:pt x="390" y="141"/>
                    </a:lnTo>
                    <a:lnTo>
                      <a:pt x="351" y="126"/>
                    </a:lnTo>
                    <a:lnTo>
                      <a:pt x="313" y="112"/>
                    </a:lnTo>
                    <a:lnTo>
                      <a:pt x="276" y="98"/>
                    </a:lnTo>
                    <a:lnTo>
                      <a:pt x="241" y="84"/>
                    </a:lnTo>
                    <a:lnTo>
                      <a:pt x="206" y="72"/>
                    </a:lnTo>
                    <a:lnTo>
                      <a:pt x="172" y="60"/>
                    </a:lnTo>
                    <a:lnTo>
                      <a:pt x="141" y="48"/>
                    </a:lnTo>
                    <a:lnTo>
                      <a:pt x="112" y="39"/>
                    </a:lnTo>
                    <a:lnTo>
                      <a:pt x="85" y="28"/>
                    </a:lnTo>
                    <a:lnTo>
                      <a:pt x="61" y="20"/>
                    </a:lnTo>
                    <a:lnTo>
                      <a:pt x="39" y="13"/>
                    </a:lnTo>
                    <a:lnTo>
                      <a:pt x="20" y="5"/>
                    </a:lnTo>
                    <a:lnTo>
                      <a:pt x="5" y="0"/>
                    </a:lnTo>
                    <a:lnTo>
                      <a:pt x="0" y="11"/>
                    </a:lnTo>
                    <a:lnTo>
                      <a:pt x="16" y="16"/>
                    </a:lnTo>
                    <a:lnTo>
                      <a:pt x="35" y="23"/>
                    </a:lnTo>
                    <a:lnTo>
                      <a:pt x="56" y="31"/>
                    </a:lnTo>
                    <a:lnTo>
                      <a:pt x="81" y="39"/>
                    </a:lnTo>
                    <a:lnTo>
                      <a:pt x="107" y="49"/>
                    </a:lnTo>
                    <a:lnTo>
                      <a:pt x="137" y="59"/>
                    </a:lnTo>
                    <a:lnTo>
                      <a:pt x="168" y="71"/>
                    </a:lnTo>
                    <a:lnTo>
                      <a:pt x="201" y="82"/>
                    </a:lnTo>
                    <a:lnTo>
                      <a:pt x="236" y="95"/>
                    </a:lnTo>
                    <a:lnTo>
                      <a:pt x="272" y="108"/>
                    </a:lnTo>
                    <a:lnTo>
                      <a:pt x="309" y="122"/>
                    </a:lnTo>
                    <a:lnTo>
                      <a:pt x="347" y="137"/>
                    </a:lnTo>
                    <a:lnTo>
                      <a:pt x="386" y="152"/>
                    </a:lnTo>
                    <a:lnTo>
                      <a:pt x="425" y="166"/>
                    </a:lnTo>
                    <a:lnTo>
                      <a:pt x="464" y="182"/>
                    </a:lnTo>
                    <a:lnTo>
                      <a:pt x="504" y="198"/>
                    </a:lnTo>
                    <a:lnTo>
                      <a:pt x="543" y="214"/>
                    </a:lnTo>
                    <a:lnTo>
                      <a:pt x="582" y="231"/>
                    </a:lnTo>
                    <a:lnTo>
                      <a:pt x="620" y="246"/>
                    </a:lnTo>
                    <a:lnTo>
                      <a:pt x="657" y="263"/>
                    </a:lnTo>
                    <a:lnTo>
                      <a:pt x="692" y="278"/>
                    </a:lnTo>
                    <a:lnTo>
                      <a:pt x="726" y="295"/>
                    </a:lnTo>
                    <a:lnTo>
                      <a:pt x="759" y="311"/>
                    </a:lnTo>
                    <a:lnTo>
                      <a:pt x="789" y="328"/>
                    </a:lnTo>
                    <a:lnTo>
                      <a:pt x="818" y="343"/>
                    </a:lnTo>
                    <a:lnTo>
                      <a:pt x="843" y="359"/>
                    </a:lnTo>
                    <a:lnTo>
                      <a:pt x="868" y="374"/>
                    </a:lnTo>
                    <a:lnTo>
                      <a:pt x="888" y="390"/>
                    </a:lnTo>
                    <a:lnTo>
                      <a:pt x="906" y="403"/>
                    </a:lnTo>
                    <a:lnTo>
                      <a:pt x="919" y="417"/>
                    </a:lnTo>
                    <a:lnTo>
                      <a:pt x="931" y="431"/>
                    </a:lnTo>
                    <a:lnTo>
                      <a:pt x="937" y="442"/>
                    </a:lnTo>
                    <a:lnTo>
                      <a:pt x="948" y="438"/>
                    </a:lnTo>
                    <a:close/>
                  </a:path>
                </a:pathLst>
              </a:custGeom>
              <a:solidFill>
                <a:srgbClr val="000000"/>
              </a:solidFill>
              <a:ln w="9525">
                <a:noFill/>
                <a:round/>
                <a:headEnd/>
                <a:tailEnd/>
              </a:ln>
            </p:spPr>
            <p:txBody>
              <a:bodyPr/>
              <a:lstStyle/>
              <a:p>
                <a:endParaRPr lang="en-US"/>
              </a:p>
            </p:txBody>
          </p:sp>
          <p:sp>
            <p:nvSpPr>
              <p:cNvPr id="1253" name="Freeform 19"/>
              <p:cNvSpPr>
                <a:spLocks/>
              </p:cNvSpPr>
              <p:nvPr/>
            </p:nvSpPr>
            <p:spPr bwMode="auto">
              <a:xfrm>
                <a:off x="4086" y="1984"/>
                <a:ext cx="24" cy="44"/>
              </a:xfrm>
              <a:custGeom>
                <a:avLst/>
                <a:gdLst>
                  <a:gd name="T0" fmla="*/ 0 w 117"/>
                  <a:gd name="T1" fmla="*/ 0 h 218"/>
                  <a:gd name="T2" fmla="*/ 0 w 117"/>
                  <a:gd name="T3" fmla="*/ 0 h 218"/>
                  <a:gd name="T4" fmla="*/ 0 w 117"/>
                  <a:gd name="T5" fmla="*/ 0 h 218"/>
                  <a:gd name="T6" fmla="*/ 0 w 117"/>
                  <a:gd name="T7" fmla="*/ 0 h 218"/>
                  <a:gd name="T8" fmla="*/ 0 w 117"/>
                  <a:gd name="T9" fmla="*/ 0 h 218"/>
                  <a:gd name="T10" fmla="*/ 0 w 117"/>
                  <a:gd name="T11" fmla="*/ 0 h 218"/>
                  <a:gd name="T12" fmla="*/ 0 w 117"/>
                  <a:gd name="T13" fmla="*/ 0 h 218"/>
                  <a:gd name="T14" fmla="*/ 0 w 117"/>
                  <a:gd name="T15" fmla="*/ 0 h 218"/>
                  <a:gd name="T16" fmla="*/ 0 w 117"/>
                  <a:gd name="T17" fmla="*/ 0 h 218"/>
                  <a:gd name="T18" fmla="*/ 0 w 117"/>
                  <a:gd name="T19" fmla="*/ 0 h 218"/>
                  <a:gd name="T20" fmla="*/ 0 w 117"/>
                  <a:gd name="T21" fmla="*/ 0 h 218"/>
                  <a:gd name="T22" fmla="*/ 0 w 117"/>
                  <a:gd name="T23" fmla="*/ 0 h 218"/>
                  <a:gd name="T24" fmla="*/ 0 w 117"/>
                  <a:gd name="T25" fmla="*/ 0 h 218"/>
                  <a:gd name="T26" fmla="*/ 0 w 117"/>
                  <a:gd name="T27" fmla="*/ 0 h 218"/>
                  <a:gd name="T28" fmla="*/ 0 w 117"/>
                  <a:gd name="T29" fmla="*/ 0 h 218"/>
                  <a:gd name="T30" fmla="*/ 0 w 117"/>
                  <a:gd name="T31" fmla="*/ 0 h 218"/>
                  <a:gd name="T32" fmla="*/ 0 w 117"/>
                  <a:gd name="T33" fmla="*/ 0 h 218"/>
                  <a:gd name="T34" fmla="*/ 0 w 117"/>
                  <a:gd name="T35" fmla="*/ 0 h 218"/>
                  <a:gd name="T36" fmla="*/ 0 w 117"/>
                  <a:gd name="T37" fmla="*/ 0 h 218"/>
                  <a:gd name="T38" fmla="*/ 0 w 117"/>
                  <a:gd name="T39" fmla="*/ 0 h 218"/>
                  <a:gd name="T40" fmla="*/ 0 w 117"/>
                  <a:gd name="T41" fmla="*/ 0 h 218"/>
                  <a:gd name="T42" fmla="*/ 0 w 117"/>
                  <a:gd name="T43" fmla="*/ 0 h 218"/>
                  <a:gd name="T44" fmla="*/ 0 w 117"/>
                  <a:gd name="T45" fmla="*/ 0 h 218"/>
                  <a:gd name="T46" fmla="*/ 0 w 117"/>
                  <a:gd name="T47" fmla="*/ 0 h 218"/>
                  <a:gd name="T48" fmla="*/ 0 w 117"/>
                  <a:gd name="T49" fmla="*/ 0 h 218"/>
                  <a:gd name="T50" fmla="*/ 0 w 117"/>
                  <a:gd name="T51" fmla="*/ 0 h 218"/>
                  <a:gd name="T52" fmla="*/ 0 w 117"/>
                  <a:gd name="T53" fmla="*/ 0 h 218"/>
                  <a:gd name="T54" fmla="*/ 0 w 117"/>
                  <a:gd name="T55" fmla="*/ 0 h 218"/>
                  <a:gd name="T56" fmla="*/ 0 w 117"/>
                  <a:gd name="T57" fmla="*/ 0 h 218"/>
                  <a:gd name="T58" fmla="*/ 0 w 117"/>
                  <a:gd name="T59" fmla="*/ 0 h 218"/>
                  <a:gd name="T60" fmla="*/ 0 w 117"/>
                  <a:gd name="T61" fmla="*/ 0 h 218"/>
                  <a:gd name="T62" fmla="*/ 0 w 117"/>
                  <a:gd name="T63" fmla="*/ 0 h 218"/>
                  <a:gd name="T64" fmla="*/ 0 w 117"/>
                  <a:gd name="T65" fmla="*/ 0 h 218"/>
                  <a:gd name="T66" fmla="*/ 0 w 117"/>
                  <a:gd name="T67" fmla="*/ 0 h 218"/>
                  <a:gd name="T68" fmla="*/ 0 w 117"/>
                  <a:gd name="T69" fmla="*/ 0 h 218"/>
                  <a:gd name="T70" fmla="*/ 0 w 117"/>
                  <a:gd name="T71" fmla="*/ 0 h 218"/>
                  <a:gd name="T72" fmla="*/ 0 w 117"/>
                  <a:gd name="T73" fmla="*/ 0 h 218"/>
                  <a:gd name="T74" fmla="*/ 0 w 117"/>
                  <a:gd name="T75" fmla="*/ 0 h 218"/>
                  <a:gd name="T76" fmla="*/ 0 w 117"/>
                  <a:gd name="T77" fmla="*/ 0 h 218"/>
                  <a:gd name="T78" fmla="*/ 0 w 117"/>
                  <a:gd name="T79" fmla="*/ 0 h 2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7"/>
                  <a:gd name="T121" fmla="*/ 0 h 218"/>
                  <a:gd name="T122" fmla="*/ 117 w 117"/>
                  <a:gd name="T123" fmla="*/ 218 h 21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7" h="218">
                    <a:moveTo>
                      <a:pt x="115" y="212"/>
                    </a:moveTo>
                    <a:lnTo>
                      <a:pt x="117" y="213"/>
                    </a:lnTo>
                    <a:lnTo>
                      <a:pt x="111" y="200"/>
                    </a:lnTo>
                    <a:lnTo>
                      <a:pt x="105" y="188"/>
                    </a:lnTo>
                    <a:lnTo>
                      <a:pt x="101" y="175"/>
                    </a:lnTo>
                    <a:lnTo>
                      <a:pt x="94" y="163"/>
                    </a:lnTo>
                    <a:lnTo>
                      <a:pt x="88" y="151"/>
                    </a:lnTo>
                    <a:lnTo>
                      <a:pt x="83" y="139"/>
                    </a:lnTo>
                    <a:lnTo>
                      <a:pt x="76" y="128"/>
                    </a:lnTo>
                    <a:lnTo>
                      <a:pt x="70" y="115"/>
                    </a:lnTo>
                    <a:lnTo>
                      <a:pt x="63" y="102"/>
                    </a:lnTo>
                    <a:lnTo>
                      <a:pt x="56" y="90"/>
                    </a:lnTo>
                    <a:lnTo>
                      <a:pt x="49" y="76"/>
                    </a:lnTo>
                    <a:lnTo>
                      <a:pt x="42" y="62"/>
                    </a:lnTo>
                    <a:lnTo>
                      <a:pt x="36" y="48"/>
                    </a:lnTo>
                    <a:lnTo>
                      <a:pt x="27" y="33"/>
                    </a:lnTo>
                    <a:lnTo>
                      <a:pt x="19" y="17"/>
                    </a:lnTo>
                    <a:lnTo>
                      <a:pt x="11" y="0"/>
                    </a:lnTo>
                    <a:lnTo>
                      <a:pt x="0" y="4"/>
                    </a:lnTo>
                    <a:lnTo>
                      <a:pt x="10" y="21"/>
                    </a:lnTo>
                    <a:lnTo>
                      <a:pt x="18" y="37"/>
                    </a:lnTo>
                    <a:lnTo>
                      <a:pt x="25" y="52"/>
                    </a:lnTo>
                    <a:lnTo>
                      <a:pt x="33" y="67"/>
                    </a:lnTo>
                    <a:lnTo>
                      <a:pt x="41" y="80"/>
                    </a:lnTo>
                    <a:lnTo>
                      <a:pt x="47" y="94"/>
                    </a:lnTo>
                    <a:lnTo>
                      <a:pt x="54" y="107"/>
                    </a:lnTo>
                    <a:lnTo>
                      <a:pt x="61" y="119"/>
                    </a:lnTo>
                    <a:lnTo>
                      <a:pt x="67" y="132"/>
                    </a:lnTo>
                    <a:lnTo>
                      <a:pt x="72" y="143"/>
                    </a:lnTo>
                    <a:lnTo>
                      <a:pt x="79" y="155"/>
                    </a:lnTo>
                    <a:lnTo>
                      <a:pt x="85" y="168"/>
                    </a:lnTo>
                    <a:lnTo>
                      <a:pt x="90" y="179"/>
                    </a:lnTo>
                    <a:lnTo>
                      <a:pt x="94" y="192"/>
                    </a:lnTo>
                    <a:lnTo>
                      <a:pt x="100" y="204"/>
                    </a:lnTo>
                    <a:lnTo>
                      <a:pt x="105" y="217"/>
                    </a:lnTo>
                    <a:lnTo>
                      <a:pt x="107" y="218"/>
                    </a:lnTo>
                    <a:lnTo>
                      <a:pt x="105" y="217"/>
                    </a:lnTo>
                    <a:lnTo>
                      <a:pt x="107" y="218"/>
                    </a:lnTo>
                    <a:lnTo>
                      <a:pt x="115" y="212"/>
                    </a:lnTo>
                    <a:close/>
                  </a:path>
                </a:pathLst>
              </a:custGeom>
              <a:solidFill>
                <a:srgbClr val="000000"/>
              </a:solidFill>
              <a:ln w="9525">
                <a:noFill/>
                <a:round/>
                <a:headEnd/>
                <a:tailEnd/>
              </a:ln>
            </p:spPr>
            <p:txBody>
              <a:bodyPr/>
              <a:lstStyle/>
              <a:p>
                <a:endParaRPr lang="en-US"/>
              </a:p>
            </p:txBody>
          </p:sp>
          <p:sp>
            <p:nvSpPr>
              <p:cNvPr id="1254" name="Freeform 20"/>
              <p:cNvSpPr>
                <a:spLocks/>
              </p:cNvSpPr>
              <p:nvPr/>
            </p:nvSpPr>
            <p:spPr bwMode="auto">
              <a:xfrm>
                <a:off x="4081" y="2028"/>
                <a:ext cx="52" cy="59"/>
              </a:xfrm>
              <a:custGeom>
                <a:avLst/>
                <a:gdLst>
                  <a:gd name="T0" fmla="*/ 0 w 260"/>
                  <a:gd name="T1" fmla="*/ 0 h 297"/>
                  <a:gd name="T2" fmla="*/ 0 w 260"/>
                  <a:gd name="T3" fmla="*/ 0 h 297"/>
                  <a:gd name="T4" fmla="*/ 0 w 260"/>
                  <a:gd name="T5" fmla="*/ 0 h 297"/>
                  <a:gd name="T6" fmla="*/ 0 w 260"/>
                  <a:gd name="T7" fmla="*/ 0 h 297"/>
                  <a:gd name="T8" fmla="*/ 0 w 260"/>
                  <a:gd name="T9" fmla="*/ 0 h 297"/>
                  <a:gd name="T10" fmla="*/ 0 w 260"/>
                  <a:gd name="T11" fmla="*/ 0 h 297"/>
                  <a:gd name="T12" fmla="*/ 0 w 260"/>
                  <a:gd name="T13" fmla="*/ 0 h 297"/>
                  <a:gd name="T14" fmla="*/ 0 w 260"/>
                  <a:gd name="T15" fmla="*/ 0 h 297"/>
                  <a:gd name="T16" fmla="*/ 0 w 260"/>
                  <a:gd name="T17" fmla="*/ 0 h 297"/>
                  <a:gd name="T18" fmla="*/ 0 w 260"/>
                  <a:gd name="T19" fmla="*/ 0 h 297"/>
                  <a:gd name="T20" fmla="*/ 0 w 260"/>
                  <a:gd name="T21" fmla="*/ 0 h 297"/>
                  <a:gd name="T22" fmla="*/ 0 w 260"/>
                  <a:gd name="T23" fmla="*/ 0 h 297"/>
                  <a:gd name="T24" fmla="*/ 0 w 260"/>
                  <a:gd name="T25" fmla="*/ 0 h 297"/>
                  <a:gd name="T26" fmla="*/ 0 w 260"/>
                  <a:gd name="T27" fmla="*/ 0 h 297"/>
                  <a:gd name="T28" fmla="*/ 0 w 260"/>
                  <a:gd name="T29" fmla="*/ 0 h 297"/>
                  <a:gd name="T30" fmla="*/ 0 w 260"/>
                  <a:gd name="T31" fmla="*/ 0 h 297"/>
                  <a:gd name="T32" fmla="*/ 0 w 260"/>
                  <a:gd name="T33" fmla="*/ 0 h 297"/>
                  <a:gd name="T34" fmla="*/ 0 w 260"/>
                  <a:gd name="T35" fmla="*/ 0 h 297"/>
                  <a:gd name="T36" fmla="*/ 0 w 260"/>
                  <a:gd name="T37" fmla="*/ 0 h 297"/>
                  <a:gd name="T38" fmla="*/ 0 w 260"/>
                  <a:gd name="T39" fmla="*/ 0 h 297"/>
                  <a:gd name="T40" fmla="*/ 0 w 260"/>
                  <a:gd name="T41" fmla="*/ 0 h 297"/>
                  <a:gd name="T42" fmla="*/ 0 w 260"/>
                  <a:gd name="T43" fmla="*/ 0 h 297"/>
                  <a:gd name="T44" fmla="*/ 0 w 260"/>
                  <a:gd name="T45" fmla="*/ 0 h 297"/>
                  <a:gd name="T46" fmla="*/ 0 w 260"/>
                  <a:gd name="T47" fmla="*/ 0 h 297"/>
                  <a:gd name="T48" fmla="*/ 0 w 260"/>
                  <a:gd name="T49" fmla="*/ 0 h 297"/>
                  <a:gd name="T50" fmla="*/ 0 w 260"/>
                  <a:gd name="T51" fmla="*/ 0 h 297"/>
                  <a:gd name="T52" fmla="*/ 0 w 260"/>
                  <a:gd name="T53" fmla="*/ 0 h 297"/>
                  <a:gd name="T54" fmla="*/ 0 w 260"/>
                  <a:gd name="T55" fmla="*/ 0 h 297"/>
                  <a:gd name="T56" fmla="*/ 0 w 260"/>
                  <a:gd name="T57" fmla="*/ 0 h 297"/>
                  <a:gd name="T58" fmla="*/ 0 w 260"/>
                  <a:gd name="T59" fmla="*/ 0 h 297"/>
                  <a:gd name="T60" fmla="*/ 0 w 260"/>
                  <a:gd name="T61" fmla="*/ 0 h 297"/>
                  <a:gd name="T62" fmla="*/ 0 w 260"/>
                  <a:gd name="T63" fmla="*/ 0 h 297"/>
                  <a:gd name="T64" fmla="*/ 0 w 260"/>
                  <a:gd name="T65" fmla="*/ 0 h 297"/>
                  <a:gd name="T66" fmla="*/ 0 w 260"/>
                  <a:gd name="T67" fmla="*/ 0 h 297"/>
                  <a:gd name="T68" fmla="*/ 0 w 260"/>
                  <a:gd name="T69" fmla="*/ 0 h 297"/>
                  <a:gd name="T70" fmla="*/ 0 w 260"/>
                  <a:gd name="T71" fmla="*/ 0 h 297"/>
                  <a:gd name="T72" fmla="*/ 0 w 260"/>
                  <a:gd name="T73" fmla="*/ 0 h 2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0"/>
                  <a:gd name="T112" fmla="*/ 0 h 297"/>
                  <a:gd name="T113" fmla="*/ 260 w 260"/>
                  <a:gd name="T114" fmla="*/ 297 h 29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0" h="297">
                    <a:moveTo>
                      <a:pt x="0" y="294"/>
                    </a:moveTo>
                    <a:lnTo>
                      <a:pt x="0" y="294"/>
                    </a:lnTo>
                    <a:lnTo>
                      <a:pt x="53" y="297"/>
                    </a:lnTo>
                    <a:lnTo>
                      <a:pt x="99" y="297"/>
                    </a:lnTo>
                    <a:lnTo>
                      <a:pt x="139" y="294"/>
                    </a:lnTo>
                    <a:lnTo>
                      <a:pt x="172" y="287"/>
                    </a:lnTo>
                    <a:lnTo>
                      <a:pt x="202" y="278"/>
                    </a:lnTo>
                    <a:lnTo>
                      <a:pt x="225" y="264"/>
                    </a:lnTo>
                    <a:lnTo>
                      <a:pt x="243" y="248"/>
                    </a:lnTo>
                    <a:lnTo>
                      <a:pt x="254" y="229"/>
                    </a:lnTo>
                    <a:lnTo>
                      <a:pt x="260" y="207"/>
                    </a:lnTo>
                    <a:lnTo>
                      <a:pt x="259" y="184"/>
                    </a:lnTo>
                    <a:lnTo>
                      <a:pt x="253" y="159"/>
                    </a:lnTo>
                    <a:lnTo>
                      <a:pt x="242" y="130"/>
                    </a:lnTo>
                    <a:lnTo>
                      <a:pt x="225" y="100"/>
                    </a:lnTo>
                    <a:lnTo>
                      <a:pt x="203" y="68"/>
                    </a:lnTo>
                    <a:lnTo>
                      <a:pt x="176" y="36"/>
                    </a:lnTo>
                    <a:lnTo>
                      <a:pt x="144" y="0"/>
                    </a:lnTo>
                    <a:lnTo>
                      <a:pt x="136" y="6"/>
                    </a:lnTo>
                    <a:lnTo>
                      <a:pt x="167" y="42"/>
                    </a:lnTo>
                    <a:lnTo>
                      <a:pt x="194" y="75"/>
                    </a:lnTo>
                    <a:lnTo>
                      <a:pt x="216" y="106"/>
                    </a:lnTo>
                    <a:lnTo>
                      <a:pt x="231" y="135"/>
                    </a:lnTo>
                    <a:lnTo>
                      <a:pt x="242" y="161"/>
                    </a:lnTo>
                    <a:lnTo>
                      <a:pt x="247" y="186"/>
                    </a:lnTo>
                    <a:lnTo>
                      <a:pt x="248" y="207"/>
                    </a:lnTo>
                    <a:lnTo>
                      <a:pt x="243" y="225"/>
                    </a:lnTo>
                    <a:lnTo>
                      <a:pt x="234" y="242"/>
                    </a:lnTo>
                    <a:lnTo>
                      <a:pt x="218" y="256"/>
                    </a:lnTo>
                    <a:lnTo>
                      <a:pt x="197" y="267"/>
                    </a:lnTo>
                    <a:lnTo>
                      <a:pt x="170" y="277"/>
                    </a:lnTo>
                    <a:lnTo>
                      <a:pt x="137" y="283"/>
                    </a:lnTo>
                    <a:lnTo>
                      <a:pt x="99" y="286"/>
                    </a:lnTo>
                    <a:lnTo>
                      <a:pt x="53" y="286"/>
                    </a:lnTo>
                    <a:lnTo>
                      <a:pt x="0" y="283"/>
                    </a:lnTo>
                    <a:lnTo>
                      <a:pt x="0" y="294"/>
                    </a:lnTo>
                    <a:close/>
                  </a:path>
                </a:pathLst>
              </a:custGeom>
              <a:solidFill>
                <a:srgbClr val="000000"/>
              </a:solidFill>
              <a:ln w="9525">
                <a:noFill/>
                <a:round/>
                <a:headEnd/>
                <a:tailEnd/>
              </a:ln>
            </p:spPr>
            <p:txBody>
              <a:bodyPr/>
              <a:lstStyle/>
              <a:p>
                <a:endParaRPr lang="en-US"/>
              </a:p>
            </p:txBody>
          </p:sp>
          <p:sp>
            <p:nvSpPr>
              <p:cNvPr id="1255" name="Freeform 21"/>
              <p:cNvSpPr>
                <a:spLocks/>
              </p:cNvSpPr>
              <p:nvPr/>
            </p:nvSpPr>
            <p:spPr bwMode="auto">
              <a:xfrm>
                <a:off x="4026" y="2080"/>
                <a:ext cx="55" cy="7"/>
              </a:xfrm>
              <a:custGeom>
                <a:avLst/>
                <a:gdLst>
                  <a:gd name="T0" fmla="*/ 0 w 273"/>
                  <a:gd name="T1" fmla="*/ 0 h 33"/>
                  <a:gd name="T2" fmla="*/ 0 w 273"/>
                  <a:gd name="T3" fmla="*/ 0 h 33"/>
                  <a:gd name="T4" fmla="*/ 0 w 273"/>
                  <a:gd name="T5" fmla="*/ 0 h 33"/>
                  <a:gd name="T6" fmla="*/ 0 w 273"/>
                  <a:gd name="T7" fmla="*/ 0 h 33"/>
                  <a:gd name="T8" fmla="*/ 0 w 273"/>
                  <a:gd name="T9" fmla="*/ 0 h 33"/>
                  <a:gd name="T10" fmla="*/ 0 w 273"/>
                  <a:gd name="T11" fmla="*/ 0 h 33"/>
                  <a:gd name="T12" fmla="*/ 0 w 273"/>
                  <a:gd name="T13" fmla="*/ 0 h 33"/>
                  <a:gd name="T14" fmla="*/ 0 w 273"/>
                  <a:gd name="T15" fmla="*/ 0 h 33"/>
                  <a:gd name="T16" fmla="*/ 0 w 273"/>
                  <a:gd name="T17" fmla="*/ 0 h 33"/>
                  <a:gd name="T18" fmla="*/ 0 w 273"/>
                  <a:gd name="T19" fmla="*/ 0 h 33"/>
                  <a:gd name="T20" fmla="*/ 0 w 273"/>
                  <a:gd name="T21" fmla="*/ 0 h 33"/>
                  <a:gd name="T22" fmla="*/ 0 w 273"/>
                  <a:gd name="T23" fmla="*/ 0 h 33"/>
                  <a:gd name="T24" fmla="*/ 0 w 273"/>
                  <a:gd name="T25" fmla="*/ 0 h 33"/>
                  <a:gd name="T26" fmla="*/ 0 w 273"/>
                  <a:gd name="T27" fmla="*/ 0 h 33"/>
                  <a:gd name="T28" fmla="*/ 0 w 273"/>
                  <a:gd name="T29" fmla="*/ 0 h 33"/>
                  <a:gd name="T30" fmla="*/ 0 w 273"/>
                  <a:gd name="T31" fmla="*/ 0 h 33"/>
                  <a:gd name="T32" fmla="*/ 0 w 273"/>
                  <a:gd name="T33" fmla="*/ 0 h 33"/>
                  <a:gd name="T34" fmla="*/ 0 w 273"/>
                  <a:gd name="T35" fmla="*/ 0 h 33"/>
                  <a:gd name="T36" fmla="*/ 0 w 273"/>
                  <a:gd name="T37" fmla="*/ 0 h 33"/>
                  <a:gd name="T38" fmla="*/ 0 w 273"/>
                  <a:gd name="T39" fmla="*/ 0 h 33"/>
                  <a:gd name="T40" fmla="*/ 0 w 273"/>
                  <a:gd name="T41" fmla="*/ 0 h 33"/>
                  <a:gd name="T42" fmla="*/ 0 w 273"/>
                  <a:gd name="T43" fmla="*/ 0 h 33"/>
                  <a:gd name="T44" fmla="*/ 0 w 273"/>
                  <a:gd name="T45" fmla="*/ 0 h 33"/>
                  <a:gd name="T46" fmla="*/ 0 w 273"/>
                  <a:gd name="T47" fmla="*/ 0 h 33"/>
                  <a:gd name="T48" fmla="*/ 0 w 273"/>
                  <a:gd name="T49" fmla="*/ 0 h 33"/>
                  <a:gd name="T50" fmla="*/ 0 w 273"/>
                  <a:gd name="T51" fmla="*/ 0 h 33"/>
                  <a:gd name="T52" fmla="*/ 0 w 273"/>
                  <a:gd name="T53" fmla="*/ 0 h 33"/>
                  <a:gd name="T54" fmla="*/ 0 w 273"/>
                  <a:gd name="T55" fmla="*/ 0 h 33"/>
                  <a:gd name="T56" fmla="*/ 0 w 273"/>
                  <a:gd name="T57" fmla="*/ 0 h 33"/>
                  <a:gd name="T58" fmla="*/ 0 w 273"/>
                  <a:gd name="T59" fmla="*/ 0 h 33"/>
                  <a:gd name="T60" fmla="*/ 0 w 273"/>
                  <a:gd name="T61" fmla="*/ 0 h 33"/>
                  <a:gd name="T62" fmla="*/ 0 w 273"/>
                  <a:gd name="T63" fmla="*/ 0 h 33"/>
                  <a:gd name="T64" fmla="*/ 0 w 273"/>
                  <a:gd name="T65" fmla="*/ 0 h 33"/>
                  <a:gd name="T66" fmla="*/ 0 w 273"/>
                  <a:gd name="T67" fmla="*/ 0 h 33"/>
                  <a:gd name="T68" fmla="*/ 0 w 273"/>
                  <a:gd name="T69" fmla="*/ 0 h 33"/>
                  <a:gd name="T70" fmla="*/ 0 w 273"/>
                  <a:gd name="T71" fmla="*/ 0 h 33"/>
                  <a:gd name="T72" fmla="*/ 0 w 273"/>
                  <a:gd name="T73" fmla="*/ 0 h 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3"/>
                  <a:gd name="T112" fmla="*/ 0 h 33"/>
                  <a:gd name="T113" fmla="*/ 273 w 273"/>
                  <a:gd name="T114" fmla="*/ 33 h 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3" h="33">
                    <a:moveTo>
                      <a:pt x="0" y="11"/>
                    </a:moveTo>
                    <a:lnTo>
                      <a:pt x="0" y="11"/>
                    </a:lnTo>
                    <a:lnTo>
                      <a:pt x="22" y="13"/>
                    </a:lnTo>
                    <a:lnTo>
                      <a:pt x="38" y="14"/>
                    </a:lnTo>
                    <a:lnTo>
                      <a:pt x="51" y="15"/>
                    </a:lnTo>
                    <a:lnTo>
                      <a:pt x="60" y="15"/>
                    </a:lnTo>
                    <a:lnTo>
                      <a:pt x="66" y="16"/>
                    </a:lnTo>
                    <a:lnTo>
                      <a:pt x="73" y="16"/>
                    </a:lnTo>
                    <a:lnTo>
                      <a:pt x="79" y="17"/>
                    </a:lnTo>
                    <a:lnTo>
                      <a:pt x="85" y="17"/>
                    </a:lnTo>
                    <a:lnTo>
                      <a:pt x="93" y="18"/>
                    </a:lnTo>
                    <a:lnTo>
                      <a:pt x="103" y="18"/>
                    </a:lnTo>
                    <a:lnTo>
                      <a:pt x="117" y="19"/>
                    </a:lnTo>
                    <a:lnTo>
                      <a:pt x="135" y="21"/>
                    </a:lnTo>
                    <a:lnTo>
                      <a:pt x="160" y="23"/>
                    </a:lnTo>
                    <a:lnTo>
                      <a:pt x="190" y="25"/>
                    </a:lnTo>
                    <a:lnTo>
                      <a:pt x="227" y="29"/>
                    </a:lnTo>
                    <a:lnTo>
                      <a:pt x="273" y="33"/>
                    </a:lnTo>
                    <a:lnTo>
                      <a:pt x="273" y="22"/>
                    </a:lnTo>
                    <a:lnTo>
                      <a:pt x="227" y="18"/>
                    </a:lnTo>
                    <a:lnTo>
                      <a:pt x="190" y="15"/>
                    </a:lnTo>
                    <a:lnTo>
                      <a:pt x="160" y="13"/>
                    </a:lnTo>
                    <a:lnTo>
                      <a:pt x="137" y="11"/>
                    </a:lnTo>
                    <a:lnTo>
                      <a:pt x="119" y="9"/>
                    </a:lnTo>
                    <a:lnTo>
                      <a:pt x="103" y="7"/>
                    </a:lnTo>
                    <a:lnTo>
                      <a:pt x="93" y="7"/>
                    </a:lnTo>
                    <a:lnTo>
                      <a:pt x="85" y="6"/>
                    </a:lnTo>
                    <a:lnTo>
                      <a:pt x="79" y="6"/>
                    </a:lnTo>
                    <a:lnTo>
                      <a:pt x="73" y="5"/>
                    </a:lnTo>
                    <a:lnTo>
                      <a:pt x="66" y="5"/>
                    </a:lnTo>
                    <a:lnTo>
                      <a:pt x="60" y="4"/>
                    </a:lnTo>
                    <a:lnTo>
                      <a:pt x="51" y="4"/>
                    </a:lnTo>
                    <a:lnTo>
                      <a:pt x="38" y="3"/>
                    </a:lnTo>
                    <a:lnTo>
                      <a:pt x="22" y="2"/>
                    </a:lnTo>
                    <a:lnTo>
                      <a:pt x="0" y="0"/>
                    </a:lnTo>
                    <a:lnTo>
                      <a:pt x="0" y="11"/>
                    </a:lnTo>
                    <a:close/>
                  </a:path>
                </a:pathLst>
              </a:custGeom>
              <a:solidFill>
                <a:srgbClr val="000000"/>
              </a:solidFill>
              <a:ln w="9525">
                <a:noFill/>
                <a:round/>
                <a:headEnd/>
                <a:tailEnd/>
              </a:ln>
            </p:spPr>
            <p:txBody>
              <a:bodyPr/>
              <a:lstStyle/>
              <a:p>
                <a:endParaRPr lang="en-US"/>
              </a:p>
            </p:txBody>
          </p:sp>
          <p:sp>
            <p:nvSpPr>
              <p:cNvPr id="1256" name="Freeform 22"/>
              <p:cNvSpPr>
                <a:spLocks/>
              </p:cNvSpPr>
              <p:nvPr/>
            </p:nvSpPr>
            <p:spPr bwMode="auto">
              <a:xfrm>
                <a:off x="3868" y="2015"/>
                <a:ext cx="157" cy="61"/>
              </a:xfrm>
              <a:custGeom>
                <a:avLst/>
                <a:gdLst>
                  <a:gd name="T0" fmla="*/ 0 w 786"/>
                  <a:gd name="T1" fmla="*/ 0 h 304"/>
                  <a:gd name="T2" fmla="*/ 0 w 786"/>
                  <a:gd name="T3" fmla="*/ 0 h 304"/>
                  <a:gd name="T4" fmla="*/ 0 w 786"/>
                  <a:gd name="T5" fmla="*/ 0 h 304"/>
                  <a:gd name="T6" fmla="*/ 0 w 786"/>
                  <a:gd name="T7" fmla="*/ 0 h 304"/>
                  <a:gd name="T8" fmla="*/ 0 w 786"/>
                  <a:gd name="T9" fmla="*/ 0 h 304"/>
                  <a:gd name="T10" fmla="*/ 0 w 786"/>
                  <a:gd name="T11" fmla="*/ 0 h 304"/>
                  <a:gd name="T12" fmla="*/ 0 w 786"/>
                  <a:gd name="T13" fmla="*/ 0 h 304"/>
                  <a:gd name="T14" fmla="*/ 0 w 786"/>
                  <a:gd name="T15" fmla="*/ 0 h 304"/>
                  <a:gd name="T16" fmla="*/ 0 w 786"/>
                  <a:gd name="T17" fmla="*/ 0 h 304"/>
                  <a:gd name="T18" fmla="*/ 0 w 786"/>
                  <a:gd name="T19" fmla="*/ 0 h 304"/>
                  <a:gd name="T20" fmla="*/ 0 w 786"/>
                  <a:gd name="T21" fmla="*/ 0 h 304"/>
                  <a:gd name="T22" fmla="*/ 0 w 786"/>
                  <a:gd name="T23" fmla="*/ 0 h 304"/>
                  <a:gd name="T24" fmla="*/ 0 w 786"/>
                  <a:gd name="T25" fmla="*/ 0 h 304"/>
                  <a:gd name="T26" fmla="*/ 0 w 786"/>
                  <a:gd name="T27" fmla="*/ 0 h 304"/>
                  <a:gd name="T28" fmla="*/ 0 w 786"/>
                  <a:gd name="T29" fmla="*/ 0 h 304"/>
                  <a:gd name="T30" fmla="*/ 0 w 786"/>
                  <a:gd name="T31" fmla="*/ 0 h 304"/>
                  <a:gd name="T32" fmla="*/ 0 w 786"/>
                  <a:gd name="T33" fmla="*/ 0 h 304"/>
                  <a:gd name="T34" fmla="*/ 0 w 786"/>
                  <a:gd name="T35" fmla="*/ 0 h 304"/>
                  <a:gd name="T36" fmla="*/ 0 w 786"/>
                  <a:gd name="T37" fmla="*/ 0 h 304"/>
                  <a:gd name="T38" fmla="*/ 0 w 786"/>
                  <a:gd name="T39" fmla="*/ 0 h 304"/>
                  <a:gd name="T40" fmla="*/ 0 w 786"/>
                  <a:gd name="T41" fmla="*/ 0 h 304"/>
                  <a:gd name="T42" fmla="*/ 0 w 786"/>
                  <a:gd name="T43" fmla="*/ 0 h 304"/>
                  <a:gd name="T44" fmla="*/ 0 w 786"/>
                  <a:gd name="T45" fmla="*/ 0 h 304"/>
                  <a:gd name="T46" fmla="*/ 0 w 786"/>
                  <a:gd name="T47" fmla="*/ 0 h 304"/>
                  <a:gd name="T48" fmla="*/ 0 w 786"/>
                  <a:gd name="T49" fmla="*/ 0 h 304"/>
                  <a:gd name="T50" fmla="*/ 0 w 786"/>
                  <a:gd name="T51" fmla="*/ 0 h 304"/>
                  <a:gd name="T52" fmla="*/ 0 w 786"/>
                  <a:gd name="T53" fmla="*/ 0 h 304"/>
                  <a:gd name="T54" fmla="*/ 0 w 786"/>
                  <a:gd name="T55" fmla="*/ 0 h 304"/>
                  <a:gd name="T56" fmla="*/ 0 w 786"/>
                  <a:gd name="T57" fmla="*/ 0 h 304"/>
                  <a:gd name="T58" fmla="*/ 0 w 786"/>
                  <a:gd name="T59" fmla="*/ 0 h 304"/>
                  <a:gd name="T60" fmla="*/ 0 w 786"/>
                  <a:gd name="T61" fmla="*/ 0 h 304"/>
                  <a:gd name="T62" fmla="*/ 0 w 786"/>
                  <a:gd name="T63" fmla="*/ 0 h 304"/>
                  <a:gd name="T64" fmla="*/ 0 w 786"/>
                  <a:gd name="T65" fmla="*/ 0 h 304"/>
                  <a:gd name="T66" fmla="*/ 0 w 786"/>
                  <a:gd name="T67" fmla="*/ 0 h 304"/>
                  <a:gd name="T68" fmla="*/ 0 w 786"/>
                  <a:gd name="T69" fmla="*/ 0 h 304"/>
                  <a:gd name="T70" fmla="*/ 0 w 786"/>
                  <a:gd name="T71" fmla="*/ 0 h 3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86"/>
                  <a:gd name="T109" fmla="*/ 0 h 304"/>
                  <a:gd name="T110" fmla="*/ 786 w 786"/>
                  <a:gd name="T111" fmla="*/ 304 h 3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86" h="304">
                    <a:moveTo>
                      <a:pt x="5" y="11"/>
                    </a:moveTo>
                    <a:lnTo>
                      <a:pt x="0" y="10"/>
                    </a:lnTo>
                    <a:lnTo>
                      <a:pt x="12" y="16"/>
                    </a:lnTo>
                    <a:lnTo>
                      <a:pt x="26" y="22"/>
                    </a:lnTo>
                    <a:lnTo>
                      <a:pt x="40" y="30"/>
                    </a:lnTo>
                    <a:lnTo>
                      <a:pt x="56" y="38"/>
                    </a:lnTo>
                    <a:lnTo>
                      <a:pt x="73" y="47"/>
                    </a:lnTo>
                    <a:lnTo>
                      <a:pt x="91" y="56"/>
                    </a:lnTo>
                    <a:lnTo>
                      <a:pt x="110" y="66"/>
                    </a:lnTo>
                    <a:lnTo>
                      <a:pt x="129" y="76"/>
                    </a:lnTo>
                    <a:lnTo>
                      <a:pt x="150" y="87"/>
                    </a:lnTo>
                    <a:lnTo>
                      <a:pt x="171" y="97"/>
                    </a:lnTo>
                    <a:lnTo>
                      <a:pt x="194" y="109"/>
                    </a:lnTo>
                    <a:lnTo>
                      <a:pt x="216" y="120"/>
                    </a:lnTo>
                    <a:lnTo>
                      <a:pt x="241" y="132"/>
                    </a:lnTo>
                    <a:lnTo>
                      <a:pt x="265" y="144"/>
                    </a:lnTo>
                    <a:lnTo>
                      <a:pt x="290" y="155"/>
                    </a:lnTo>
                    <a:lnTo>
                      <a:pt x="316" y="167"/>
                    </a:lnTo>
                    <a:lnTo>
                      <a:pt x="342" y="180"/>
                    </a:lnTo>
                    <a:lnTo>
                      <a:pt x="369" y="191"/>
                    </a:lnTo>
                    <a:lnTo>
                      <a:pt x="397" y="202"/>
                    </a:lnTo>
                    <a:lnTo>
                      <a:pt x="425" y="214"/>
                    </a:lnTo>
                    <a:lnTo>
                      <a:pt x="453" y="225"/>
                    </a:lnTo>
                    <a:lnTo>
                      <a:pt x="482" y="235"/>
                    </a:lnTo>
                    <a:lnTo>
                      <a:pt x="511" y="245"/>
                    </a:lnTo>
                    <a:lnTo>
                      <a:pt x="540" y="254"/>
                    </a:lnTo>
                    <a:lnTo>
                      <a:pt x="572" y="263"/>
                    </a:lnTo>
                    <a:lnTo>
                      <a:pt x="602" y="271"/>
                    </a:lnTo>
                    <a:lnTo>
                      <a:pt x="632" y="278"/>
                    </a:lnTo>
                    <a:lnTo>
                      <a:pt x="662" y="286"/>
                    </a:lnTo>
                    <a:lnTo>
                      <a:pt x="694" y="291"/>
                    </a:lnTo>
                    <a:lnTo>
                      <a:pt x="724" y="296"/>
                    </a:lnTo>
                    <a:lnTo>
                      <a:pt x="755" y="300"/>
                    </a:lnTo>
                    <a:lnTo>
                      <a:pt x="786" y="304"/>
                    </a:lnTo>
                    <a:lnTo>
                      <a:pt x="786" y="293"/>
                    </a:lnTo>
                    <a:lnTo>
                      <a:pt x="757" y="290"/>
                    </a:lnTo>
                    <a:lnTo>
                      <a:pt x="726" y="286"/>
                    </a:lnTo>
                    <a:lnTo>
                      <a:pt x="696" y="280"/>
                    </a:lnTo>
                    <a:lnTo>
                      <a:pt x="664" y="275"/>
                    </a:lnTo>
                    <a:lnTo>
                      <a:pt x="634" y="268"/>
                    </a:lnTo>
                    <a:lnTo>
                      <a:pt x="604" y="260"/>
                    </a:lnTo>
                    <a:lnTo>
                      <a:pt x="574" y="252"/>
                    </a:lnTo>
                    <a:lnTo>
                      <a:pt x="545" y="244"/>
                    </a:lnTo>
                    <a:lnTo>
                      <a:pt x="516" y="234"/>
                    </a:lnTo>
                    <a:lnTo>
                      <a:pt x="487" y="225"/>
                    </a:lnTo>
                    <a:lnTo>
                      <a:pt x="458" y="214"/>
                    </a:lnTo>
                    <a:lnTo>
                      <a:pt x="430" y="204"/>
                    </a:lnTo>
                    <a:lnTo>
                      <a:pt x="402" y="192"/>
                    </a:lnTo>
                    <a:lnTo>
                      <a:pt x="374" y="180"/>
                    </a:lnTo>
                    <a:lnTo>
                      <a:pt x="347" y="170"/>
                    </a:lnTo>
                    <a:lnTo>
                      <a:pt x="320" y="158"/>
                    </a:lnTo>
                    <a:lnTo>
                      <a:pt x="294" y="147"/>
                    </a:lnTo>
                    <a:lnTo>
                      <a:pt x="270" y="135"/>
                    </a:lnTo>
                    <a:lnTo>
                      <a:pt x="245" y="123"/>
                    </a:lnTo>
                    <a:lnTo>
                      <a:pt x="220" y="112"/>
                    </a:lnTo>
                    <a:lnTo>
                      <a:pt x="198" y="100"/>
                    </a:lnTo>
                    <a:lnTo>
                      <a:pt x="176" y="89"/>
                    </a:lnTo>
                    <a:lnTo>
                      <a:pt x="154" y="78"/>
                    </a:lnTo>
                    <a:lnTo>
                      <a:pt x="133" y="68"/>
                    </a:lnTo>
                    <a:lnTo>
                      <a:pt x="114" y="57"/>
                    </a:lnTo>
                    <a:lnTo>
                      <a:pt x="95" y="48"/>
                    </a:lnTo>
                    <a:lnTo>
                      <a:pt x="77" y="38"/>
                    </a:lnTo>
                    <a:lnTo>
                      <a:pt x="61" y="30"/>
                    </a:lnTo>
                    <a:lnTo>
                      <a:pt x="45" y="21"/>
                    </a:lnTo>
                    <a:lnTo>
                      <a:pt x="30" y="14"/>
                    </a:lnTo>
                    <a:lnTo>
                      <a:pt x="17" y="8"/>
                    </a:lnTo>
                    <a:lnTo>
                      <a:pt x="5" y="1"/>
                    </a:lnTo>
                    <a:lnTo>
                      <a:pt x="0" y="0"/>
                    </a:lnTo>
                    <a:lnTo>
                      <a:pt x="5" y="1"/>
                    </a:lnTo>
                    <a:lnTo>
                      <a:pt x="2" y="0"/>
                    </a:lnTo>
                    <a:lnTo>
                      <a:pt x="0" y="0"/>
                    </a:lnTo>
                    <a:lnTo>
                      <a:pt x="5" y="11"/>
                    </a:lnTo>
                    <a:close/>
                  </a:path>
                </a:pathLst>
              </a:custGeom>
              <a:solidFill>
                <a:srgbClr val="000000"/>
              </a:solidFill>
              <a:ln w="9525">
                <a:noFill/>
                <a:round/>
                <a:headEnd/>
                <a:tailEnd/>
              </a:ln>
            </p:spPr>
            <p:txBody>
              <a:bodyPr/>
              <a:lstStyle/>
              <a:p>
                <a:endParaRPr lang="en-US"/>
              </a:p>
            </p:txBody>
          </p:sp>
          <p:sp>
            <p:nvSpPr>
              <p:cNvPr id="1257" name="Freeform 23"/>
              <p:cNvSpPr>
                <a:spLocks/>
              </p:cNvSpPr>
              <p:nvPr/>
            </p:nvSpPr>
            <p:spPr bwMode="auto">
              <a:xfrm>
                <a:off x="3327" y="1722"/>
                <a:ext cx="887" cy="326"/>
              </a:xfrm>
              <a:custGeom>
                <a:avLst/>
                <a:gdLst>
                  <a:gd name="T0" fmla="*/ 0 w 4437"/>
                  <a:gd name="T1" fmla="*/ 0 h 1630"/>
                  <a:gd name="T2" fmla="*/ 0 w 4437"/>
                  <a:gd name="T3" fmla="*/ 0 h 1630"/>
                  <a:gd name="T4" fmla="*/ 0 w 4437"/>
                  <a:gd name="T5" fmla="*/ 0 h 1630"/>
                  <a:gd name="T6" fmla="*/ 0 w 4437"/>
                  <a:gd name="T7" fmla="*/ 0 h 1630"/>
                  <a:gd name="T8" fmla="*/ 0 w 4437"/>
                  <a:gd name="T9" fmla="*/ 0 h 1630"/>
                  <a:gd name="T10" fmla="*/ 0 w 4437"/>
                  <a:gd name="T11" fmla="*/ 0 h 1630"/>
                  <a:gd name="T12" fmla="*/ 0 w 4437"/>
                  <a:gd name="T13" fmla="*/ 0 h 1630"/>
                  <a:gd name="T14" fmla="*/ 0 w 4437"/>
                  <a:gd name="T15" fmla="*/ 0 h 1630"/>
                  <a:gd name="T16" fmla="*/ 0 w 4437"/>
                  <a:gd name="T17" fmla="*/ 0 h 1630"/>
                  <a:gd name="T18" fmla="*/ 0 w 4437"/>
                  <a:gd name="T19" fmla="*/ 0 h 1630"/>
                  <a:gd name="T20" fmla="*/ 0 w 4437"/>
                  <a:gd name="T21" fmla="*/ 0 h 1630"/>
                  <a:gd name="T22" fmla="*/ 0 w 4437"/>
                  <a:gd name="T23" fmla="*/ 0 h 1630"/>
                  <a:gd name="T24" fmla="*/ 0 w 4437"/>
                  <a:gd name="T25" fmla="*/ 0 h 1630"/>
                  <a:gd name="T26" fmla="*/ 0 w 4437"/>
                  <a:gd name="T27" fmla="*/ 0 h 1630"/>
                  <a:gd name="T28" fmla="*/ 0 w 4437"/>
                  <a:gd name="T29" fmla="*/ 0 h 1630"/>
                  <a:gd name="T30" fmla="*/ 0 w 4437"/>
                  <a:gd name="T31" fmla="*/ 0 h 1630"/>
                  <a:gd name="T32" fmla="*/ 0 w 4437"/>
                  <a:gd name="T33" fmla="*/ 0 h 1630"/>
                  <a:gd name="T34" fmla="*/ 0 w 4437"/>
                  <a:gd name="T35" fmla="*/ 0 h 1630"/>
                  <a:gd name="T36" fmla="*/ 0 w 4437"/>
                  <a:gd name="T37" fmla="*/ 0 h 1630"/>
                  <a:gd name="T38" fmla="*/ 0 w 4437"/>
                  <a:gd name="T39" fmla="*/ 0 h 1630"/>
                  <a:gd name="T40" fmla="*/ 0 w 4437"/>
                  <a:gd name="T41" fmla="*/ 0 h 1630"/>
                  <a:gd name="T42" fmla="*/ 0 w 4437"/>
                  <a:gd name="T43" fmla="*/ 0 h 1630"/>
                  <a:gd name="T44" fmla="*/ 0 w 4437"/>
                  <a:gd name="T45" fmla="*/ 0 h 1630"/>
                  <a:gd name="T46" fmla="*/ 0 w 4437"/>
                  <a:gd name="T47" fmla="*/ 0 h 1630"/>
                  <a:gd name="T48" fmla="*/ 0 w 4437"/>
                  <a:gd name="T49" fmla="*/ 0 h 1630"/>
                  <a:gd name="T50" fmla="*/ 0 w 4437"/>
                  <a:gd name="T51" fmla="*/ 0 h 1630"/>
                  <a:gd name="T52" fmla="*/ 0 w 4437"/>
                  <a:gd name="T53" fmla="*/ 0 h 1630"/>
                  <a:gd name="T54" fmla="*/ 0 w 4437"/>
                  <a:gd name="T55" fmla="*/ 0 h 1630"/>
                  <a:gd name="T56" fmla="*/ 0 w 4437"/>
                  <a:gd name="T57" fmla="*/ 0 h 1630"/>
                  <a:gd name="T58" fmla="*/ 0 w 4437"/>
                  <a:gd name="T59" fmla="*/ 0 h 1630"/>
                  <a:gd name="T60" fmla="*/ 0 w 4437"/>
                  <a:gd name="T61" fmla="*/ 0 h 1630"/>
                  <a:gd name="T62" fmla="*/ 0 w 4437"/>
                  <a:gd name="T63" fmla="*/ 0 h 1630"/>
                  <a:gd name="T64" fmla="*/ 0 w 4437"/>
                  <a:gd name="T65" fmla="*/ 0 h 1630"/>
                  <a:gd name="T66" fmla="*/ 0 w 4437"/>
                  <a:gd name="T67" fmla="*/ 0 h 1630"/>
                  <a:gd name="T68" fmla="*/ 0 w 4437"/>
                  <a:gd name="T69" fmla="*/ 0 h 1630"/>
                  <a:gd name="T70" fmla="*/ 0 w 4437"/>
                  <a:gd name="T71" fmla="*/ 0 h 1630"/>
                  <a:gd name="T72" fmla="*/ 0 w 4437"/>
                  <a:gd name="T73" fmla="*/ 0 h 1630"/>
                  <a:gd name="T74" fmla="*/ 0 w 4437"/>
                  <a:gd name="T75" fmla="*/ 0 h 1630"/>
                  <a:gd name="T76" fmla="*/ 0 w 4437"/>
                  <a:gd name="T77" fmla="*/ 0 h 1630"/>
                  <a:gd name="T78" fmla="*/ 0 w 4437"/>
                  <a:gd name="T79" fmla="*/ 0 h 1630"/>
                  <a:gd name="T80" fmla="*/ 0 w 4437"/>
                  <a:gd name="T81" fmla="*/ 0 h 1630"/>
                  <a:gd name="T82" fmla="*/ 0 w 4437"/>
                  <a:gd name="T83" fmla="*/ 0 h 1630"/>
                  <a:gd name="T84" fmla="*/ 0 w 4437"/>
                  <a:gd name="T85" fmla="*/ 0 h 1630"/>
                  <a:gd name="T86" fmla="*/ 0 w 4437"/>
                  <a:gd name="T87" fmla="*/ 0 h 1630"/>
                  <a:gd name="T88" fmla="*/ 0 w 4437"/>
                  <a:gd name="T89" fmla="*/ 0 h 1630"/>
                  <a:gd name="T90" fmla="*/ 0 w 4437"/>
                  <a:gd name="T91" fmla="*/ 0 h 1630"/>
                  <a:gd name="T92" fmla="*/ 0 w 4437"/>
                  <a:gd name="T93" fmla="*/ 0 h 1630"/>
                  <a:gd name="T94" fmla="*/ 0 w 4437"/>
                  <a:gd name="T95" fmla="*/ 0 h 1630"/>
                  <a:gd name="T96" fmla="*/ 0 w 4437"/>
                  <a:gd name="T97" fmla="*/ 0 h 1630"/>
                  <a:gd name="T98" fmla="*/ 0 w 4437"/>
                  <a:gd name="T99" fmla="*/ 0 h 1630"/>
                  <a:gd name="T100" fmla="*/ 0 w 4437"/>
                  <a:gd name="T101" fmla="*/ 0 h 1630"/>
                  <a:gd name="T102" fmla="*/ 0 w 4437"/>
                  <a:gd name="T103" fmla="*/ 0 h 1630"/>
                  <a:gd name="T104" fmla="*/ 0 w 4437"/>
                  <a:gd name="T105" fmla="*/ 0 h 1630"/>
                  <a:gd name="T106" fmla="*/ 0 w 4437"/>
                  <a:gd name="T107" fmla="*/ 0 h 1630"/>
                  <a:gd name="T108" fmla="*/ 0 w 4437"/>
                  <a:gd name="T109" fmla="*/ 0 h 1630"/>
                  <a:gd name="T110" fmla="*/ 0 w 4437"/>
                  <a:gd name="T111" fmla="*/ 0 h 1630"/>
                  <a:gd name="T112" fmla="*/ 0 w 4437"/>
                  <a:gd name="T113" fmla="*/ 0 h 1630"/>
                  <a:gd name="T114" fmla="*/ 0 w 4437"/>
                  <a:gd name="T115" fmla="*/ 0 h 1630"/>
                  <a:gd name="T116" fmla="*/ 0 w 4437"/>
                  <a:gd name="T117" fmla="*/ 0 h 1630"/>
                  <a:gd name="T118" fmla="*/ 0 w 4437"/>
                  <a:gd name="T119" fmla="*/ 0 h 16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437"/>
                  <a:gd name="T181" fmla="*/ 0 h 1630"/>
                  <a:gd name="T182" fmla="*/ 4437 w 4437"/>
                  <a:gd name="T183" fmla="*/ 1630 h 16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437" h="1630">
                    <a:moveTo>
                      <a:pt x="2245" y="659"/>
                    </a:moveTo>
                    <a:lnTo>
                      <a:pt x="2266" y="675"/>
                    </a:lnTo>
                    <a:lnTo>
                      <a:pt x="2283" y="689"/>
                    </a:lnTo>
                    <a:lnTo>
                      <a:pt x="2295" y="702"/>
                    </a:lnTo>
                    <a:lnTo>
                      <a:pt x="2303" y="714"/>
                    </a:lnTo>
                    <a:lnTo>
                      <a:pt x="2306" y="723"/>
                    </a:lnTo>
                    <a:lnTo>
                      <a:pt x="2305" y="733"/>
                    </a:lnTo>
                    <a:lnTo>
                      <a:pt x="2300" y="740"/>
                    </a:lnTo>
                    <a:lnTo>
                      <a:pt x="2294" y="747"/>
                    </a:lnTo>
                    <a:lnTo>
                      <a:pt x="2283" y="753"/>
                    </a:lnTo>
                    <a:lnTo>
                      <a:pt x="2269" y="757"/>
                    </a:lnTo>
                    <a:lnTo>
                      <a:pt x="2252" y="761"/>
                    </a:lnTo>
                    <a:lnTo>
                      <a:pt x="2233" y="763"/>
                    </a:lnTo>
                    <a:lnTo>
                      <a:pt x="2213" y="765"/>
                    </a:lnTo>
                    <a:lnTo>
                      <a:pt x="2190" y="767"/>
                    </a:lnTo>
                    <a:lnTo>
                      <a:pt x="2166" y="767"/>
                    </a:lnTo>
                    <a:lnTo>
                      <a:pt x="2141" y="767"/>
                    </a:lnTo>
                    <a:lnTo>
                      <a:pt x="2114" y="766"/>
                    </a:lnTo>
                    <a:lnTo>
                      <a:pt x="2086" y="765"/>
                    </a:lnTo>
                    <a:lnTo>
                      <a:pt x="2058" y="764"/>
                    </a:lnTo>
                    <a:lnTo>
                      <a:pt x="2030" y="762"/>
                    </a:lnTo>
                    <a:lnTo>
                      <a:pt x="2001" y="760"/>
                    </a:lnTo>
                    <a:lnTo>
                      <a:pt x="1973" y="758"/>
                    </a:lnTo>
                    <a:lnTo>
                      <a:pt x="1945" y="755"/>
                    </a:lnTo>
                    <a:lnTo>
                      <a:pt x="1918" y="753"/>
                    </a:lnTo>
                    <a:lnTo>
                      <a:pt x="1892" y="749"/>
                    </a:lnTo>
                    <a:lnTo>
                      <a:pt x="1868" y="746"/>
                    </a:lnTo>
                    <a:lnTo>
                      <a:pt x="1844" y="744"/>
                    </a:lnTo>
                    <a:lnTo>
                      <a:pt x="1823" y="741"/>
                    </a:lnTo>
                    <a:lnTo>
                      <a:pt x="1803" y="739"/>
                    </a:lnTo>
                    <a:lnTo>
                      <a:pt x="1786" y="737"/>
                    </a:lnTo>
                    <a:lnTo>
                      <a:pt x="1772" y="735"/>
                    </a:lnTo>
                    <a:lnTo>
                      <a:pt x="1759" y="734"/>
                    </a:lnTo>
                    <a:lnTo>
                      <a:pt x="1779" y="744"/>
                    </a:lnTo>
                    <a:lnTo>
                      <a:pt x="1802" y="755"/>
                    </a:lnTo>
                    <a:lnTo>
                      <a:pt x="1824" y="766"/>
                    </a:lnTo>
                    <a:lnTo>
                      <a:pt x="1843" y="777"/>
                    </a:lnTo>
                    <a:lnTo>
                      <a:pt x="1856" y="788"/>
                    </a:lnTo>
                    <a:lnTo>
                      <a:pt x="1862" y="799"/>
                    </a:lnTo>
                    <a:lnTo>
                      <a:pt x="1858" y="810"/>
                    </a:lnTo>
                    <a:lnTo>
                      <a:pt x="1840" y="819"/>
                    </a:lnTo>
                    <a:lnTo>
                      <a:pt x="1829" y="823"/>
                    </a:lnTo>
                    <a:lnTo>
                      <a:pt x="1808" y="831"/>
                    </a:lnTo>
                    <a:lnTo>
                      <a:pt x="1779" y="841"/>
                    </a:lnTo>
                    <a:lnTo>
                      <a:pt x="1741" y="855"/>
                    </a:lnTo>
                    <a:lnTo>
                      <a:pt x="1697" y="872"/>
                    </a:lnTo>
                    <a:lnTo>
                      <a:pt x="1645" y="891"/>
                    </a:lnTo>
                    <a:lnTo>
                      <a:pt x="1588" y="912"/>
                    </a:lnTo>
                    <a:lnTo>
                      <a:pt x="1524" y="934"/>
                    </a:lnTo>
                    <a:lnTo>
                      <a:pt x="1456" y="959"/>
                    </a:lnTo>
                    <a:lnTo>
                      <a:pt x="1383" y="985"/>
                    </a:lnTo>
                    <a:lnTo>
                      <a:pt x="1307" y="1013"/>
                    </a:lnTo>
                    <a:lnTo>
                      <a:pt x="1229" y="1042"/>
                    </a:lnTo>
                    <a:lnTo>
                      <a:pt x="1147" y="1072"/>
                    </a:lnTo>
                    <a:lnTo>
                      <a:pt x="1064" y="1102"/>
                    </a:lnTo>
                    <a:lnTo>
                      <a:pt x="980" y="1133"/>
                    </a:lnTo>
                    <a:lnTo>
                      <a:pt x="895" y="1163"/>
                    </a:lnTo>
                    <a:lnTo>
                      <a:pt x="811" y="1194"/>
                    </a:lnTo>
                    <a:lnTo>
                      <a:pt x="727" y="1225"/>
                    </a:lnTo>
                    <a:lnTo>
                      <a:pt x="645" y="1254"/>
                    </a:lnTo>
                    <a:lnTo>
                      <a:pt x="565" y="1284"/>
                    </a:lnTo>
                    <a:lnTo>
                      <a:pt x="488" y="1312"/>
                    </a:lnTo>
                    <a:lnTo>
                      <a:pt x="414" y="1338"/>
                    </a:lnTo>
                    <a:lnTo>
                      <a:pt x="343" y="1364"/>
                    </a:lnTo>
                    <a:lnTo>
                      <a:pt x="279" y="1388"/>
                    </a:lnTo>
                    <a:lnTo>
                      <a:pt x="218" y="1410"/>
                    </a:lnTo>
                    <a:lnTo>
                      <a:pt x="164" y="1429"/>
                    </a:lnTo>
                    <a:lnTo>
                      <a:pt x="116" y="1447"/>
                    </a:lnTo>
                    <a:lnTo>
                      <a:pt x="76" y="1462"/>
                    </a:lnTo>
                    <a:lnTo>
                      <a:pt x="44" y="1473"/>
                    </a:lnTo>
                    <a:lnTo>
                      <a:pt x="20" y="1482"/>
                    </a:lnTo>
                    <a:lnTo>
                      <a:pt x="6" y="1487"/>
                    </a:lnTo>
                    <a:lnTo>
                      <a:pt x="0" y="1489"/>
                    </a:lnTo>
                    <a:lnTo>
                      <a:pt x="20" y="1505"/>
                    </a:lnTo>
                    <a:lnTo>
                      <a:pt x="39" y="1520"/>
                    </a:lnTo>
                    <a:lnTo>
                      <a:pt x="58" y="1536"/>
                    </a:lnTo>
                    <a:lnTo>
                      <a:pt x="76" y="1551"/>
                    </a:lnTo>
                    <a:lnTo>
                      <a:pt x="93" y="1565"/>
                    </a:lnTo>
                    <a:lnTo>
                      <a:pt x="110" y="1577"/>
                    </a:lnTo>
                    <a:lnTo>
                      <a:pt x="125" y="1590"/>
                    </a:lnTo>
                    <a:lnTo>
                      <a:pt x="142" y="1601"/>
                    </a:lnTo>
                    <a:lnTo>
                      <a:pt x="158" y="1609"/>
                    </a:lnTo>
                    <a:lnTo>
                      <a:pt x="173" y="1617"/>
                    </a:lnTo>
                    <a:lnTo>
                      <a:pt x="189" y="1623"/>
                    </a:lnTo>
                    <a:lnTo>
                      <a:pt x="205" y="1627"/>
                    </a:lnTo>
                    <a:lnTo>
                      <a:pt x="220" y="1630"/>
                    </a:lnTo>
                    <a:lnTo>
                      <a:pt x="236" y="1630"/>
                    </a:lnTo>
                    <a:lnTo>
                      <a:pt x="252" y="1628"/>
                    </a:lnTo>
                    <a:lnTo>
                      <a:pt x="268" y="1624"/>
                    </a:lnTo>
                    <a:lnTo>
                      <a:pt x="281" y="1619"/>
                    </a:lnTo>
                    <a:lnTo>
                      <a:pt x="302" y="1613"/>
                    </a:lnTo>
                    <a:lnTo>
                      <a:pt x="329" y="1605"/>
                    </a:lnTo>
                    <a:lnTo>
                      <a:pt x="364" y="1595"/>
                    </a:lnTo>
                    <a:lnTo>
                      <a:pt x="405" y="1583"/>
                    </a:lnTo>
                    <a:lnTo>
                      <a:pt x="452" y="1569"/>
                    </a:lnTo>
                    <a:lnTo>
                      <a:pt x="503" y="1554"/>
                    </a:lnTo>
                    <a:lnTo>
                      <a:pt x="560" y="1537"/>
                    </a:lnTo>
                    <a:lnTo>
                      <a:pt x="621" y="1519"/>
                    </a:lnTo>
                    <a:lnTo>
                      <a:pt x="686" y="1502"/>
                    </a:lnTo>
                    <a:lnTo>
                      <a:pt x="753" y="1482"/>
                    </a:lnTo>
                    <a:lnTo>
                      <a:pt x="822" y="1462"/>
                    </a:lnTo>
                    <a:lnTo>
                      <a:pt x="894" y="1440"/>
                    </a:lnTo>
                    <a:lnTo>
                      <a:pt x="967" y="1419"/>
                    </a:lnTo>
                    <a:lnTo>
                      <a:pt x="1041" y="1398"/>
                    </a:lnTo>
                    <a:lnTo>
                      <a:pt x="1115" y="1376"/>
                    </a:lnTo>
                    <a:lnTo>
                      <a:pt x="1189" y="1355"/>
                    </a:lnTo>
                    <a:lnTo>
                      <a:pt x="1262" y="1334"/>
                    </a:lnTo>
                    <a:lnTo>
                      <a:pt x="1334" y="1314"/>
                    </a:lnTo>
                    <a:lnTo>
                      <a:pt x="1404" y="1293"/>
                    </a:lnTo>
                    <a:lnTo>
                      <a:pt x="1471" y="1274"/>
                    </a:lnTo>
                    <a:lnTo>
                      <a:pt x="1536" y="1255"/>
                    </a:lnTo>
                    <a:lnTo>
                      <a:pt x="1596" y="1238"/>
                    </a:lnTo>
                    <a:lnTo>
                      <a:pt x="1653" y="1221"/>
                    </a:lnTo>
                    <a:lnTo>
                      <a:pt x="1706" y="1207"/>
                    </a:lnTo>
                    <a:lnTo>
                      <a:pt x="1752" y="1193"/>
                    </a:lnTo>
                    <a:lnTo>
                      <a:pt x="1794" y="1181"/>
                    </a:lnTo>
                    <a:lnTo>
                      <a:pt x="1829" y="1171"/>
                    </a:lnTo>
                    <a:lnTo>
                      <a:pt x="1856" y="1162"/>
                    </a:lnTo>
                    <a:lnTo>
                      <a:pt x="1878" y="1157"/>
                    </a:lnTo>
                    <a:lnTo>
                      <a:pt x="1890" y="1153"/>
                    </a:lnTo>
                    <a:lnTo>
                      <a:pt x="1895" y="1152"/>
                    </a:lnTo>
                    <a:lnTo>
                      <a:pt x="1921" y="1144"/>
                    </a:lnTo>
                    <a:lnTo>
                      <a:pt x="1949" y="1136"/>
                    </a:lnTo>
                    <a:lnTo>
                      <a:pt x="1977" y="1128"/>
                    </a:lnTo>
                    <a:lnTo>
                      <a:pt x="2006" y="1119"/>
                    </a:lnTo>
                    <a:lnTo>
                      <a:pt x="2035" y="1111"/>
                    </a:lnTo>
                    <a:lnTo>
                      <a:pt x="2065" y="1101"/>
                    </a:lnTo>
                    <a:lnTo>
                      <a:pt x="2092" y="1092"/>
                    </a:lnTo>
                    <a:lnTo>
                      <a:pt x="2120" y="1082"/>
                    </a:lnTo>
                    <a:lnTo>
                      <a:pt x="2147" y="1074"/>
                    </a:lnTo>
                    <a:lnTo>
                      <a:pt x="2174" y="1064"/>
                    </a:lnTo>
                    <a:lnTo>
                      <a:pt x="2198" y="1056"/>
                    </a:lnTo>
                    <a:lnTo>
                      <a:pt x="2221" y="1049"/>
                    </a:lnTo>
                    <a:lnTo>
                      <a:pt x="2241" y="1041"/>
                    </a:lnTo>
                    <a:lnTo>
                      <a:pt x="2259" y="1034"/>
                    </a:lnTo>
                    <a:lnTo>
                      <a:pt x="2276" y="1028"/>
                    </a:lnTo>
                    <a:lnTo>
                      <a:pt x="2288" y="1022"/>
                    </a:lnTo>
                    <a:lnTo>
                      <a:pt x="2304" y="1034"/>
                    </a:lnTo>
                    <a:lnTo>
                      <a:pt x="2325" y="1047"/>
                    </a:lnTo>
                    <a:lnTo>
                      <a:pt x="2349" y="1058"/>
                    </a:lnTo>
                    <a:lnTo>
                      <a:pt x="2377" y="1071"/>
                    </a:lnTo>
                    <a:lnTo>
                      <a:pt x="2407" y="1082"/>
                    </a:lnTo>
                    <a:lnTo>
                      <a:pt x="2439" y="1093"/>
                    </a:lnTo>
                    <a:lnTo>
                      <a:pt x="2473" y="1102"/>
                    </a:lnTo>
                    <a:lnTo>
                      <a:pt x="2506" y="1111"/>
                    </a:lnTo>
                    <a:lnTo>
                      <a:pt x="2539" y="1117"/>
                    </a:lnTo>
                    <a:lnTo>
                      <a:pt x="2571" y="1122"/>
                    </a:lnTo>
                    <a:lnTo>
                      <a:pt x="2601" y="1123"/>
                    </a:lnTo>
                    <a:lnTo>
                      <a:pt x="2629" y="1123"/>
                    </a:lnTo>
                    <a:lnTo>
                      <a:pt x="2653" y="1119"/>
                    </a:lnTo>
                    <a:lnTo>
                      <a:pt x="2673" y="1112"/>
                    </a:lnTo>
                    <a:lnTo>
                      <a:pt x="2689" y="1101"/>
                    </a:lnTo>
                    <a:lnTo>
                      <a:pt x="2699" y="1087"/>
                    </a:lnTo>
                    <a:lnTo>
                      <a:pt x="2704" y="1071"/>
                    </a:lnTo>
                    <a:lnTo>
                      <a:pt x="2706" y="1056"/>
                    </a:lnTo>
                    <a:lnTo>
                      <a:pt x="2706" y="1041"/>
                    </a:lnTo>
                    <a:lnTo>
                      <a:pt x="2703" y="1028"/>
                    </a:lnTo>
                    <a:lnTo>
                      <a:pt x="2700" y="1014"/>
                    </a:lnTo>
                    <a:lnTo>
                      <a:pt x="2694" y="1000"/>
                    </a:lnTo>
                    <a:lnTo>
                      <a:pt x="2689" y="988"/>
                    </a:lnTo>
                    <a:lnTo>
                      <a:pt x="2683" y="974"/>
                    </a:lnTo>
                    <a:lnTo>
                      <a:pt x="2677" y="962"/>
                    </a:lnTo>
                    <a:lnTo>
                      <a:pt x="2672" y="950"/>
                    </a:lnTo>
                    <a:lnTo>
                      <a:pt x="2668" y="937"/>
                    </a:lnTo>
                    <a:lnTo>
                      <a:pt x="2666" y="925"/>
                    </a:lnTo>
                    <a:lnTo>
                      <a:pt x="2667" y="914"/>
                    </a:lnTo>
                    <a:lnTo>
                      <a:pt x="2671" y="901"/>
                    </a:lnTo>
                    <a:lnTo>
                      <a:pt x="2677" y="890"/>
                    </a:lnTo>
                    <a:lnTo>
                      <a:pt x="2687" y="878"/>
                    </a:lnTo>
                    <a:lnTo>
                      <a:pt x="2697" y="871"/>
                    </a:lnTo>
                    <a:lnTo>
                      <a:pt x="2709" y="866"/>
                    </a:lnTo>
                    <a:lnTo>
                      <a:pt x="2723" y="863"/>
                    </a:lnTo>
                    <a:lnTo>
                      <a:pt x="2738" y="862"/>
                    </a:lnTo>
                    <a:lnTo>
                      <a:pt x="2753" y="862"/>
                    </a:lnTo>
                    <a:lnTo>
                      <a:pt x="2771" y="864"/>
                    </a:lnTo>
                    <a:lnTo>
                      <a:pt x="2789" y="867"/>
                    </a:lnTo>
                    <a:lnTo>
                      <a:pt x="2807" y="871"/>
                    </a:lnTo>
                    <a:lnTo>
                      <a:pt x="2825" y="875"/>
                    </a:lnTo>
                    <a:lnTo>
                      <a:pt x="2843" y="880"/>
                    </a:lnTo>
                    <a:lnTo>
                      <a:pt x="2861" y="885"/>
                    </a:lnTo>
                    <a:lnTo>
                      <a:pt x="2878" y="891"/>
                    </a:lnTo>
                    <a:lnTo>
                      <a:pt x="2894" y="895"/>
                    </a:lnTo>
                    <a:lnTo>
                      <a:pt x="2909" y="900"/>
                    </a:lnTo>
                    <a:lnTo>
                      <a:pt x="2922" y="904"/>
                    </a:lnTo>
                    <a:lnTo>
                      <a:pt x="2935" y="907"/>
                    </a:lnTo>
                    <a:lnTo>
                      <a:pt x="2903" y="895"/>
                    </a:lnTo>
                    <a:lnTo>
                      <a:pt x="2879" y="880"/>
                    </a:lnTo>
                    <a:lnTo>
                      <a:pt x="2859" y="864"/>
                    </a:lnTo>
                    <a:lnTo>
                      <a:pt x="2847" y="850"/>
                    </a:lnTo>
                    <a:lnTo>
                      <a:pt x="2845" y="835"/>
                    </a:lnTo>
                    <a:lnTo>
                      <a:pt x="2853" y="820"/>
                    </a:lnTo>
                    <a:lnTo>
                      <a:pt x="2873" y="807"/>
                    </a:lnTo>
                    <a:lnTo>
                      <a:pt x="2904" y="797"/>
                    </a:lnTo>
                    <a:lnTo>
                      <a:pt x="2926" y="791"/>
                    </a:lnTo>
                    <a:lnTo>
                      <a:pt x="2952" y="781"/>
                    </a:lnTo>
                    <a:lnTo>
                      <a:pt x="2985" y="768"/>
                    </a:lnTo>
                    <a:lnTo>
                      <a:pt x="3024" y="753"/>
                    </a:lnTo>
                    <a:lnTo>
                      <a:pt x="3067" y="735"/>
                    </a:lnTo>
                    <a:lnTo>
                      <a:pt x="3115" y="714"/>
                    </a:lnTo>
                    <a:lnTo>
                      <a:pt x="3166" y="691"/>
                    </a:lnTo>
                    <a:lnTo>
                      <a:pt x="3221" y="666"/>
                    </a:lnTo>
                    <a:lnTo>
                      <a:pt x="3279" y="639"/>
                    </a:lnTo>
                    <a:lnTo>
                      <a:pt x="3341" y="612"/>
                    </a:lnTo>
                    <a:lnTo>
                      <a:pt x="3403" y="582"/>
                    </a:lnTo>
                    <a:lnTo>
                      <a:pt x="3468" y="551"/>
                    </a:lnTo>
                    <a:lnTo>
                      <a:pt x="3534" y="520"/>
                    </a:lnTo>
                    <a:lnTo>
                      <a:pt x="3601" y="488"/>
                    </a:lnTo>
                    <a:lnTo>
                      <a:pt x="3668" y="457"/>
                    </a:lnTo>
                    <a:lnTo>
                      <a:pt x="3735" y="424"/>
                    </a:lnTo>
                    <a:lnTo>
                      <a:pt x="3801" y="392"/>
                    </a:lnTo>
                    <a:lnTo>
                      <a:pt x="3867" y="361"/>
                    </a:lnTo>
                    <a:lnTo>
                      <a:pt x="3931" y="329"/>
                    </a:lnTo>
                    <a:lnTo>
                      <a:pt x="3993" y="299"/>
                    </a:lnTo>
                    <a:lnTo>
                      <a:pt x="4053" y="270"/>
                    </a:lnTo>
                    <a:lnTo>
                      <a:pt x="4110" y="242"/>
                    </a:lnTo>
                    <a:lnTo>
                      <a:pt x="4164" y="215"/>
                    </a:lnTo>
                    <a:lnTo>
                      <a:pt x="4213" y="191"/>
                    </a:lnTo>
                    <a:lnTo>
                      <a:pt x="4259" y="169"/>
                    </a:lnTo>
                    <a:lnTo>
                      <a:pt x="4300" y="148"/>
                    </a:lnTo>
                    <a:lnTo>
                      <a:pt x="4336" y="130"/>
                    </a:lnTo>
                    <a:lnTo>
                      <a:pt x="4366" y="115"/>
                    </a:lnTo>
                    <a:lnTo>
                      <a:pt x="4391" y="104"/>
                    </a:lnTo>
                    <a:lnTo>
                      <a:pt x="4410" y="94"/>
                    </a:lnTo>
                    <a:lnTo>
                      <a:pt x="4421" y="89"/>
                    </a:lnTo>
                    <a:lnTo>
                      <a:pt x="4424" y="87"/>
                    </a:lnTo>
                    <a:lnTo>
                      <a:pt x="4433" y="81"/>
                    </a:lnTo>
                    <a:lnTo>
                      <a:pt x="4437" y="73"/>
                    </a:lnTo>
                    <a:lnTo>
                      <a:pt x="4434" y="67"/>
                    </a:lnTo>
                    <a:lnTo>
                      <a:pt x="4426" y="60"/>
                    </a:lnTo>
                    <a:lnTo>
                      <a:pt x="4414" y="53"/>
                    </a:lnTo>
                    <a:lnTo>
                      <a:pt x="4398" y="46"/>
                    </a:lnTo>
                    <a:lnTo>
                      <a:pt x="4378" y="40"/>
                    </a:lnTo>
                    <a:lnTo>
                      <a:pt x="4355" y="33"/>
                    </a:lnTo>
                    <a:lnTo>
                      <a:pt x="4329" y="28"/>
                    </a:lnTo>
                    <a:lnTo>
                      <a:pt x="4301" y="23"/>
                    </a:lnTo>
                    <a:lnTo>
                      <a:pt x="4271" y="17"/>
                    </a:lnTo>
                    <a:lnTo>
                      <a:pt x="4241" y="12"/>
                    </a:lnTo>
                    <a:lnTo>
                      <a:pt x="4208" y="8"/>
                    </a:lnTo>
                    <a:lnTo>
                      <a:pt x="4177" y="5"/>
                    </a:lnTo>
                    <a:lnTo>
                      <a:pt x="4146" y="2"/>
                    </a:lnTo>
                    <a:lnTo>
                      <a:pt x="4114" y="0"/>
                    </a:lnTo>
                    <a:lnTo>
                      <a:pt x="2245" y="659"/>
                    </a:lnTo>
                    <a:close/>
                  </a:path>
                </a:pathLst>
              </a:custGeom>
              <a:solidFill>
                <a:srgbClr val="009933"/>
              </a:solidFill>
              <a:ln w="9525">
                <a:noFill/>
                <a:round/>
                <a:headEnd/>
                <a:tailEnd/>
              </a:ln>
            </p:spPr>
            <p:txBody>
              <a:bodyPr/>
              <a:lstStyle/>
              <a:p>
                <a:endParaRPr lang="en-US"/>
              </a:p>
            </p:txBody>
          </p:sp>
          <p:sp>
            <p:nvSpPr>
              <p:cNvPr id="1258" name="Freeform 24"/>
              <p:cNvSpPr>
                <a:spLocks/>
              </p:cNvSpPr>
              <p:nvPr/>
            </p:nvSpPr>
            <p:spPr bwMode="auto">
              <a:xfrm>
                <a:off x="3674" y="1850"/>
                <a:ext cx="115" cy="24"/>
              </a:xfrm>
              <a:custGeom>
                <a:avLst/>
                <a:gdLst>
                  <a:gd name="T0" fmla="*/ 0 w 577"/>
                  <a:gd name="T1" fmla="*/ 0 h 118"/>
                  <a:gd name="T2" fmla="*/ 0 w 577"/>
                  <a:gd name="T3" fmla="*/ 0 h 118"/>
                  <a:gd name="T4" fmla="*/ 0 w 577"/>
                  <a:gd name="T5" fmla="*/ 0 h 118"/>
                  <a:gd name="T6" fmla="*/ 0 w 577"/>
                  <a:gd name="T7" fmla="*/ 0 h 118"/>
                  <a:gd name="T8" fmla="*/ 0 w 577"/>
                  <a:gd name="T9" fmla="*/ 0 h 118"/>
                  <a:gd name="T10" fmla="*/ 0 w 577"/>
                  <a:gd name="T11" fmla="*/ 0 h 118"/>
                  <a:gd name="T12" fmla="*/ 0 w 577"/>
                  <a:gd name="T13" fmla="*/ 0 h 118"/>
                  <a:gd name="T14" fmla="*/ 0 w 577"/>
                  <a:gd name="T15" fmla="*/ 0 h 118"/>
                  <a:gd name="T16" fmla="*/ 0 w 577"/>
                  <a:gd name="T17" fmla="*/ 0 h 118"/>
                  <a:gd name="T18" fmla="*/ 0 w 577"/>
                  <a:gd name="T19" fmla="*/ 0 h 118"/>
                  <a:gd name="T20" fmla="*/ 0 w 577"/>
                  <a:gd name="T21" fmla="*/ 0 h 118"/>
                  <a:gd name="T22" fmla="*/ 0 w 577"/>
                  <a:gd name="T23" fmla="*/ 0 h 118"/>
                  <a:gd name="T24" fmla="*/ 0 w 577"/>
                  <a:gd name="T25" fmla="*/ 0 h 118"/>
                  <a:gd name="T26" fmla="*/ 0 w 577"/>
                  <a:gd name="T27" fmla="*/ 0 h 118"/>
                  <a:gd name="T28" fmla="*/ 0 w 577"/>
                  <a:gd name="T29" fmla="*/ 0 h 118"/>
                  <a:gd name="T30" fmla="*/ 0 w 577"/>
                  <a:gd name="T31" fmla="*/ 0 h 118"/>
                  <a:gd name="T32" fmla="*/ 0 w 577"/>
                  <a:gd name="T33" fmla="*/ 0 h 118"/>
                  <a:gd name="T34" fmla="*/ 0 w 577"/>
                  <a:gd name="T35" fmla="*/ 0 h 118"/>
                  <a:gd name="T36" fmla="*/ 0 w 577"/>
                  <a:gd name="T37" fmla="*/ 0 h 118"/>
                  <a:gd name="T38" fmla="*/ 0 w 577"/>
                  <a:gd name="T39" fmla="*/ 0 h 118"/>
                  <a:gd name="T40" fmla="*/ 0 w 577"/>
                  <a:gd name="T41" fmla="*/ 0 h 118"/>
                  <a:gd name="T42" fmla="*/ 0 w 577"/>
                  <a:gd name="T43" fmla="*/ 0 h 118"/>
                  <a:gd name="T44" fmla="*/ 0 w 577"/>
                  <a:gd name="T45" fmla="*/ 0 h 118"/>
                  <a:gd name="T46" fmla="*/ 0 w 577"/>
                  <a:gd name="T47" fmla="*/ 0 h 118"/>
                  <a:gd name="T48" fmla="*/ 0 w 577"/>
                  <a:gd name="T49" fmla="*/ 0 h 118"/>
                  <a:gd name="T50" fmla="*/ 0 w 577"/>
                  <a:gd name="T51" fmla="*/ 0 h 118"/>
                  <a:gd name="T52" fmla="*/ 0 w 577"/>
                  <a:gd name="T53" fmla="*/ 0 h 118"/>
                  <a:gd name="T54" fmla="*/ 0 w 577"/>
                  <a:gd name="T55" fmla="*/ 0 h 118"/>
                  <a:gd name="T56" fmla="*/ 0 w 577"/>
                  <a:gd name="T57" fmla="*/ 0 h 118"/>
                  <a:gd name="T58" fmla="*/ 0 w 577"/>
                  <a:gd name="T59" fmla="*/ 0 h 118"/>
                  <a:gd name="T60" fmla="*/ 0 w 577"/>
                  <a:gd name="T61" fmla="*/ 0 h 118"/>
                  <a:gd name="T62" fmla="*/ 0 w 577"/>
                  <a:gd name="T63" fmla="*/ 0 h 118"/>
                  <a:gd name="T64" fmla="*/ 0 w 577"/>
                  <a:gd name="T65" fmla="*/ 0 h 118"/>
                  <a:gd name="T66" fmla="*/ 0 w 577"/>
                  <a:gd name="T67" fmla="*/ 0 h 118"/>
                  <a:gd name="T68" fmla="*/ 0 w 577"/>
                  <a:gd name="T69" fmla="*/ 0 h 118"/>
                  <a:gd name="T70" fmla="*/ 0 w 577"/>
                  <a:gd name="T71" fmla="*/ 0 h 1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77"/>
                  <a:gd name="T109" fmla="*/ 0 h 118"/>
                  <a:gd name="T110" fmla="*/ 577 w 577"/>
                  <a:gd name="T111" fmla="*/ 118 h 1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77" h="118">
                    <a:moveTo>
                      <a:pt x="28" y="74"/>
                    </a:moveTo>
                    <a:lnTo>
                      <a:pt x="23" y="84"/>
                    </a:lnTo>
                    <a:lnTo>
                      <a:pt x="35" y="85"/>
                    </a:lnTo>
                    <a:lnTo>
                      <a:pt x="50" y="87"/>
                    </a:lnTo>
                    <a:lnTo>
                      <a:pt x="67" y="89"/>
                    </a:lnTo>
                    <a:lnTo>
                      <a:pt x="87" y="91"/>
                    </a:lnTo>
                    <a:lnTo>
                      <a:pt x="108" y="94"/>
                    </a:lnTo>
                    <a:lnTo>
                      <a:pt x="132" y="97"/>
                    </a:lnTo>
                    <a:lnTo>
                      <a:pt x="156" y="100"/>
                    </a:lnTo>
                    <a:lnTo>
                      <a:pt x="182" y="103"/>
                    </a:lnTo>
                    <a:lnTo>
                      <a:pt x="210" y="105"/>
                    </a:lnTo>
                    <a:lnTo>
                      <a:pt x="238" y="108"/>
                    </a:lnTo>
                    <a:lnTo>
                      <a:pt x="266" y="110"/>
                    </a:lnTo>
                    <a:lnTo>
                      <a:pt x="295" y="112"/>
                    </a:lnTo>
                    <a:lnTo>
                      <a:pt x="323" y="115"/>
                    </a:lnTo>
                    <a:lnTo>
                      <a:pt x="351" y="116"/>
                    </a:lnTo>
                    <a:lnTo>
                      <a:pt x="379" y="117"/>
                    </a:lnTo>
                    <a:lnTo>
                      <a:pt x="406" y="118"/>
                    </a:lnTo>
                    <a:lnTo>
                      <a:pt x="431" y="118"/>
                    </a:lnTo>
                    <a:lnTo>
                      <a:pt x="455" y="118"/>
                    </a:lnTo>
                    <a:lnTo>
                      <a:pt x="479" y="116"/>
                    </a:lnTo>
                    <a:lnTo>
                      <a:pt x="499" y="113"/>
                    </a:lnTo>
                    <a:lnTo>
                      <a:pt x="519" y="111"/>
                    </a:lnTo>
                    <a:lnTo>
                      <a:pt x="535" y="107"/>
                    </a:lnTo>
                    <a:lnTo>
                      <a:pt x="550" y="103"/>
                    </a:lnTo>
                    <a:lnTo>
                      <a:pt x="562" y="97"/>
                    </a:lnTo>
                    <a:lnTo>
                      <a:pt x="570" y="88"/>
                    </a:lnTo>
                    <a:lnTo>
                      <a:pt x="576" y="79"/>
                    </a:lnTo>
                    <a:lnTo>
                      <a:pt x="577" y="67"/>
                    </a:lnTo>
                    <a:lnTo>
                      <a:pt x="572" y="57"/>
                    </a:lnTo>
                    <a:lnTo>
                      <a:pt x="564" y="44"/>
                    </a:lnTo>
                    <a:lnTo>
                      <a:pt x="552" y="30"/>
                    </a:lnTo>
                    <a:lnTo>
                      <a:pt x="534" y="15"/>
                    </a:lnTo>
                    <a:lnTo>
                      <a:pt x="513" y="0"/>
                    </a:lnTo>
                    <a:lnTo>
                      <a:pt x="506" y="8"/>
                    </a:lnTo>
                    <a:lnTo>
                      <a:pt x="527" y="24"/>
                    </a:lnTo>
                    <a:lnTo>
                      <a:pt x="543" y="39"/>
                    </a:lnTo>
                    <a:lnTo>
                      <a:pt x="555" y="50"/>
                    </a:lnTo>
                    <a:lnTo>
                      <a:pt x="563" y="61"/>
                    </a:lnTo>
                    <a:lnTo>
                      <a:pt x="565" y="69"/>
                    </a:lnTo>
                    <a:lnTo>
                      <a:pt x="564" y="77"/>
                    </a:lnTo>
                    <a:lnTo>
                      <a:pt x="561" y="82"/>
                    </a:lnTo>
                    <a:lnTo>
                      <a:pt x="555" y="88"/>
                    </a:lnTo>
                    <a:lnTo>
                      <a:pt x="545" y="92"/>
                    </a:lnTo>
                    <a:lnTo>
                      <a:pt x="533" y="97"/>
                    </a:lnTo>
                    <a:lnTo>
                      <a:pt x="516" y="101"/>
                    </a:lnTo>
                    <a:lnTo>
                      <a:pt x="497" y="103"/>
                    </a:lnTo>
                    <a:lnTo>
                      <a:pt x="477" y="105"/>
                    </a:lnTo>
                    <a:lnTo>
                      <a:pt x="455" y="107"/>
                    </a:lnTo>
                    <a:lnTo>
                      <a:pt x="431" y="107"/>
                    </a:lnTo>
                    <a:lnTo>
                      <a:pt x="406" y="107"/>
                    </a:lnTo>
                    <a:lnTo>
                      <a:pt x="379" y="106"/>
                    </a:lnTo>
                    <a:lnTo>
                      <a:pt x="351" y="105"/>
                    </a:lnTo>
                    <a:lnTo>
                      <a:pt x="323" y="104"/>
                    </a:lnTo>
                    <a:lnTo>
                      <a:pt x="295" y="102"/>
                    </a:lnTo>
                    <a:lnTo>
                      <a:pt x="266" y="100"/>
                    </a:lnTo>
                    <a:lnTo>
                      <a:pt x="238" y="98"/>
                    </a:lnTo>
                    <a:lnTo>
                      <a:pt x="210" y="94"/>
                    </a:lnTo>
                    <a:lnTo>
                      <a:pt x="184" y="92"/>
                    </a:lnTo>
                    <a:lnTo>
                      <a:pt x="158" y="89"/>
                    </a:lnTo>
                    <a:lnTo>
                      <a:pt x="134" y="86"/>
                    </a:lnTo>
                    <a:lnTo>
                      <a:pt x="110" y="84"/>
                    </a:lnTo>
                    <a:lnTo>
                      <a:pt x="89" y="81"/>
                    </a:lnTo>
                    <a:lnTo>
                      <a:pt x="69" y="79"/>
                    </a:lnTo>
                    <a:lnTo>
                      <a:pt x="52" y="77"/>
                    </a:lnTo>
                    <a:lnTo>
                      <a:pt x="38" y="74"/>
                    </a:lnTo>
                    <a:lnTo>
                      <a:pt x="25" y="73"/>
                    </a:lnTo>
                    <a:lnTo>
                      <a:pt x="21" y="83"/>
                    </a:lnTo>
                    <a:lnTo>
                      <a:pt x="25" y="73"/>
                    </a:lnTo>
                    <a:lnTo>
                      <a:pt x="0" y="70"/>
                    </a:lnTo>
                    <a:lnTo>
                      <a:pt x="21" y="83"/>
                    </a:lnTo>
                    <a:lnTo>
                      <a:pt x="28" y="74"/>
                    </a:lnTo>
                    <a:close/>
                  </a:path>
                </a:pathLst>
              </a:custGeom>
              <a:solidFill>
                <a:srgbClr val="000000"/>
              </a:solidFill>
              <a:ln w="9525">
                <a:noFill/>
                <a:round/>
                <a:headEnd/>
                <a:tailEnd/>
              </a:ln>
            </p:spPr>
            <p:txBody>
              <a:bodyPr/>
              <a:lstStyle/>
              <a:p>
                <a:endParaRPr lang="en-US"/>
              </a:p>
            </p:txBody>
          </p:sp>
          <p:sp>
            <p:nvSpPr>
              <p:cNvPr id="1259" name="Freeform 25"/>
              <p:cNvSpPr>
                <a:spLocks/>
              </p:cNvSpPr>
              <p:nvPr/>
            </p:nvSpPr>
            <p:spPr bwMode="auto">
              <a:xfrm>
                <a:off x="3677" y="1867"/>
                <a:ext cx="22" cy="19"/>
              </a:xfrm>
              <a:custGeom>
                <a:avLst/>
                <a:gdLst>
                  <a:gd name="T0" fmla="*/ 0 w 112"/>
                  <a:gd name="T1" fmla="*/ 0 h 95"/>
                  <a:gd name="T2" fmla="*/ 0 w 112"/>
                  <a:gd name="T3" fmla="*/ 0 h 95"/>
                  <a:gd name="T4" fmla="*/ 0 w 112"/>
                  <a:gd name="T5" fmla="*/ 0 h 95"/>
                  <a:gd name="T6" fmla="*/ 0 w 112"/>
                  <a:gd name="T7" fmla="*/ 0 h 95"/>
                  <a:gd name="T8" fmla="*/ 0 w 112"/>
                  <a:gd name="T9" fmla="*/ 0 h 95"/>
                  <a:gd name="T10" fmla="*/ 0 w 112"/>
                  <a:gd name="T11" fmla="*/ 0 h 95"/>
                  <a:gd name="T12" fmla="*/ 0 w 112"/>
                  <a:gd name="T13" fmla="*/ 0 h 95"/>
                  <a:gd name="T14" fmla="*/ 0 w 112"/>
                  <a:gd name="T15" fmla="*/ 0 h 95"/>
                  <a:gd name="T16" fmla="*/ 0 w 112"/>
                  <a:gd name="T17" fmla="*/ 0 h 95"/>
                  <a:gd name="T18" fmla="*/ 0 w 112"/>
                  <a:gd name="T19" fmla="*/ 0 h 95"/>
                  <a:gd name="T20" fmla="*/ 0 w 112"/>
                  <a:gd name="T21" fmla="*/ 0 h 95"/>
                  <a:gd name="T22" fmla="*/ 0 w 112"/>
                  <a:gd name="T23" fmla="*/ 0 h 95"/>
                  <a:gd name="T24" fmla="*/ 0 w 112"/>
                  <a:gd name="T25" fmla="*/ 0 h 95"/>
                  <a:gd name="T26" fmla="*/ 0 w 112"/>
                  <a:gd name="T27" fmla="*/ 0 h 95"/>
                  <a:gd name="T28" fmla="*/ 0 w 112"/>
                  <a:gd name="T29" fmla="*/ 0 h 95"/>
                  <a:gd name="T30" fmla="*/ 0 w 112"/>
                  <a:gd name="T31" fmla="*/ 0 h 95"/>
                  <a:gd name="T32" fmla="*/ 0 w 112"/>
                  <a:gd name="T33" fmla="*/ 0 h 95"/>
                  <a:gd name="T34" fmla="*/ 0 w 112"/>
                  <a:gd name="T35" fmla="*/ 0 h 95"/>
                  <a:gd name="T36" fmla="*/ 0 w 112"/>
                  <a:gd name="T37" fmla="*/ 0 h 95"/>
                  <a:gd name="T38" fmla="*/ 0 w 112"/>
                  <a:gd name="T39" fmla="*/ 0 h 95"/>
                  <a:gd name="T40" fmla="*/ 0 w 112"/>
                  <a:gd name="T41" fmla="*/ 0 h 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2"/>
                  <a:gd name="T64" fmla="*/ 0 h 95"/>
                  <a:gd name="T65" fmla="*/ 112 w 112"/>
                  <a:gd name="T66" fmla="*/ 95 h 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2" h="95">
                    <a:moveTo>
                      <a:pt x="86" y="95"/>
                    </a:moveTo>
                    <a:lnTo>
                      <a:pt x="86" y="95"/>
                    </a:lnTo>
                    <a:lnTo>
                      <a:pt x="105" y="85"/>
                    </a:lnTo>
                    <a:lnTo>
                      <a:pt x="112" y="70"/>
                    </a:lnTo>
                    <a:lnTo>
                      <a:pt x="105" y="56"/>
                    </a:lnTo>
                    <a:lnTo>
                      <a:pt x="90" y="44"/>
                    </a:lnTo>
                    <a:lnTo>
                      <a:pt x="70" y="33"/>
                    </a:lnTo>
                    <a:lnTo>
                      <a:pt x="48" y="22"/>
                    </a:lnTo>
                    <a:lnTo>
                      <a:pt x="26" y="11"/>
                    </a:lnTo>
                    <a:lnTo>
                      <a:pt x="7" y="0"/>
                    </a:lnTo>
                    <a:lnTo>
                      <a:pt x="0" y="9"/>
                    </a:lnTo>
                    <a:lnTo>
                      <a:pt x="21" y="19"/>
                    </a:lnTo>
                    <a:lnTo>
                      <a:pt x="43" y="30"/>
                    </a:lnTo>
                    <a:lnTo>
                      <a:pt x="66" y="42"/>
                    </a:lnTo>
                    <a:lnTo>
                      <a:pt x="84" y="52"/>
                    </a:lnTo>
                    <a:lnTo>
                      <a:pt x="96" y="63"/>
                    </a:lnTo>
                    <a:lnTo>
                      <a:pt x="100" y="70"/>
                    </a:lnTo>
                    <a:lnTo>
                      <a:pt x="98" y="76"/>
                    </a:lnTo>
                    <a:lnTo>
                      <a:pt x="81" y="85"/>
                    </a:lnTo>
                    <a:lnTo>
                      <a:pt x="86" y="95"/>
                    </a:lnTo>
                    <a:close/>
                  </a:path>
                </a:pathLst>
              </a:custGeom>
              <a:solidFill>
                <a:srgbClr val="000000"/>
              </a:solidFill>
              <a:ln w="9525">
                <a:noFill/>
                <a:round/>
                <a:headEnd/>
                <a:tailEnd/>
              </a:ln>
            </p:spPr>
            <p:txBody>
              <a:bodyPr/>
              <a:lstStyle/>
              <a:p>
                <a:endParaRPr lang="en-US"/>
              </a:p>
            </p:txBody>
          </p:sp>
          <p:sp>
            <p:nvSpPr>
              <p:cNvPr id="1260" name="Freeform 26"/>
              <p:cNvSpPr>
                <a:spLocks/>
              </p:cNvSpPr>
              <p:nvPr/>
            </p:nvSpPr>
            <p:spPr bwMode="auto">
              <a:xfrm>
                <a:off x="3324" y="1884"/>
                <a:ext cx="371" cy="134"/>
              </a:xfrm>
              <a:custGeom>
                <a:avLst/>
                <a:gdLst>
                  <a:gd name="T0" fmla="*/ 0 w 1853"/>
                  <a:gd name="T1" fmla="*/ 0 h 680"/>
                  <a:gd name="T2" fmla="*/ 0 w 1853"/>
                  <a:gd name="T3" fmla="*/ 0 h 680"/>
                  <a:gd name="T4" fmla="*/ 0 w 1853"/>
                  <a:gd name="T5" fmla="*/ 0 h 680"/>
                  <a:gd name="T6" fmla="*/ 0 w 1853"/>
                  <a:gd name="T7" fmla="*/ 0 h 680"/>
                  <a:gd name="T8" fmla="*/ 0 w 1853"/>
                  <a:gd name="T9" fmla="*/ 0 h 680"/>
                  <a:gd name="T10" fmla="*/ 0 w 1853"/>
                  <a:gd name="T11" fmla="*/ 0 h 680"/>
                  <a:gd name="T12" fmla="*/ 0 w 1853"/>
                  <a:gd name="T13" fmla="*/ 0 h 680"/>
                  <a:gd name="T14" fmla="*/ 0 w 1853"/>
                  <a:gd name="T15" fmla="*/ 0 h 680"/>
                  <a:gd name="T16" fmla="*/ 0 w 1853"/>
                  <a:gd name="T17" fmla="*/ 0 h 680"/>
                  <a:gd name="T18" fmla="*/ 0 w 1853"/>
                  <a:gd name="T19" fmla="*/ 0 h 680"/>
                  <a:gd name="T20" fmla="*/ 0 w 1853"/>
                  <a:gd name="T21" fmla="*/ 0 h 680"/>
                  <a:gd name="T22" fmla="*/ 0 w 1853"/>
                  <a:gd name="T23" fmla="*/ 0 h 680"/>
                  <a:gd name="T24" fmla="*/ 0 w 1853"/>
                  <a:gd name="T25" fmla="*/ 0 h 680"/>
                  <a:gd name="T26" fmla="*/ 0 w 1853"/>
                  <a:gd name="T27" fmla="*/ 0 h 680"/>
                  <a:gd name="T28" fmla="*/ 0 w 1853"/>
                  <a:gd name="T29" fmla="*/ 0 h 680"/>
                  <a:gd name="T30" fmla="*/ 0 w 1853"/>
                  <a:gd name="T31" fmla="*/ 0 h 680"/>
                  <a:gd name="T32" fmla="*/ 0 w 1853"/>
                  <a:gd name="T33" fmla="*/ 0 h 680"/>
                  <a:gd name="T34" fmla="*/ 0 w 1853"/>
                  <a:gd name="T35" fmla="*/ 0 h 680"/>
                  <a:gd name="T36" fmla="*/ 0 w 1853"/>
                  <a:gd name="T37" fmla="*/ 0 h 680"/>
                  <a:gd name="T38" fmla="*/ 0 w 1853"/>
                  <a:gd name="T39" fmla="*/ 0 h 680"/>
                  <a:gd name="T40" fmla="*/ 0 w 1853"/>
                  <a:gd name="T41" fmla="*/ 0 h 680"/>
                  <a:gd name="T42" fmla="*/ 0 w 1853"/>
                  <a:gd name="T43" fmla="*/ 0 h 680"/>
                  <a:gd name="T44" fmla="*/ 0 w 1853"/>
                  <a:gd name="T45" fmla="*/ 0 h 680"/>
                  <a:gd name="T46" fmla="*/ 0 w 1853"/>
                  <a:gd name="T47" fmla="*/ 0 h 680"/>
                  <a:gd name="T48" fmla="*/ 0 w 1853"/>
                  <a:gd name="T49" fmla="*/ 0 h 680"/>
                  <a:gd name="T50" fmla="*/ 0 w 1853"/>
                  <a:gd name="T51" fmla="*/ 0 h 680"/>
                  <a:gd name="T52" fmla="*/ 0 w 1853"/>
                  <a:gd name="T53" fmla="*/ 0 h 680"/>
                  <a:gd name="T54" fmla="*/ 0 w 1853"/>
                  <a:gd name="T55" fmla="*/ 0 h 680"/>
                  <a:gd name="T56" fmla="*/ 0 w 1853"/>
                  <a:gd name="T57" fmla="*/ 0 h 680"/>
                  <a:gd name="T58" fmla="*/ 0 w 1853"/>
                  <a:gd name="T59" fmla="*/ 0 h 680"/>
                  <a:gd name="T60" fmla="*/ 0 w 1853"/>
                  <a:gd name="T61" fmla="*/ 0 h 680"/>
                  <a:gd name="T62" fmla="*/ 0 w 1853"/>
                  <a:gd name="T63" fmla="*/ 0 h 680"/>
                  <a:gd name="T64" fmla="*/ 0 w 1853"/>
                  <a:gd name="T65" fmla="*/ 0 h 680"/>
                  <a:gd name="T66" fmla="*/ 0 w 1853"/>
                  <a:gd name="T67" fmla="*/ 0 h 680"/>
                  <a:gd name="T68" fmla="*/ 0 w 1853"/>
                  <a:gd name="T69" fmla="*/ 0 h 680"/>
                  <a:gd name="T70" fmla="*/ 0 w 1853"/>
                  <a:gd name="T71" fmla="*/ 0 h 6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53"/>
                  <a:gd name="T109" fmla="*/ 0 h 680"/>
                  <a:gd name="T110" fmla="*/ 1853 w 1853"/>
                  <a:gd name="T111" fmla="*/ 680 h 6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53" h="680">
                    <a:moveTo>
                      <a:pt x="14" y="671"/>
                    </a:moveTo>
                    <a:lnTo>
                      <a:pt x="13" y="680"/>
                    </a:lnTo>
                    <a:lnTo>
                      <a:pt x="19" y="678"/>
                    </a:lnTo>
                    <a:lnTo>
                      <a:pt x="33" y="673"/>
                    </a:lnTo>
                    <a:lnTo>
                      <a:pt x="57" y="664"/>
                    </a:lnTo>
                    <a:lnTo>
                      <a:pt x="89" y="653"/>
                    </a:lnTo>
                    <a:lnTo>
                      <a:pt x="130" y="638"/>
                    </a:lnTo>
                    <a:lnTo>
                      <a:pt x="178" y="620"/>
                    </a:lnTo>
                    <a:lnTo>
                      <a:pt x="231" y="601"/>
                    </a:lnTo>
                    <a:lnTo>
                      <a:pt x="292" y="579"/>
                    </a:lnTo>
                    <a:lnTo>
                      <a:pt x="357" y="555"/>
                    </a:lnTo>
                    <a:lnTo>
                      <a:pt x="427" y="530"/>
                    </a:lnTo>
                    <a:lnTo>
                      <a:pt x="501" y="503"/>
                    </a:lnTo>
                    <a:lnTo>
                      <a:pt x="578" y="475"/>
                    </a:lnTo>
                    <a:lnTo>
                      <a:pt x="659" y="445"/>
                    </a:lnTo>
                    <a:lnTo>
                      <a:pt x="740" y="416"/>
                    </a:lnTo>
                    <a:lnTo>
                      <a:pt x="824" y="385"/>
                    </a:lnTo>
                    <a:lnTo>
                      <a:pt x="908" y="355"/>
                    </a:lnTo>
                    <a:lnTo>
                      <a:pt x="993" y="324"/>
                    </a:lnTo>
                    <a:lnTo>
                      <a:pt x="1077" y="294"/>
                    </a:lnTo>
                    <a:lnTo>
                      <a:pt x="1161" y="263"/>
                    </a:lnTo>
                    <a:lnTo>
                      <a:pt x="1242" y="234"/>
                    </a:lnTo>
                    <a:lnTo>
                      <a:pt x="1321" y="204"/>
                    </a:lnTo>
                    <a:lnTo>
                      <a:pt x="1397" y="177"/>
                    </a:lnTo>
                    <a:lnTo>
                      <a:pt x="1469" y="150"/>
                    </a:lnTo>
                    <a:lnTo>
                      <a:pt x="1538" y="125"/>
                    </a:lnTo>
                    <a:lnTo>
                      <a:pt x="1601" y="103"/>
                    </a:lnTo>
                    <a:lnTo>
                      <a:pt x="1658" y="82"/>
                    </a:lnTo>
                    <a:lnTo>
                      <a:pt x="1710" y="63"/>
                    </a:lnTo>
                    <a:lnTo>
                      <a:pt x="1755" y="46"/>
                    </a:lnTo>
                    <a:lnTo>
                      <a:pt x="1793" y="32"/>
                    </a:lnTo>
                    <a:lnTo>
                      <a:pt x="1822" y="22"/>
                    </a:lnTo>
                    <a:lnTo>
                      <a:pt x="1842" y="14"/>
                    </a:lnTo>
                    <a:lnTo>
                      <a:pt x="1853" y="10"/>
                    </a:lnTo>
                    <a:lnTo>
                      <a:pt x="1848" y="0"/>
                    </a:lnTo>
                    <a:lnTo>
                      <a:pt x="1837" y="4"/>
                    </a:lnTo>
                    <a:lnTo>
                      <a:pt x="1817" y="11"/>
                    </a:lnTo>
                    <a:lnTo>
                      <a:pt x="1788" y="22"/>
                    </a:lnTo>
                    <a:lnTo>
                      <a:pt x="1750" y="36"/>
                    </a:lnTo>
                    <a:lnTo>
                      <a:pt x="1705" y="52"/>
                    </a:lnTo>
                    <a:lnTo>
                      <a:pt x="1654" y="71"/>
                    </a:lnTo>
                    <a:lnTo>
                      <a:pt x="1597" y="92"/>
                    </a:lnTo>
                    <a:lnTo>
                      <a:pt x="1533" y="115"/>
                    </a:lnTo>
                    <a:lnTo>
                      <a:pt x="1465" y="140"/>
                    </a:lnTo>
                    <a:lnTo>
                      <a:pt x="1392" y="166"/>
                    </a:lnTo>
                    <a:lnTo>
                      <a:pt x="1316" y="194"/>
                    </a:lnTo>
                    <a:lnTo>
                      <a:pt x="1238" y="223"/>
                    </a:lnTo>
                    <a:lnTo>
                      <a:pt x="1156" y="253"/>
                    </a:lnTo>
                    <a:lnTo>
                      <a:pt x="1072" y="283"/>
                    </a:lnTo>
                    <a:lnTo>
                      <a:pt x="988" y="314"/>
                    </a:lnTo>
                    <a:lnTo>
                      <a:pt x="903" y="344"/>
                    </a:lnTo>
                    <a:lnTo>
                      <a:pt x="820" y="375"/>
                    </a:lnTo>
                    <a:lnTo>
                      <a:pt x="736" y="405"/>
                    </a:lnTo>
                    <a:lnTo>
                      <a:pt x="654" y="435"/>
                    </a:lnTo>
                    <a:lnTo>
                      <a:pt x="574" y="464"/>
                    </a:lnTo>
                    <a:lnTo>
                      <a:pt x="496" y="493"/>
                    </a:lnTo>
                    <a:lnTo>
                      <a:pt x="423" y="519"/>
                    </a:lnTo>
                    <a:lnTo>
                      <a:pt x="352" y="544"/>
                    </a:lnTo>
                    <a:lnTo>
                      <a:pt x="287" y="569"/>
                    </a:lnTo>
                    <a:lnTo>
                      <a:pt x="227" y="591"/>
                    </a:lnTo>
                    <a:lnTo>
                      <a:pt x="173" y="610"/>
                    </a:lnTo>
                    <a:lnTo>
                      <a:pt x="125" y="627"/>
                    </a:lnTo>
                    <a:lnTo>
                      <a:pt x="85" y="642"/>
                    </a:lnTo>
                    <a:lnTo>
                      <a:pt x="52" y="654"/>
                    </a:lnTo>
                    <a:lnTo>
                      <a:pt x="29" y="662"/>
                    </a:lnTo>
                    <a:lnTo>
                      <a:pt x="14" y="668"/>
                    </a:lnTo>
                    <a:lnTo>
                      <a:pt x="9" y="670"/>
                    </a:lnTo>
                    <a:lnTo>
                      <a:pt x="8" y="679"/>
                    </a:lnTo>
                    <a:lnTo>
                      <a:pt x="9" y="670"/>
                    </a:lnTo>
                    <a:lnTo>
                      <a:pt x="0" y="673"/>
                    </a:lnTo>
                    <a:lnTo>
                      <a:pt x="8" y="679"/>
                    </a:lnTo>
                    <a:lnTo>
                      <a:pt x="14" y="671"/>
                    </a:lnTo>
                    <a:close/>
                  </a:path>
                </a:pathLst>
              </a:custGeom>
              <a:solidFill>
                <a:srgbClr val="000000"/>
              </a:solidFill>
              <a:ln w="9525">
                <a:noFill/>
                <a:round/>
                <a:headEnd/>
                <a:tailEnd/>
              </a:ln>
            </p:spPr>
            <p:txBody>
              <a:bodyPr/>
              <a:lstStyle/>
              <a:p>
                <a:endParaRPr lang="en-US"/>
              </a:p>
            </p:txBody>
          </p:sp>
          <p:sp>
            <p:nvSpPr>
              <p:cNvPr id="1261" name="Freeform 27"/>
              <p:cNvSpPr>
                <a:spLocks/>
              </p:cNvSpPr>
              <p:nvPr/>
            </p:nvSpPr>
            <p:spPr bwMode="auto">
              <a:xfrm>
                <a:off x="3325" y="2018"/>
                <a:ext cx="55" cy="30"/>
              </a:xfrm>
              <a:custGeom>
                <a:avLst/>
                <a:gdLst>
                  <a:gd name="T0" fmla="*/ 0 w 274"/>
                  <a:gd name="T1" fmla="*/ 0 h 150"/>
                  <a:gd name="T2" fmla="*/ 0 w 274"/>
                  <a:gd name="T3" fmla="*/ 0 h 150"/>
                  <a:gd name="T4" fmla="*/ 0 w 274"/>
                  <a:gd name="T5" fmla="*/ 0 h 150"/>
                  <a:gd name="T6" fmla="*/ 0 w 274"/>
                  <a:gd name="T7" fmla="*/ 0 h 150"/>
                  <a:gd name="T8" fmla="*/ 0 w 274"/>
                  <a:gd name="T9" fmla="*/ 0 h 150"/>
                  <a:gd name="T10" fmla="*/ 0 w 274"/>
                  <a:gd name="T11" fmla="*/ 0 h 150"/>
                  <a:gd name="T12" fmla="*/ 0 w 274"/>
                  <a:gd name="T13" fmla="*/ 0 h 150"/>
                  <a:gd name="T14" fmla="*/ 0 w 274"/>
                  <a:gd name="T15" fmla="*/ 0 h 150"/>
                  <a:gd name="T16" fmla="*/ 0 w 274"/>
                  <a:gd name="T17" fmla="*/ 0 h 150"/>
                  <a:gd name="T18" fmla="*/ 0 w 274"/>
                  <a:gd name="T19" fmla="*/ 0 h 150"/>
                  <a:gd name="T20" fmla="*/ 0 w 274"/>
                  <a:gd name="T21" fmla="*/ 0 h 150"/>
                  <a:gd name="T22" fmla="*/ 0 w 274"/>
                  <a:gd name="T23" fmla="*/ 0 h 150"/>
                  <a:gd name="T24" fmla="*/ 0 w 274"/>
                  <a:gd name="T25" fmla="*/ 0 h 150"/>
                  <a:gd name="T26" fmla="*/ 0 w 274"/>
                  <a:gd name="T27" fmla="*/ 0 h 150"/>
                  <a:gd name="T28" fmla="*/ 0 w 274"/>
                  <a:gd name="T29" fmla="*/ 0 h 150"/>
                  <a:gd name="T30" fmla="*/ 0 w 274"/>
                  <a:gd name="T31" fmla="*/ 0 h 150"/>
                  <a:gd name="T32" fmla="*/ 0 w 274"/>
                  <a:gd name="T33" fmla="*/ 0 h 150"/>
                  <a:gd name="T34" fmla="*/ 0 w 274"/>
                  <a:gd name="T35" fmla="*/ 0 h 150"/>
                  <a:gd name="T36" fmla="*/ 0 w 274"/>
                  <a:gd name="T37" fmla="*/ 0 h 150"/>
                  <a:gd name="T38" fmla="*/ 0 w 274"/>
                  <a:gd name="T39" fmla="*/ 0 h 150"/>
                  <a:gd name="T40" fmla="*/ 0 w 274"/>
                  <a:gd name="T41" fmla="*/ 0 h 150"/>
                  <a:gd name="T42" fmla="*/ 0 w 274"/>
                  <a:gd name="T43" fmla="*/ 0 h 150"/>
                  <a:gd name="T44" fmla="*/ 0 w 274"/>
                  <a:gd name="T45" fmla="*/ 0 h 150"/>
                  <a:gd name="T46" fmla="*/ 0 w 274"/>
                  <a:gd name="T47" fmla="*/ 0 h 150"/>
                  <a:gd name="T48" fmla="*/ 0 w 274"/>
                  <a:gd name="T49" fmla="*/ 0 h 150"/>
                  <a:gd name="T50" fmla="*/ 0 w 274"/>
                  <a:gd name="T51" fmla="*/ 0 h 150"/>
                  <a:gd name="T52" fmla="*/ 0 w 274"/>
                  <a:gd name="T53" fmla="*/ 0 h 150"/>
                  <a:gd name="T54" fmla="*/ 0 w 274"/>
                  <a:gd name="T55" fmla="*/ 0 h 150"/>
                  <a:gd name="T56" fmla="*/ 0 w 274"/>
                  <a:gd name="T57" fmla="*/ 0 h 150"/>
                  <a:gd name="T58" fmla="*/ 0 w 274"/>
                  <a:gd name="T59" fmla="*/ 0 h 150"/>
                  <a:gd name="T60" fmla="*/ 0 w 274"/>
                  <a:gd name="T61" fmla="*/ 0 h 150"/>
                  <a:gd name="T62" fmla="*/ 0 w 274"/>
                  <a:gd name="T63" fmla="*/ 0 h 150"/>
                  <a:gd name="T64" fmla="*/ 0 w 274"/>
                  <a:gd name="T65" fmla="*/ 0 h 150"/>
                  <a:gd name="T66" fmla="*/ 0 w 274"/>
                  <a:gd name="T67" fmla="*/ 0 h 150"/>
                  <a:gd name="T68" fmla="*/ 0 w 274"/>
                  <a:gd name="T69" fmla="*/ 0 h 150"/>
                  <a:gd name="T70" fmla="*/ 0 w 274"/>
                  <a:gd name="T71" fmla="*/ 0 h 150"/>
                  <a:gd name="T72" fmla="*/ 0 w 274"/>
                  <a:gd name="T73" fmla="*/ 0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4"/>
                  <a:gd name="T112" fmla="*/ 0 h 150"/>
                  <a:gd name="T113" fmla="*/ 274 w 274"/>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4" h="150">
                    <a:moveTo>
                      <a:pt x="269" y="133"/>
                    </a:moveTo>
                    <a:lnTo>
                      <a:pt x="269" y="133"/>
                    </a:lnTo>
                    <a:lnTo>
                      <a:pt x="254" y="138"/>
                    </a:lnTo>
                    <a:lnTo>
                      <a:pt x="239" y="140"/>
                    </a:lnTo>
                    <a:lnTo>
                      <a:pt x="224" y="140"/>
                    </a:lnTo>
                    <a:lnTo>
                      <a:pt x="209" y="137"/>
                    </a:lnTo>
                    <a:lnTo>
                      <a:pt x="194" y="132"/>
                    </a:lnTo>
                    <a:lnTo>
                      <a:pt x="179" y="127"/>
                    </a:lnTo>
                    <a:lnTo>
                      <a:pt x="163" y="120"/>
                    </a:lnTo>
                    <a:lnTo>
                      <a:pt x="148" y="111"/>
                    </a:lnTo>
                    <a:lnTo>
                      <a:pt x="132" y="101"/>
                    </a:lnTo>
                    <a:lnTo>
                      <a:pt x="116" y="88"/>
                    </a:lnTo>
                    <a:lnTo>
                      <a:pt x="99" y="76"/>
                    </a:lnTo>
                    <a:lnTo>
                      <a:pt x="82" y="62"/>
                    </a:lnTo>
                    <a:lnTo>
                      <a:pt x="65" y="47"/>
                    </a:lnTo>
                    <a:lnTo>
                      <a:pt x="46" y="31"/>
                    </a:lnTo>
                    <a:lnTo>
                      <a:pt x="27" y="15"/>
                    </a:lnTo>
                    <a:lnTo>
                      <a:pt x="6" y="0"/>
                    </a:lnTo>
                    <a:lnTo>
                      <a:pt x="0" y="8"/>
                    </a:lnTo>
                    <a:lnTo>
                      <a:pt x="20" y="24"/>
                    </a:lnTo>
                    <a:lnTo>
                      <a:pt x="39" y="40"/>
                    </a:lnTo>
                    <a:lnTo>
                      <a:pt x="58" y="56"/>
                    </a:lnTo>
                    <a:lnTo>
                      <a:pt x="76" y="70"/>
                    </a:lnTo>
                    <a:lnTo>
                      <a:pt x="93" y="84"/>
                    </a:lnTo>
                    <a:lnTo>
                      <a:pt x="109" y="97"/>
                    </a:lnTo>
                    <a:lnTo>
                      <a:pt x="125" y="109"/>
                    </a:lnTo>
                    <a:lnTo>
                      <a:pt x="142" y="120"/>
                    </a:lnTo>
                    <a:lnTo>
                      <a:pt x="159" y="128"/>
                    </a:lnTo>
                    <a:lnTo>
                      <a:pt x="174" y="138"/>
                    </a:lnTo>
                    <a:lnTo>
                      <a:pt x="190" y="143"/>
                    </a:lnTo>
                    <a:lnTo>
                      <a:pt x="207" y="147"/>
                    </a:lnTo>
                    <a:lnTo>
                      <a:pt x="222" y="150"/>
                    </a:lnTo>
                    <a:lnTo>
                      <a:pt x="239" y="150"/>
                    </a:lnTo>
                    <a:lnTo>
                      <a:pt x="256" y="148"/>
                    </a:lnTo>
                    <a:lnTo>
                      <a:pt x="274" y="144"/>
                    </a:lnTo>
                    <a:lnTo>
                      <a:pt x="269" y="133"/>
                    </a:lnTo>
                    <a:close/>
                  </a:path>
                </a:pathLst>
              </a:custGeom>
              <a:solidFill>
                <a:srgbClr val="000000"/>
              </a:solidFill>
              <a:ln w="9525">
                <a:noFill/>
                <a:round/>
                <a:headEnd/>
                <a:tailEnd/>
              </a:ln>
            </p:spPr>
            <p:txBody>
              <a:bodyPr/>
              <a:lstStyle/>
              <a:p>
                <a:endParaRPr lang="en-US"/>
              </a:p>
            </p:txBody>
          </p:sp>
          <p:sp>
            <p:nvSpPr>
              <p:cNvPr id="1262" name="Freeform 28"/>
              <p:cNvSpPr>
                <a:spLocks/>
              </p:cNvSpPr>
              <p:nvPr/>
            </p:nvSpPr>
            <p:spPr bwMode="auto">
              <a:xfrm>
                <a:off x="3379" y="1944"/>
                <a:ext cx="326" cy="96"/>
              </a:xfrm>
              <a:custGeom>
                <a:avLst/>
                <a:gdLst>
                  <a:gd name="T0" fmla="*/ 0 w 1630"/>
                  <a:gd name="T1" fmla="*/ 0 h 482"/>
                  <a:gd name="T2" fmla="*/ 0 w 1630"/>
                  <a:gd name="T3" fmla="*/ 0 h 482"/>
                  <a:gd name="T4" fmla="*/ 0 w 1630"/>
                  <a:gd name="T5" fmla="*/ 0 h 482"/>
                  <a:gd name="T6" fmla="*/ 0 w 1630"/>
                  <a:gd name="T7" fmla="*/ 0 h 482"/>
                  <a:gd name="T8" fmla="*/ 0 w 1630"/>
                  <a:gd name="T9" fmla="*/ 0 h 482"/>
                  <a:gd name="T10" fmla="*/ 0 w 1630"/>
                  <a:gd name="T11" fmla="*/ 0 h 482"/>
                  <a:gd name="T12" fmla="*/ 0 w 1630"/>
                  <a:gd name="T13" fmla="*/ 0 h 482"/>
                  <a:gd name="T14" fmla="*/ 0 w 1630"/>
                  <a:gd name="T15" fmla="*/ 0 h 482"/>
                  <a:gd name="T16" fmla="*/ 0 w 1630"/>
                  <a:gd name="T17" fmla="*/ 0 h 482"/>
                  <a:gd name="T18" fmla="*/ 0 w 1630"/>
                  <a:gd name="T19" fmla="*/ 0 h 482"/>
                  <a:gd name="T20" fmla="*/ 0 w 1630"/>
                  <a:gd name="T21" fmla="*/ 0 h 482"/>
                  <a:gd name="T22" fmla="*/ 0 w 1630"/>
                  <a:gd name="T23" fmla="*/ 0 h 482"/>
                  <a:gd name="T24" fmla="*/ 0 w 1630"/>
                  <a:gd name="T25" fmla="*/ 0 h 482"/>
                  <a:gd name="T26" fmla="*/ 0 w 1630"/>
                  <a:gd name="T27" fmla="*/ 0 h 482"/>
                  <a:gd name="T28" fmla="*/ 0 w 1630"/>
                  <a:gd name="T29" fmla="*/ 0 h 482"/>
                  <a:gd name="T30" fmla="*/ 0 w 1630"/>
                  <a:gd name="T31" fmla="*/ 0 h 482"/>
                  <a:gd name="T32" fmla="*/ 0 w 1630"/>
                  <a:gd name="T33" fmla="*/ 0 h 482"/>
                  <a:gd name="T34" fmla="*/ 0 w 1630"/>
                  <a:gd name="T35" fmla="*/ 0 h 482"/>
                  <a:gd name="T36" fmla="*/ 0 w 1630"/>
                  <a:gd name="T37" fmla="*/ 0 h 482"/>
                  <a:gd name="T38" fmla="*/ 0 w 1630"/>
                  <a:gd name="T39" fmla="*/ 0 h 482"/>
                  <a:gd name="T40" fmla="*/ 0 w 1630"/>
                  <a:gd name="T41" fmla="*/ 0 h 482"/>
                  <a:gd name="T42" fmla="*/ 0 w 1630"/>
                  <a:gd name="T43" fmla="*/ 0 h 482"/>
                  <a:gd name="T44" fmla="*/ 0 w 1630"/>
                  <a:gd name="T45" fmla="*/ 0 h 482"/>
                  <a:gd name="T46" fmla="*/ 0 w 1630"/>
                  <a:gd name="T47" fmla="*/ 0 h 482"/>
                  <a:gd name="T48" fmla="*/ 0 w 1630"/>
                  <a:gd name="T49" fmla="*/ 0 h 482"/>
                  <a:gd name="T50" fmla="*/ 0 w 1630"/>
                  <a:gd name="T51" fmla="*/ 0 h 482"/>
                  <a:gd name="T52" fmla="*/ 0 w 1630"/>
                  <a:gd name="T53" fmla="*/ 0 h 482"/>
                  <a:gd name="T54" fmla="*/ 0 w 1630"/>
                  <a:gd name="T55" fmla="*/ 0 h 482"/>
                  <a:gd name="T56" fmla="*/ 0 w 1630"/>
                  <a:gd name="T57" fmla="*/ 0 h 482"/>
                  <a:gd name="T58" fmla="*/ 0 w 1630"/>
                  <a:gd name="T59" fmla="*/ 0 h 482"/>
                  <a:gd name="T60" fmla="*/ 0 w 1630"/>
                  <a:gd name="T61" fmla="*/ 0 h 482"/>
                  <a:gd name="T62" fmla="*/ 0 w 1630"/>
                  <a:gd name="T63" fmla="*/ 0 h 482"/>
                  <a:gd name="T64" fmla="*/ 0 w 1630"/>
                  <a:gd name="T65" fmla="*/ 0 h 482"/>
                  <a:gd name="T66" fmla="*/ 0 w 1630"/>
                  <a:gd name="T67" fmla="*/ 0 h 482"/>
                  <a:gd name="T68" fmla="*/ 0 w 1630"/>
                  <a:gd name="T69" fmla="*/ 0 h 4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30"/>
                  <a:gd name="T106" fmla="*/ 0 h 482"/>
                  <a:gd name="T107" fmla="*/ 1630 w 1630"/>
                  <a:gd name="T108" fmla="*/ 482 h 4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30" h="482">
                    <a:moveTo>
                      <a:pt x="1627" y="0"/>
                    </a:moveTo>
                    <a:lnTo>
                      <a:pt x="1627" y="0"/>
                    </a:lnTo>
                    <a:lnTo>
                      <a:pt x="1622" y="1"/>
                    </a:lnTo>
                    <a:lnTo>
                      <a:pt x="1611" y="5"/>
                    </a:lnTo>
                    <a:lnTo>
                      <a:pt x="1589" y="10"/>
                    </a:lnTo>
                    <a:lnTo>
                      <a:pt x="1560" y="19"/>
                    </a:lnTo>
                    <a:lnTo>
                      <a:pt x="1527" y="29"/>
                    </a:lnTo>
                    <a:lnTo>
                      <a:pt x="1485" y="41"/>
                    </a:lnTo>
                    <a:lnTo>
                      <a:pt x="1438" y="54"/>
                    </a:lnTo>
                    <a:lnTo>
                      <a:pt x="1386" y="69"/>
                    </a:lnTo>
                    <a:lnTo>
                      <a:pt x="1329" y="86"/>
                    </a:lnTo>
                    <a:lnTo>
                      <a:pt x="1268" y="103"/>
                    </a:lnTo>
                    <a:lnTo>
                      <a:pt x="1204" y="122"/>
                    </a:lnTo>
                    <a:lnTo>
                      <a:pt x="1136" y="141"/>
                    </a:lnTo>
                    <a:lnTo>
                      <a:pt x="1067" y="162"/>
                    </a:lnTo>
                    <a:lnTo>
                      <a:pt x="994" y="182"/>
                    </a:lnTo>
                    <a:lnTo>
                      <a:pt x="922" y="203"/>
                    </a:lnTo>
                    <a:lnTo>
                      <a:pt x="848" y="224"/>
                    </a:lnTo>
                    <a:lnTo>
                      <a:pt x="774" y="246"/>
                    </a:lnTo>
                    <a:lnTo>
                      <a:pt x="700" y="267"/>
                    </a:lnTo>
                    <a:lnTo>
                      <a:pt x="626" y="288"/>
                    </a:lnTo>
                    <a:lnTo>
                      <a:pt x="555" y="309"/>
                    </a:lnTo>
                    <a:lnTo>
                      <a:pt x="486" y="329"/>
                    </a:lnTo>
                    <a:lnTo>
                      <a:pt x="418" y="349"/>
                    </a:lnTo>
                    <a:lnTo>
                      <a:pt x="354" y="367"/>
                    </a:lnTo>
                    <a:lnTo>
                      <a:pt x="293" y="385"/>
                    </a:lnTo>
                    <a:lnTo>
                      <a:pt x="236" y="402"/>
                    </a:lnTo>
                    <a:lnTo>
                      <a:pt x="185" y="417"/>
                    </a:lnTo>
                    <a:lnTo>
                      <a:pt x="137" y="430"/>
                    </a:lnTo>
                    <a:lnTo>
                      <a:pt x="96" y="443"/>
                    </a:lnTo>
                    <a:lnTo>
                      <a:pt x="62" y="452"/>
                    </a:lnTo>
                    <a:lnTo>
                      <a:pt x="34" y="461"/>
                    </a:lnTo>
                    <a:lnTo>
                      <a:pt x="13" y="467"/>
                    </a:lnTo>
                    <a:lnTo>
                      <a:pt x="0" y="471"/>
                    </a:lnTo>
                    <a:lnTo>
                      <a:pt x="5" y="482"/>
                    </a:lnTo>
                    <a:lnTo>
                      <a:pt x="17" y="478"/>
                    </a:lnTo>
                    <a:lnTo>
                      <a:pt x="38" y="471"/>
                    </a:lnTo>
                    <a:lnTo>
                      <a:pt x="64" y="463"/>
                    </a:lnTo>
                    <a:lnTo>
                      <a:pt x="99" y="454"/>
                    </a:lnTo>
                    <a:lnTo>
                      <a:pt x="141" y="441"/>
                    </a:lnTo>
                    <a:lnTo>
                      <a:pt x="187" y="427"/>
                    </a:lnTo>
                    <a:lnTo>
                      <a:pt x="238" y="412"/>
                    </a:lnTo>
                    <a:lnTo>
                      <a:pt x="295" y="396"/>
                    </a:lnTo>
                    <a:lnTo>
                      <a:pt x="356" y="378"/>
                    </a:lnTo>
                    <a:lnTo>
                      <a:pt x="421" y="360"/>
                    </a:lnTo>
                    <a:lnTo>
                      <a:pt x="488" y="340"/>
                    </a:lnTo>
                    <a:lnTo>
                      <a:pt x="557" y="320"/>
                    </a:lnTo>
                    <a:lnTo>
                      <a:pt x="629" y="299"/>
                    </a:lnTo>
                    <a:lnTo>
                      <a:pt x="703" y="278"/>
                    </a:lnTo>
                    <a:lnTo>
                      <a:pt x="776" y="257"/>
                    </a:lnTo>
                    <a:lnTo>
                      <a:pt x="850" y="234"/>
                    </a:lnTo>
                    <a:lnTo>
                      <a:pt x="924" y="213"/>
                    </a:lnTo>
                    <a:lnTo>
                      <a:pt x="997" y="192"/>
                    </a:lnTo>
                    <a:lnTo>
                      <a:pt x="1069" y="172"/>
                    </a:lnTo>
                    <a:lnTo>
                      <a:pt x="1139" y="151"/>
                    </a:lnTo>
                    <a:lnTo>
                      <a:pt x="1206" y="132"/>
                    </a:lnTo>
                    <a:lnTo>
                      <a:pt x="1271" y="113"/>
                    </a:lnTo>
                    <a:lnTo>
                      <a:pt x="1331" y="96"/>
                    </a:lnTo>
                    <a:lnTo>
                      <a:pt x="1388" y="80"/>
                    </a:lnTo>
                    <a:lnTo>
                      <a:pt x="1441" y="65"/>
                    </a:lnTo>
                    <a:lnTo>
                      <a:pt x="1488" y="51"/>
                    </a:lnTo>
                    <a:lnTo>
                      <a:pt x="1529" y="40"/>
                    </a:lnTo>
                    <a:lnTo>
                      <a:pt x="1565" y="29"/>
                    </a:lnTo>
                    <a:lnTo>
                      <a:pt x="1592" y="21"/>
                    </a:lnTo>
                    <a:lnTo>
                      <a:pt x="1613" y="15"/>
                    </a:lnTo>
                    <a:lnTo>
                      <a:pt x="1626" y="11"/>
                    </a:lnTo>
                    <a:lnTo>
                      <a:pt x="1630" y="10"/>
                    </a:lnTo>
                    <a:lnTo>
                      <a:pt x="1627" y="0"/>
                    </a:lnTo>
                    <a:close/>
                  </a:path>
                </a:pathLst>
              </a:custGeom>
              <a:solidFill>
                <a:srgbClr val="000000"/>
              </a:solidFill>
              <a:ln w="9525">
                <a:noFill/>
                <a:round/>
                <a:headEnd/>
                <a:tailEnd/>
              </a:ln>
            </p:spPr>
            <p:txBody>
              <a:bodyPr/>
              <a:lstStyle/>
              <a:p>
                <a:endParaRPr lang="en-US"/>
              </a:p>
            </p:txBody>
          </p:sp>
          <p:sp>
            <p:nvSpPr>
              <p:cNvPr id="1263" name="Freeform 29"/>
              <p:cNvSpPr>
                <a:spLocks/>
              </p:cNvSpPr>
              <p:nvPr/>
            </p:nvSpPr>
            <p:spPr bwMode="auto">
              <a:xfrm>
                <a:off x="3705" y="1920"/>
                <a:ext cx="80" cy="31"/>
              </a:xfrm>
              <a:custGeom>
                <a:avLst/>
                <a:gdLst>
                  <a:gd name="T0" fmla="*/ 0 w 399"/>
                  <a:gd name="T1" fmla="*/ 0 h 141"/>
                  <a:gd name="T2" fmla="*/ 0 w 399"/>
                  <a:gd name="T3" fmla="*/ 0 h 141"/>
                  <a:gd name="T4" fmla="*/ 0 w 399"/>
                  <a:gd name="T5" fmla="*/ 0 h 141"/>
                  <a:gd name="T6" fmla="*/ 0 w 399"/>
                  <a:gd name="T7" fmla="*/ 0 h 141"/>
                  <a:gd name="T8" fmla="*/ 0 w 399"/>
                  <a:gd name="T9" fmla="*/ 0 h 141"/>
                  <a:gd name="T10" fmla="*/ 0 w 399"/>
                  <a:gd name="T11" fmla="*/ 0 h 141"/>
                  <a:gd name="T12" fmla="*/ 0 w 399"/>
                  <a:gd name="T13" fmla="*/ 0 h 141"/>
                  <a:gd name="T14" fmla="*/ 0 w 399"/>
                  <a:gd name="T15" fmla="*/ 0 h 141"/>
                  <a:gd name="T16" fmla="*/ 0 w 399"/>
                  <a:gd name="T17" fmla="*/ 0 h 141"/>
                  <a:gd name="T18" fmla="*/ 0 w 399"/>
                  <a:gd name="T19" fmla="*/ 0 h 141"/>
                  <a:gd name="T20" fmla="*/ 0 w 399"/>
                  <a:gd name="T21" fmla="*/ 0 h 141"/>
                  <a:gd name="T22" fmla="*/ 0 w 399"/>
                  <a:gd name="T23" fmla="*/ 0 h 141"/>
                  <a:gd name="T24" fmla="*/ 0 w 399"/>
                  <a:gd name="T25" fmla="*/ 0 h 141"/>
                  <a:gd name="T26" fmla="*/ 0 w 399"/>
                  <a:gd name="T27" fmla="*/ 0 h 141"/>
                  <a:gd name="T28" fmla="*/ 0 w 399"/>
                  <a:gd name="T29" fmla="*/ 0 h 141"/>
                  <a:gd name="T30" fmla="*/ 0 w 399"/>
                  <a:gd name="T31" fmla="*/ 0 h 141"/>
                  <a:gd name="T32" fmla="*/ 0 w 399"/>
                  <a:gd name="T33" fmla="*/ 0 h 141"/>
                  <a:gd name="T34" fmla="*/ 0 w 399"/>
                  <a:gd name="T35" fmla="*/ 0 h 141"/>
                  <a:gd name="T36" fmla="*/ 0 w 399"/>
                  <a:gd name="T37" fmla="*/ 0 h 141"/>
                  <a:gd name="T38" fmla="*/ 0 w 399"/>
                  <a:gd name="T39" fmla="*/ 0 h 141"/>
                  <a:gd name="T40" fmla="*/ 0 w 399"/>
                  <a:gd name="T41" fmla="*/ 0 h 141"/>
                  <a:gd name="T42" fmla="*/ 0 w 399"/>
                  <a:gd name="T43" fmla="*/ 0 h 141"/>
                  <a:gd name="T44" fmla="*/ 0 w 399"/>
                  <a:gd name="T45" fmla="*/ 0 h 141"/>
                  <a:gd name="T46" fmla="*/ 0 w 399"/>
                  <a:gd name="T47" fmla="*/ 0 h 141"/>
                  <a:gd name="T48" fmla="*/ 0 w 399"/>
                  <a:gd name="T49" fmla="*/ 0 h 141"/>
                  <a:gd name="T50" fmla="*/ 0 w 399"/>
                  <a:gd name="T51" fmla="*/ 0 h 141"/>
                  <a:gd name="T52" fmla="*/ 0 w 399"/>
                  <a:gd name="T53" fmla="*/ 0 h 141"/>
                  <a:gd name="T54" fmla="*/ 0 w 399"/>
                  <a:gd name="T55" fmla="*/ 0 h 141"/>
                  <a:gd name="T56" fmla="*/ 0 w 399"/>
                  <a:gd name="T57" fmla="*/ 0 h 141"/>
                  <a:gd name="T58" fmla="*/ 0 w 399"/>
                  <a:gd name="T59" fmla="*/ 0 h 141"/>
                  <a:gd name="T60" fmla="*/ 0 w 399"/>
                  <a:gd name="T61" fmla="*/ 0 h 141"/>
                  <a:gd name="T62" fmla="*/ 0 w 399"/>
                  <a:gd name="T63" fmla="*/ 0 h 141"/>
                  <a:gd name="T64" fmla="*/ 0 w 399"/>
                  <a:gd name="T65" fmla="*/ 0 h 141"/>
                  <a:gd name="T66" fmla="*/ 0 w 399"/>
                  <a:gd name="T67" fmla="*/ 0 h 141"/>
                  <a:gd name="T68" fmla="*/ 0 w 399"/>
                  <a:gd name="T69" fmla="*/ 0 h 141"/>
                  <a:gd name="T70" fmla="*/ 0 w 399"/>
                  <a:gd name="T71" fmla="*/ 0 h 141"/>
                  <a:gd name="T72" fmla="*/ 0 w 399"/>
                  <a:gd name="T73" fmla="*/ 0 h 141"/>
                  <a:gd name="T74" fmla="*/ 0 w 399"/>
                  <a:gd name="T75" fmla="*/ 0 h 141"/>
                  <a:gd name="T76" fmla="*/ 0 w 399"/>
                  <a:gd name="T77" fmla="*/ 0 h 141"/>
                  <a:gd name="T78" fmla="*/ 0 w 399"/>
                  <a:gd name="T79" fmla="*/ 0 h 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9"/>
                  <a:gd name="T121" fmla="*/ 0 h 141"/>
                  <a:gd name="T122" fmla="*/ 399 w 399"/>
                  <a:gd name="T123" fmla="*/ 141 h 1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9" h="141">
                    <a:moveTo>
                      <a:pt x="399" y="2"/>
                    </a:moveTo>
                    <a:lnTo>
                      <a:pt x="393" y="1"/>
                    </a:lnTo>
                    <a:lnTo>
                      <a:pt x="381" y="6"/>
                    </a:lnTo>
                    <a:lnTo>
                      <a:pt x="364" y="13"/>
                    </a:lnTo>
                    <a:lnTo>
                      <a:pt x="346" y="20"/>
                    </a:lnTo>
                    <a:lnTo>
                      <a:pt x="326" y="27"/>
                    </a:lnTo>
                    <a:lnTo>
                      <a:pt x="302" y="35"/>
                    </a:lnTo>
                    <a:lnTo>
                      <a:pt x="279" y="43"/>
                    </a:lnTo>
                    <a:lnTo>
                      <a:pt x="252" y="53"/>
                    </a:lnTo>
                    <a:lnTo>
                      <a:pt x="225" y="61"/>
                    </a:lnTo>
                    <a:lnTo>
                      <a:pt x="197" y="71"/>
                    </a:lnTo>
                    <a:lnTo>
                      <a:pt x="169" y="80"/>
                    </a:lnTo>
                    <a:lnTo>
                      <a:pt x="140" y="89"/>
                    </a:lnTo>
                    <a:lnTo>
                      <a:pt x="112" y="98"/>
                    </a:lnTo>
                    <a:lnTo>
                      <a:pt x="83" y="106"/>
                    </a:lnTo>
                    <a:lnTo>
                      <a:pt x="54" y="115"/>
                    </a:lnTo>
                    <a:lnTo>
                      <a:pt x="27" y="123"/>
                    </a:lnTo>
                    <a:lnTo>
                      <a:pt x="0" y="131"/>
                    </a:lnTo>
                    <a:lnTo>
                      <a:pt x="3" y="141"/>
                    </a:lnTo>
                    <a:lnTo>
                      <a:pt x="29" y="134"/>
                    </a:lnTo>
                    <a:lnTo>
                      <a:pt x="59" y="125"/>
                    </a:lnTo>
                    <a:lnTo>
                      <a:pt x="85" y="117"/>
                    </a:lnTo>
                    <a:lnTo>
                      <a:pt x="114" y="108"/>
                    </a:lnTo>
                    <a:lnTo>
                      <a:pt x="145" y="100"/>
                    </a:lnTo>
                    <a:lnTo>
                      <a:pt x="174" y="91"/>
                    </a:lnTo>
                    <a:lnTo>
                      <a:pt x="202" y="81"/>
                    </a:lnTo>
                    <a:lnTo>
                      <a:pt x="230" y="72"/>
                    </a:lnTo>
                    <a:lnTo>
                      <a:pt x="256" y="63"/>
                    </a:lnTo>
                    <a:lnTo>
                      <a:pt x="283" y="54"/>
                    </a:lnTo>
                    <a:lnTo>
                      <a:pt x="307" y="45"/>
                    </a:lnTo>
                    <a:lnTo>
                      <a:pt x="330" y="38"/>
                    </a:lnTo>
                    <a:lnTo>
                      <a:pt x="350" y="31"/>
                    </a:lnTo>
                    <a:lnTo>
                      <a:pt x="368" y="23"/>
                    </a:lnTo>
                    <a:lnTo>
                      <a:pt x="385" y="17"/>
                    </a:lnTo>
                    <a:lnTo>
                      <a:pt x="397" y="12"/>
                    </a:lnTo>
                    <a:lnTo>
                      <a:pt x="392" y="11"/>
                    </a:lnTo>
                    <a:lnTo>
                      <a:pt x="399" y="2"/>
                    </a:lnTo>
                    <a:lnTo>
                      <a:pt x="396" y="0"/>
                    </a:lnTo>
                    <a:lnTo>
                      <a:pt x="393" y="1"/>
                    </a:lnTo>
                    <a:lnTo>
                      <a:pt x="399" y="2"/>
                    </a:lnTo>
                    <a:close/>
                  </a:path>
                </a:pathLst>
              </a:custGeom>
              <a:solidFill>
                <a:srgbClr val="000000"/>
              </a:solidFill>
              <a:ln w="9525">
                <a:noFill/>
                <a:round/>
                <a:headEnd/>
                <a:tailEnd/>
              </a:ln>
            </p:spPr>
            <p:txBody>
              <a:bodyPr/>
              <a:lstStyle/>
              <a:p>
                <a:endParaRPr lang="en-US"/>
              </a:p>
            </p:txBody>
          </p:sp>
          <p:sp>
            <p:nvSpPr>
              <p:cNvPr id="1264" name="Freeform 30"/>
              <p:cNvSpPr>
                <a:spLocks/>
              </p:cNvSpPr>
              <p:nvPr/>
            </p:nvSpPr>
            <p:spPr bwMode="auto">
              <a:xfrm>
                <a:off x="3784" y="1925"/>
                <a:ext cx="84" cy="22"/>
              </a:xfrm>
              <a:custGeom>
                <a:avLst/>
                <a:gdLst>
                  <a:gd name="T0" fmla="*/ 0 w 419"/>
                  <a:gd name="T1" fmla="*/ 0 h 111"/>
                  <a:gd name="T2" fmla="*/ 0 w 419"/>
                  <a:gd name="T3" fmla="*/ 0 h 111"/>
                  <a:gd name="T4" fmla="*/ 0 w 419"/>
                  <a:gd name="T5" fmla="*/ 0 h 111"/>
                  <a:gd name="T6" fmla="*/ 0 w 419"/>
                  <a:gd name="T7" fmla="*/ 0 h 111"/>
                  <a:gd name="T8" fmla="*/ 0 w 419"/>
                  <a:gd name="T9" fmla="*/ 0 h 111"/>
                  <a:gd name="T10" fmla="*/ 0 w 419"/>
                  <a:gd name="T11" fmla="*/ 0 h 111"/>
                  <a:gd name="T12" fmla="*/ 0 w 419"/>
                  <a:gd name="T13" fmla="*/ 0 h 111"/>
                  <a:gd name="T14" fmla="*/ 0 w 419"/>
                  <a:gd name="T15" fmla="*/ 0 h 111"/>
                  <a:gd name="T16" fmla="*/ 0 w 419"/>
                  <a:gd name="T17" fmla="*/ 0 h 111"/>
                  <a:gd name="T18" fmla="*/ 0 w 419"/>
                  <a:gd name="T19" fmla="*/ 0 h 111"/>
                  <a:gd name="T20" fmla="*/ 0 w 419"/>
                  <a:gd name="T21" fmla="*/ 0 h 111"/>
                  <a:gd name="T22" fmla="*/ 0 w 419"/>
                  <a:gd name="T23" fmla="*/ 0 h 111"/>
                  <a:gd name="T24" fmla="*/ 0 w 419"/>
                  <a:gd name="T25" fmla="*/ 0 h 111"/>
                  <a:gd name="T26" fmla="*/ 0 w 419"/>
                  <a:gd name="T27" fmla="*/ 0 h 111"/>
                  <a:gd name="T28" fmla="*/ 0 w 419"/>
                  <a:gd name="T29" fmla="*/ 0 h 111"/>
                  <a:gd name="T30" fmla="*/ 0 w 419"/>
                  <a:gd name="T31" fmla="*/ 0 h 111"/>
                  <a:gd name="T32" fmla="*/ 0 w 419"/>
                  <a:gd name="T33" fmla="*/ 0 h 111"/>
                  <a:gd name="T34" fmla="*/ 0 w 419"/>
                  <a:gd name="T35" fmla="*/ 0 h 111"/>
                  <a:gd name="T36" fmla="*/ 0 w 419"/>
                  <a:gd name="T37" fmla="*/ 0 h 111"/>
                  <a:gd name="T38" fmla="*/ 0 w 419"/>
                  <a:gd name="T39" fmla="*/ 0 h 111"/>
                  <a:gd name="T40" fmla="*/ 0 w 419"/>
                  <a:gd name="T41" fmla="*/ 0 h 111"/>
                  <a:gd name="T42" fmla="*/ 0 w 419"/>
                  <a:gd name="T43" fmla="*/ 0 h 111"/>
                  <a:gd name="T44" fmla="*/ 0 w 419"/>
                  <a:gd name="T45" fmla="*/ 0 h 111"/>
                  <a:gd name="T46" fmla="*/ 0 w 419"/>
                  <a:gd name="T47" fmla="*/ 0 h 111"/>
                  <a:gd name="T48" fmla="*/ 0 w 419"/>
                  <a:gd name="T49" fmla="*/ 0 h 111"/>
                  <a:gd name="T50" fmla="*/ 0 w 419"/>
                  <a:gd name="T51" fmla="*/ 0 h 111"/>
                  <a:gd name="T52" fmla="*/ 0 w 419"/>
                  <a:gd name="T53" fmla="*/ 0 h 111"/>
                  <a:gd name="T54" fmla="*/ 0 w 419"/>
                  <a:gd name="T55" fmla="*/ 0 h 111"/>
                  <a:gd name="T56" fmla="*/ 0 w 419"/>
                  <a:gd name="T57" fmla="*/ 0 h 111"/>
                  <a:gd name="T58" fmla="*/ 0 w 419"/>
                  <a:gd name="T59" fmla="*/ 0 h 111"/>
                  <a:gd name="T60" fmla="*/ 0 w 419"/>
                  <a:gd name="T61" fmla="*/ 0 h 111"/>
                  <a:gd name="T62" fmla="*/ 0 w 419"/>
                  <a:gd name="T63" fmla="*/ 0 h 111"/>
                  <a:gd name="T64" fmla="*/ 0 w 419"/>
                  <a:gd name="T65" fmla="*/ 0 h 111"/>
                  <a:gd name="T66" fmla="*/ 0 w 419"/>
                  <a:gd name="T67" fmla="*/ 0 h 111"/>
                  <a:gd name="T68" fmla="*/ 0 w 419"/>
                  <a:gd name="T69" fmla="*/ 0 h 111"/>
                  <a:gd name="T70" fmla="*/ 0 w 419"/>
                  <a:gd name="T71" fmla="*/ 0 h 111"/>
                  <a:gd name="T72" fmla="*/ 0 w 419"/>
                  <a:gd name="T73" fmla="*/ 0 h 111"/>
                  <a:gd name="T74" fmla="*/ 0 w 419"/>
                  <a:gd name="T75" fmla="*/ 0 h 111"/>
                  <a:gd name="T76" fmla="*/ 0 w 419"/>
                  <a:gd name="T77" fmla="*/ 0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9"/>
                  <a:gd name="T118" fmla="*/ 0 h 111"/>
                  <a:gd name="T119" fmla="*/ 419 w 419"/>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9" h="111">
                    <a:moveTo>
                      <a:pt x="408" y="66"/>
                    </a:moveTo>
                    <a:lnTo>
                      <a:pt x="408" y="66"/>
                    </a:lnTo>
                    <a:lnTo>
                      <a:pt x="399" y="80"/>
                    </a:lnTo>
                    <a:lnTo>
                      <a:pt x="386" y="90"/>
                    </a:lnTo>
                    <a:lnTo>
                      <a:pt x="367" y="96"/>
                    </a:lnTo>
                    <a:lnTo>
                      <a:pt x="344" y="100"/>
                    </a:lnTo>
                    <a:lnTo>
                      <a:pt x="316" y="100"/>
                    </a:lnTo>
                    <a:lnTo>
                      <a:pt x="287" y="99"/>
                    </a:lnTo>
                    <a:lnTo>
                      <a:pt x="255" y="94"/>
                    </a:lnTo>
                    <a:lnTo>
                      <a:pt x="222" y="87"/>
                    </a:lnTo>
                    <a:lnTo>
                      <a:pt x="189" y="79"/>
                    </a:lnTo>
                    <a:lnTo>
                      <a:pt x="156" y="70"/>
                    </a:lnTo>
                    <a:lnTo>
                      <a:pt x="124" y="59"/>
                    </a:lnTo>
                    <a:lnTo>
                      <a:pt x="94" y="47"/>
                    </a:lnTo>
                    <a:lnTo>
                      <a:pt x="66" y="36"/>
                    </a:lnTo>
                    <a:lnTo>
                      <a:pt x="42" y="24"/>
                    </a:lnTo>
                    <a:lnTo>
                      <a:pt x="22" y="12"/>
                    </a:lnTo>
                    <a:lnTo>
                      <a:pt x="7" y="0"/>
                    </a:lnTo>
                    <a:lnTo>
                      <a:pt x="0" y="9"/>
                    </a:lnTo>
                    <a:lnTo>
                      <a:pt x="15" y="20"/>
                    </a:lnTo>
                    <a:lnTo>
                      <a:pt x="38" y="33"/>
                    </a:lnTo>
                    <a:lnTo>
                      <a:pt x="61" y="44"/>
                    </a:lnTo>
                    <a:lnTo>
                      <a:pt x="89" y="58"/>
                    </a:lnTo>
                    <a:lnTo>
                      <a:pt x="119" y="70"/>
                    </a:lnTo>
                    <a:lnTo>
                      <a:pt x="152" y="80"/>
                    </a:lnTo>
                    <a:lnTo>
                      <a:pt x="187" y="90"/>
                    </a:lnTo>
                    <a:lnTo>
                      <a:pt x="220" y="98"/>
                    </a:lnTo>
                    <a:lnTo>
                      <a:pt x="253" y="104"/>
                    </a:lnTo>
                    <a:lnTo>
                      <a:pt x="285" y="110"/>
                    </a:lnTo>
                    <a:lnTo>
                      <a:pt x="316" y="111"/>
                    </a:lnTo>
                    <a:lnTo>
                      <a:pt x="344" y="111"/>
                    </a:lnTo>
                    <a:lnTo>
                      <a:pt x="369" y="106"/>
                    </a:lnTo>
                    <a:lnTo>
                      <a:pt x="390" y="98"/>
                    </a:lnTo>
                    <a:lnTo>
                      <a:pt x="408" y="86"/>
                    </a:lnTo>
                    <a:lnTo>
                      <a:pt x="419" y="71"/>
                    </a:lnTo>
                    <a:lnTo>
                      <a:pt x="408" y="66"/>
                    </a:lnTo>
                    <a:close/>
                  </a:path>
                </a:pathLst>
              </a:custGeom>
              <a:solidFill>
                <a:srgbClr val="000000"/>
              </a:solidFill>
              <a:ln w="9525">
                <a:noFill/>
                <a:round/>
                <a:headEnd/>
                <a:tailEnd/>
              </a:ln>
            </p:spPr>
            <p:txBody>
              <a:bodyPr/>
              <a:lstStyle/>
              <a:p>
                <a:endParaRPr lang="en-US"/>
              </a:p>
            </p:txBody>
          </p:sp>
          <p:sp>
            <p:nvSpPr>
              <p:cNvPr id="1265" name="Freeform 31"/>
              <p:cNvSpPr>
                <a:spLocks/>
              </p:cNvSpPr>
              <p:nvPr/>
            </p:nvSpPr>
            <p:spPr bwMode="auto">
              <a:xfrm>
                <a:off x="3859" y="1897"/>
                <a:ext cx="10" cy="43"/>
              </a:xfrm>
              <a:custGeom>
                <a:avLst/>
                <a:gdLst>
                  <a:gd name="T0" fmla="*/ 0 w 51"/>
                  <a:gd name="T1" fmla="*/ 0 h 215"/>
                  <a:gd name="T2" fmla="*/ 0 w 51"/>
                  <a:gd name="T3" fmla="*/ 0 h 215"/>
                  <a:gd name="T4" fmla="*/ 0 w 51"/>
                  <a:gd name="T5" fmla="*/ 0 h 215"/>
                  <a:gd name="T6" fmla="*/ 0 w 51"/>
                  <a:gd name="T7" fmla="*/ 0 h 215"/>
                  <a:gd name="T8" fmla="*/ 0 w 51"/>
                  <a:gd name="T9" fmla="*/ 0 h 215"/>
                  <a:gd name="T10" fmla="*/ 0 w 51"/>
                  <a:gd name="T11" fmla="*/ 0 h 215"/>
                  <a:gd name="T12" fmla="*/ 0 w 51"/>
                  <a:gd name="T13" fmla="*/ 0 h 215"/>
                  <a:gd name="T14" fmla="*/ 0 w 51"/>
                  <a:gd name="T15" fmla="*/ 0 h 215"/>
                  <a:gd name="T16" fmla="*/ 0 w 51"/>
                  <a:gd name="T17" fmla="*/ 0 h 215"/>
                  <a:gd name="T18" fmla="*/ 0 w 51"/>
                  <a:gd name="T19" fmla="*/ 0 h 215"/>
                  <a:gd name="T20" fmla="*/ 0 w 51"/>
                  <a:gd name="T21" fmla="*/ 0 h 215"/>
                  <a:gd name="T22" fmla="*/ 0 w 51"/>
                  <a:gd name="T23" fmla="*/ 0 h 215"/>
                  <a:gd name="T24" fmla="*/ 0 w 51"/>
                  <a:gd name="T25" fmla="*/ 0 h 215"/>
                  <a:gd name="T26" fmla="*/ 0 w 51"/>
                  <a:gd name="T27" fmla="*/ 0 h 215"/>
                  <a:gd name="T28" fmla="*/ 0 w 51"/>
                  <a:gd name="T29" fmla="*/ 0 h 215"/>
                  <a:gd name="T30" fmla="*/ 0 w 51"/>
                  <a:gd name="T31" fmla="*/ 0 h 215"/>
                  <a:gd name="T32" fmla="*/ 0 w 51"/>
                  <a:gd name="T33" fmla="*/ 0 h 215"/>
                  <a:gd name="T34" fmla="*/ 0 w 51"/>
                  <a:gd name="T35" fmla="*/ 0 h 215"/>
                  <a:gd name="T36" fmla="*/ 0 w 51"/>
                  <a:gd name="T37" fmla="*/ 0 h 215"/>
                  <a:gd name="T38" fmla="*/ 0 w 51"/>
                  <a:gd name="T39" fmla="*/ 0 h 215"/>
                  <a:gd name="T40" fmla="*/ 0 w 51"/>
                  <a:gd name="T41" fmla="*/ 0 h 215"/>
                  <a:gd name="T42" fmla="*/ 0 w 51"/>
                  <a:gd name="T43" fmla="*/ 0 h 215"/>
                  <a:gd name="T44" fmla="*/ 0 w 51"/>
                  <a:gd name="T45" fmla="*/ 0 h 215"/>
                  <a:gd name="T46" fmla="*/ 0 w 51"/>
                  <a:gd name="T47" fmla="*/ 0 h 215"/>
                  <a:gd name="T48" fmla="*/ 0 w 51"/>
                  <a:gd name="T49" fmla="*/ 0 h 215"/>
                  <a:gd name="T50" fmla="*/ 0 w 51"/>
                  <a:gd name="T51" fmla="*/ 0 h 215"/>
                  <a:gd name="T52" fmla="*/ 0 w 51"/>
                  <a:gd name="T53" fmla="*/ 0 h 215"/>
                  <a:gd name="T54" fmla="*/ 0 w 51"/>
                  <a:gd name="T55" fmla="*/ 0 h 215"/>
                  <a:gd name="T56" fmla="*/ 0 w 51"/>
                  <a:gd name="T57" fmla="*/ 0 h 215"/>
                  <a:gd name="T58" fmla="*/ 0 w 51"/>
                  <a:gd name="T59" fmla="*/ 0 h 215"/>
                  <a:gd name="T60" fmla="*/ 0 w 51"/>
                  <a:gd name="T61" fmla="*/ 0 h 215"/>
                  <a:gd name="T62" fmla="*/ 0 w 51"/>
                  <a:gd name="T63" fmla="*/ 0 h 215"/>
                  <a:gd name="T64" fmla="*/ 0 w 51"/>
                  <a:gd name="T65" fmla="*/ 0 h 215"/>
                  <a:gd name="T66" fmla="*/ 0 w 51"/>
                  <a:gd name="T67" fmla="*/ 0 h 215"/>
                  <a:gd name="T68" fmla="*/ 0 w 51"/>
                  <a:gd name="T69" fmla="*/ 0 h 215"/>
                  <a:gd name="T70" fmla="*/ 0 w 51"/>
                  <a:gd name="T71" fmla="*/ 0 h 215"/>
                  <a:gd name="T72" fmla="*/ 0 w 51"/>
                  <a:gd name="T73" fmla="*/ 0 h 215"/>
                  <a:gd name="T74" fmla="*/ 0 w 51"/>
                  <a:gd name="T75" fmla="*/ 0 h 215"/>
                  <a:gd name="T76" fmla="*/ 0 w 51"/>
                  <a:gd name="T77" fmla="*/ 0 h 215"/>
                  <a:gd name="T78" fmla="*/ 0 w 51"/>
                  <a:gd name="T79" fmla="*/ 0 h 21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1"/>
                  <a:gd name="T121" fmla="*/ 0 h 215"/>
                  <a:gd name="T122" fmla="*/ 51 w 51"/>
                  <a:gd name="T123" fmla="*/ 215 h 21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1" h="215">
                    <a:moveTo>
                      <a:pt x="23" y="0"/>
                    </a:moveTo>
                    <a:lnTo>
                      <a:pt x="22" y="1"/>
                    </a:lnTo>
                    <a:lnTo>
                      <a:pt x="12" y="12"/>
                    </a:lnTo>
                    <a:lnTo>
                      <a:pt x="4" y="25"/>
                    </a:lnTo>
                    <a:lnTo>
                      <a:pt x="1" y="39"/>
                    </a:lnTo>
                    <a:lnTo>
                      <a:pt x="0" y="51"/>
                    </a:lnTo>
                    <a:lnTo>
                      <a:pt x="2" y="64"/>
                    </a:lnTo>
                    <a:lnTo>
                      <a:pt x="5" y="78"/>
                    </a:lnTo>
                    <a:lnTo>
                      <a:pt x="11" y="90"/>
                    </a:lnTo>
                    <a:lnTo>
                      <a:pt x="16" y="102"/>
                    </a:lnTo>
                    <a:lnTo>
                      <a:pt x="22" y="116"/>
                    </a:lnTo>
                    <a:lnTo>
                      <a:pt x="28" y="128"/>
                    </a:lnTo>
                    <a:lnTo>
                      <a:pt x="33" y="141"/>
                    </a:lnTo>
                    <a:lnTo>
                      <a:pt x="36" y="155"/>
                    </a:lnTo>
                    <a:lnTo>
                      <a:pt x="40" y="168"/>
                    </a:lnTo>
                    <a:lnTo>
                      <a:pt x="40" y="182"/>
                    </a:lnTo>
                    <a:lnTo>
                      <a:pt x="38" y="196"/>
                    </a:lnTo>
                    <a:lnTo>
                      <a:pt x="32" y="210"/>
                    </a:lnTo>
                    <a:lnTo>
                      <a:pt x="43" y="215"/>
                    </a:lnTo>
                    <a:lnTo>
                      <a:pt x="49" y="198"/>
                    </a:lnTo>
                    <a:lnTo>
                      <a:pt x="51" y="182"/>
                    </a:lnTo>
                    <a:lnTo>
                      <a:pt x="51" y="166"/>
                    </a:lnTo>
                    <a:lnTo>
                      <a:pt x="48" y="153"/>
                    </a:lnTo>
                    <a:lnTo>
                      <a:pt x="44" y="139"/>
                    </a:lnTo>
                    <a:lnTo>
                      <a:pt x="39" y="124"/>
                    </a:lnTo>
                    <a:lnTo>
                      <a:pt x="33" y="111"/>
                    </a:lnTo>
                    <a:lnTo>
                      <a:pt x="28" y="98"/>
                    </a:lnTo>
                    <a:lnTo>
                      <a:pt x="22" y="86"/>
                    </a:lnTo>
                    <a:lnTo>
                      <a:pt x="16" y="74"/>
                    </a:lnTo>
                    <a:lnTo>
                      <a:pt x="13" y="62"/>
                    </a:lnTo>
                    <a:lnTo>
                      <a:pt x="11" y="51"/>
                    </a:lnTo>
                    <a:lnTo>
                      <a:pt x="12" y="41"/>
                    </a:lnTo>
                    <a:lnTo>
                      <a:pt x="15" y="29"/>
                    </a:lnTo>
                    <a:lnTo>
                      <a:pt x="21" y="19"/>
                    </a:lnTo>
                    <a:lnTo>
                      <a:pt x="31" y="7"/>
                    </a:lnTo>
                    <a:lnTo>
                      <a:pt x="30" y="8"/>
                    </a:lnTo>
                    <a:lnTo>
                      <a:pt x="23" y="0"/>
                    </a:lnTo>
                    <a:lnTo>
                      <a:pt x="22" y="0"/>
                    </a:lnTo>
                    <a:lnTo>
                      <a:pt x="22" y="1"/>
                    </a:lnTo>
                    <a:lnTo>
                      <a:pt x="23" y="0"/>
                    </a:lnTo>
                    <a:close/>
                  </a:path>
                </a:pathLst>
              </a:custGeom>
              <a:solidFill>
                <a:srgbClr val="000000"/>
              </a:solidFill>
              <a:ln w="9525">
                <a:noFill/>
                <a:round/>
                <a:headEnd/>
                <a:tailEnd/>
              </a:ln>
            </p:spPr>
            <p:txBody>
              <a:bodyPr/>
              <a:lstStyle/>
              <a:p>
                <a:endParaRPr lang="en-US"/>
              </a:p>
            </p:txBody>
          </p:sp>
          <p:sp>
            <p:nvSpPr>
              <p:cNvPr id="1266" name="Freeform 32"/>
              <p:cNvSpPr>
                <a:spLocks/>
              </p:cNvSpPr>
              <p:nvPr/>
            </p:nvSpPr>
            <p:spPr bwMode="auto">
              <a:xfrm>
                <a:off x="3863" y="1891"/>
                <a:ext cx="58" cy="12"/>
              </a:xfrm>
              <a:custGeom>
                <a:avLst/>
                <a:gdLst>
                  <a:gd name="T0" fmla="*/ 0 w 296"/>
                  <a:gd name="T1" fmla="*/ 0 h 64"/>
                  <a:gd name="T2" fmla="*/ 0 w 296"/>
                  <a:gd name="T3" fmla="*/ 0 h 64"/>
                  <a:gd name="T4" fmla="*/ 0 w 296"/>
                  <a:gd name="T5" fmla="*/ 0 h 64"/>
                  <a:gd name="T6" fmla="*/ 0 w 296"/>
                  <a:gd name="T7" fmla="*/ 0 h 64"/>
                  <a:gd name="T8" fmla="*/ 0 w 296"/>
                  <a:gd name="T9" fmla="*/ 0 h 64"/>
                  <a:gd name="T10" fmla="*/ 0 w 296"/>
                  <a:gd name="T11" fmla="*/ 0 h 64"/>
                  <a:gd name="T12" fmla="*/ 0 w 296"/>
                  <a:gd name="T13" fmla="*/ 0 h 64"/>
                  <a:gd name="T14" fmla="*/ 0 w 296"/>
                  <a:gd name="T15" fmla="*/ 0 h 64"/>
                  <a:gd name="T16" fmla="*/ 0 w 296"/>
                  <a:gd name="T17" fmla="*/ 0 h 64"/>
                  <a:gd name="T18" fmla="*/ 0 w 296"/>
                  <a:gd name="T19" fmla="*/ 0 h 64"/>
                  <a:gd name="T20" fmla="*/ 0 w 296"/>
                  <a:gd name="T21" fmla="*/ 0 h 64"/>
                  <a:gd name="T22" fmla="*/ 0 w 296"/>
                  <a:gd name="T23" fmla="*/ 0 h 64"/>
                  <a:gd name="T24" fmla="*/ 0 w 296"/>
                  <a:gd name="T25" fmla="*/ 0 h 64"/>
                  <a:gd name="T26" fmla="*/ 0 w 296"/>
                  <a:gd name="T27" fmla="*/ 0 h 64"/>
                  <a:gd name="T28" fmla="*/ 0 w 296"/>
                  <a:gd name="T29" fmla="*/ 0 h 64"/>
                  <a:gd name="T30" fmla="*/ 0 w 296"/>
                  <a:gd name="T31" fmla="*/ 0 h 64"/>
                  <a:gd name="T32" fmla="*/ 0 w 296"/>
                  <a:gd name="T33" fmla="*/ 0 h 64"/>
                  <a:gd name="T34" fmla="*/ 0 w 296"/>
                  <a:gd name="T35" fmla="*/ 0 h 64"/>
                  <a:gd name="T36" fmla="*/ 0 w 296"/>
                  <a:gd name="T37" fmla="*/ 0 h 64"/>
                  <a:gd name="T38" fmla="*/ 0 w 296"/>
                  <a:gd name="T39" fmla="*/ 0 h 64"/>
                  <a:gd name="T40" fmla="*/ 0 w 296"/>
                  <a:gd name="T41" fmla="*/ 0 h 64"/>
                  <a:gd name="T42" fmla="*/ 0 w 296"/>
                  <a:gd name="T43" fmla="*/ 0 h 64"/>
                  <a:gd name="T44" fmla="*/ 0 w 296"/>
                  <a:gd name="T45" fmla="*/ 0 h 64"/>
                  <a:gd name="T46" fmla="*/ 0 w 296"/>
                  <a:gd name="T47" fmla="*/ 0 h 64"/>
                  <a:gd name="T48" fmla="*/ 0 w 296"/>
                  <a:gd name="T49" fmla="*/ 0 h 64"/>
                  <a:gd name="T50" fmla="*/ 0 w 296"/>
                  <a:gd name="T51" fmla="*/ 0 h 64"/>
                  <a:gd name="T52" fmla="*/ 0 w 296"/>
                  <a:gd name="T53" fmla="*/ 0 h 64"/>
                  <a:gd name="T54" fmla="*/ 0 w 296"/>
                  <a:gd name="T55" fmla="*/ 0 h 64"/>
                  <a:gd name="T56" fmla="*/ 0 w 296"/>
                  <a:gd name="T57" fmla="*/ 0 h 64"/>
                  <a:gd name="T58" fmla="*/ 0 w 296"/>
                  <a:gd name="T59" fmla="*/ 0 h 64"/>
                  <a:gd name="T60" fmla="*/ 0 w 296"/>
                  <a:gd name="T61" fmla="*/ 0 h 64"/>
                  <a:gd name="T62" fmla="*/ 0 w 296"/>
                  <a:gd name="T63" fmla="*/ 0 h 64"/>
                  <a:gd name="T64" fmla="*/ 0 w 296"/>
                  <a:gd name="T65" fmla="*/ 0 h 64"/>
                  <a:gd name="T66" fmla="*/ 0 w 296"/>
                  <a:gd name="T67" fmla="*/ 0 h 64"/>
                  <a:gd name="T68" fmla="*/ 0 w 296"/>
                  <a:gd name="T69" fmla="*/ 0 h 64"/>
                  <a:gd name="T70" fmla="*/ 0 w 296"/>
                  <a:gd name="T71" fmla="*/ 0 h 64"/>
                  <a:gd name="T72" fmla="*/ 0 w 296"/>
                  <a:gd name="T73" fmla="*/ 0 h 64"/>
                  <a:gd name="T74" fmla="*/ 0 w 296"/>
                  <a:gd name="T75" fmla="*/ 0 h 64"/>
                  <a:gd name="T76" fmla="*/ 0 w 296"/>
                  <a:gd name="T77" fmla="*/ 0 h 64"/>
                  <a:gd name="T78" fmla="*/ 0 w 296"/>
                  <a:gd name="T79" fmla="*/ 0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6"/>
                  <a:gd name="T121" fmla="*/ 0 h 64"/>
                  <a:gd name="T122" fmla="*/ 296 w 296"/>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6" h="64">
                    <a:moveTo>
                      <a:pt x="248" y="56"/>
                    </a:moveTo>
                    <a:lnTo>
                      <a:pt x="252" y="45"/>
                    </a:lnTo>
                    <a:lnTo>
                      <a:pt x="239" y="42"/>
                    </a:lnTo>
                    <a:lnTo>
                      <a:pt x="227" y="38"/>
                    </a:lnTo>
                    <a:lnTo>
                      <a:pt x="213" y="33"/>
                    </a:lnTo>
                    <a:lnTo>
                      <a:pt x="195" y="28"/>
                    </a:lnTo>
                    <a:lnTo>
                      <a:pt x="179" y="23"/>
                    </a:lnTo>
                    <a:lnTo>
                      <a:pt x="160" y="18"/>
                    </a:lnTo>
                    <a:lnTo>
                      <a:pt x="142" y="13"/>
                    </a:lnTo>
                    <a:lnTo>
                      <a:pt x="124" y="8"/>
                    </a:lnTo>
                    <a:lnTo>
                      <a:pt x="106" y="5"/>
                    </a:lnTo>
                    <a:lnTo>
                      <a:pt x="88" y="2"/>
                    </a:lnTo>
                    <a:lnTo>
                      <a:pt x="69" y="0"/>
                    </a:lnTo>
                    <a:lnTo>
                      <a:pt x="54" y="0"/>
                    </a:lnTo>
                    <a:lnTo>
                      <a:pt x="38" y="1"/>
                    </a:lnTo>
                    <a:lnTo>
                      <a:pt x="24" y="4"/>
                    </a:lnTo>
                    <a:lnTo>
                      <a:pt x="10" y="9"/>
                    </a:lnTo>
                    <a:lnTo>
                      <a:pt x="0" y="17"/>
                    </a:lnTo>
                    <a:lnTo>
                      <a:pt x="7" y="25"/>
                    </a:lnTo>
                    <a:lnTo>
                      <a:pt x="17" y="18"/>
                    </a:lnTo>
                    <a:lnTo>
                      <a:pt x="26" y="15"/>
                    </a:lnTo>
                    <a:lnTo>
                      <a:pt x="40" y="12"/>
                    </a:lnTo>
                    <a:lnTo>
                      <a:pt x="54" y="10"/>
                    </a:lnTo>
                    <a:lnTo>
                      <a:pt x="69" y="10"/>
                    </a:lnTo>
                    <a:lnTo>
                      <a:pt x="86" y="13"/>
                    </a:lnTo>
                    <a:lnTo>
                      <a:pt x="104" y="16"/>
                    </a:lnTo>
                    <a:lnTo>
                      <a:pt x="122" y="19"/>
                    </a:lnTo>
                    <a:lnTo>
                      <a:pt x="140" y="23"/>
                    </a:lnTo>
                    <a:lnTo>
                      <a:pt x="158" y="28"/>
                    </a:lnTo>
                    <a:lnTo>
                      <a:pt x="175" y="34"/>
                    </a:lnTo>
                    <a:lnTo>
                      <a:pt x="192" y="39"/>
                    </a:lnTo>
                    <a:lnTo>
                      <a:pt x="208" y="43"/>
                    </a:lnTo>
                    <a:lnTo>
                      <a:pt x="223" y="48"/>
                    </a:lnTo>
                    <a:lnTo>
                      <a:pt x="237" y="53"/>
                    </a:lnTo>
                    <a:lnTo>
                      <a:pt x="249" y="56"/>
                    </a:lnTo>
                    <a:lnTo>
                      <a:pt x="253" y="45"/>
                    </a:lnTo>
                    <a:lnTo>
                      <a:pt x="249" y="56"/>
                    </a:lnTo>
                    <a:lnTo>
                      <a:pt x="296" y="64"/>
                    </a:lnTo>
                    <a:lnTo>
                      <a:pt x="253" y="45"/>
                    </a:lnTo>
                    <a:lnTo>
                      <a:pt x="248" y="56"/>
                    </a:lnTo>
                    <a:close/>
                  </a:path>
                </a:pathLst>
              </a:custGeom>
              <a:solidFill>
                <a:srgbClr val="000000"/>
              </a:solidFill>
              <a:ln w="9525">
                <a:noFill/>
                <a:round/>
                <a:headEnd/>
                <a:tailEnd/>
              </a:ln>
            </p:spPr>
            <p:txBody>
              <a:bodyPr/>
              <a:lstStyle/>
              <a:p>
                <a:endParaRPr lang="en-US"/>
              </a:p>
            </p:txBody>
          </p:sp>
          <p:sp>
            <p:nvSpPr>
              <p:cNvPr id="1267" name="Freeform 33"/>
              <p:cNvSpPr>
                <a:spLocks/>
              </p:cNvSpPr>
              <p:nvPr/>
            </p:nvSpPr>
            <p:spPr bwMode="auto">
              <a:xfrm>
                <a:off x="3895" y="1868"/>
                <a:ext cx="19" cy="24"/>
              </a:xfrm>
              <a:custGeom>
                <a:avLst/>
                <a:gdLst>
                  <a:gd name="T0" fmla="*/ 0 w 97"/>
                  <a:gd name="T1" fmla="*/ 0 h 121"/>
                  <a:gd name="T2" fmla="*/ 0 w 97"/>
                  <a:gd name="T3" fmla="*/ 0 h 121"/>
                  <a:gd name="T4" fmla="*/ 0 w 97"/>
                  <a:gd name="T5" fmla="*/ 0 h 121"/>
                  <a:gd name="T6" fmla="*/ 0 w 97"/>
                  <a:gd name="T7" fmla="*/ 0 h 121"/>
                  <a:gd name="T8" fmla="*/ 0 w 97"/>
                  <a:gd name="T9" fmla="*/ 0 h 121"/>
                  <a:gd name="T10" fmla="*/ 0 w 97"/>
                  <a:gd name="T11" fmla="*/ 0 h 121"/>
                  <a:gd name="T12" fmla="*/ 0 w 97"/>
                  <a:gd name="T13" fmla="*/ 0 h 121"/>
                  <a:gd name="T14" fmla="*/ 0 w 97"/>
                  <a:gd name="T15" fmla="*/ 0 h 121"/>
                  <a:gd name="T16" fmla="*/ 0 w 97"/>
                  <a:gd name="T17" fmla="*/ 0 h 121"/>
                  <a:gd name="T18" fmla="*/ 0 w 97"/>
                  <a:gd name="T19" fmla="*/ 0 h 121"/>
                  <a:gd name="T20" fmla="*/ 0 w 97"/>
                  <a:gd name="T21" fmla="*/ 0 h 121"/>
                  <a:gd name="T22" fmla="*/ 0 w 97"/>
                  <a:gd name="T23" fmla="*/ 0 h 121"/>
                  <a:gd name="T24" fmla="*/ 0 w 97"/>
                  <a:gd name="T25" fmla="*/ 0 h 121"/>
                  <a:gd name="T26" fmla="*/ 0 w 97"/>
                  <a:gd name="T27" fmla="*/ 0 h 121"/>
                  <a:gd name="T28" fmla="*/ 0 w 97"/>
                  <a:gd name="T29" fmla="*/ 0 h 121"/>
                  <a:gd name="T30" fmla="*/ 0 w 97"/>
                  <a:gd name="T31" fmla="*/ 0 h 121"/>
                  <a:gd name="T32" fmla="*/ 0 w 97"/>
                  <a:gd name="T33" fmla="*/ 0 h 121"/>
                  <a:gd name="T34" fmla="*/ 0 w 97"/>
                  <a:gd name="T35" fmla="*/ 0 h 121"/>
                  <a:gd name="T36" fmla="*/ 0 w 97"/>
                  <a:gd name="T37" fmla="*/ 0 h 121"/>
                  <a:gd name="T38" fmla="*/ 0 w 97"/>
                  <a:gd name="T39" fmla="*/ 0 h 121"/>
                  <a:gd name="T40" fmla="*/ 0 w 97"/>
                  <a:gd name="T41" fmla="*/ 0 h 1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121"/>
                  <a:gd name="T65" fmla="*/ 97 w 97"/>
                  <a:gd name="T66" fmla="*/ 121 h 1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121">
                    <a:moveTo>
                      <a:pt x="63" y="0"/>
                    </a:moveTo>
                    <a:lnTo>
                      <a:pt x="63" y="0"/>
                    </a:lnTo>
                    <a:lnTo>
                      <a:pt x="31" y="11"/>
                    </a:lnTo>
                    <a:lnTo>
                      <a:pt x="8" y="25"/>
                    </a:lnTo>
                    <a:lnTo>
                      <a:pt x="0" y="42"/>
                    </a:lnTo>
                    <a:lnTo>
                      <a:pt x="2" y="60"/>
                    </a:lnTo>
                    <a:lnTo>
                      <a:pt x="14" y="75"/>
                    </a:lnTo>
                    <a:lnTo>
                      <a:pt x="35" y="92"/>
                    </a:lnTo>
                    <a:lnTo>
                      <a:pt x="61" y="107"/>
                    </a:lnTo>
                    <a:lnTo>
                      <a:pt x="92" y="121"/>
                    </a:lnTo>
                    <a:lnTo>
                      <a:pt x="97" y="110"/>
                    </a:lnTo>
                    <a:lnTo>
                      <a:pt x="65" y="99"/>
                    </a:lnTo>
                    <a:lnTo>
                      <a:pt x="42" y="84"/>
                    </a:lnTo>
                    <a:lnTo>
                      <a:pt x="23" y="69"/>
                    </a:lnTo>
                    <a:lnTo>
                      <a:pt x="13" y="55"/>
                    </a:lnTo>
                    <a:lnTo>
                      <a:pt x="11" y="44"/>
                    </a:lnTo>
                    <a:lnTo>
                      <a:pt x="17" y="31"/>
                    </a:lnTo>
                    <a:lnTo>
                      <a:pt x="35" y="20"/>
                    </a:lnTo>
                    <a:lnTo>
                      <a:pt x="65" y="10"/>
                    </a:lnTo>
                    <a:lnTo>
                      <a:pt x="63" y="0"/>
                    </a:lnTo>
                    <a:close/>
                  </a:path>
                </a:pathLst>
              </a:custGeom>
              <a:solidFill>
                <a:srgbClr val="000000"/>
              </a:solidFill>
              <a:ln w="9525">
                <a:noFill/>
                <a:round/>
                <a:headEnd/>
                <a:tailEnd/>
              </a:ln>
            </p:spPr>
            <p:txBody>
              <a:bodyPr/>
              <a:lstStyle/>
              <a:p>
                <a:endParaRPr lang="en-US"/>
              </a:p>
            </p:txBody>
          </p:sp>
          <p:sp>
            <p:nvSpPr>
              <p:cNvPr id="1268" name="Freeform 34"/>
              <p:cNvSpPr>
                <a:spLocks/>
              </p:cNvSpPr>
              <p:nvPr/>
            </p:nvSpPr>
            <p:spPr bwMode="auto">
              <a:xfrm>
                <a:off x="3907" y="1738"/>
                <a:ext cx="305" cy="144"/>
              </a:xfrm>
              <a:custGeom>
                <a:avLst/>
                <a:gdLst>
                  <a:gd name="T0" fmla="*/ 0 w 1523"/>
                  <a:gd name="T1" fmla="*/ 0 h 719"/>
                  <a:gd name="T2" fmla="*/ 0 w 1523"/>
                  <a:gd name="T3" fmla="*/ 0 h 719"/>
                  <a:gd name="T4" fmla="*/ 0 w 1523"/>
                  <a:gd name="T5" fmla="*/ 0 h 719"/>
                  <a:gd name="T6" fmla="*/ 0 w 1523"/>
                  <a:gd name="T7" fmla="*/ 0 h 719"/>
                  <a:gd name="T8" fmla="*/ 0 w 1523"/>
                  <a:gd name="T9" fmla="*/ 0 h 719"/>
                  <a:gd name="T10" fmla="*/ 0 w 1523"/>
                  <a:gd name="T11" fmla="*/ 0 h 719"/>
                  <a:gd name="T12" fmla="*/ 0 w 1523"/>
                  <a:gd name="T13" fmla="*/ 0 h 719"/>
                  <a:gd name="T14" fmla="*/ 0 w 1523"/>
                  <a:gd name="T15" fmla="*/ 0 h 719"/>
                  <a:gd name="T16" fmla="*/ 0 w 1523"/>
                  <a:gd name="T17" fmla="*/ 0 h 719"/>
                  <a:gd name="T18" fmla="*/ 0 w 1523"/>
                  <a:gd name="T19" fmla="*/ 0 h 719"/>
                  <a:gd name="T20" fmla="*/ 0 w 1523"/>
                  <a:gd name="T21" fmla="*/ 0 h 719"/>
                  <a:gd name="T22" fmla="*/ 0 w 1523"/>
                  <a:gd name="T23" fmla="*/ 0 h 719"/>
                  <a:gd name="T24" fmla="*/ 0 w 1523"/>
                  <a:gd name="T25" fmla="*/ 0 h 719"/>
                  <a:gd name="T26" fmla="*/ 0 w 1523"/>
                  <a:gd name="T27" fmla="*/ 0 h 719"/>
                  <a:gd name="T28" fmla="*/ 0 w 1523"/>
                  <a:gd name="T29" fmla="*/ 0 h 719"/>
                  <a:gd name="T30" fmla="*/ 0 w 1523"/>
                  <a:gd name="T31" fmla="*/ 0 h 719"/>
                  <a:gd name="T32" fmla="*/ 0 w 1523"/>
                  <a:gd name="T33" fmla="*/ 0 h 719"/>
                  <a:gd name="T34" fmla="*/ 0 w 1523"/>
                  <a:gd name="T35" fmla="*/ 0 h 719"/>
                  <a:gd name="T36" fmla="*/ 0 w 1523"/>
                  <a:gd name="T37" fmla="*/ 0 h 719"/>
                  <a:gd name="T38" fmla="*/ 0 w 1523"/>
                  <a:gd name="T39" fmla="*/ 0 h 719"/>
                  <a:gd name="T40" fmla="*/ 0 w 1523"/>
                  <a:gd name="T41" fmla="*/ 0 h 719"/>
                  <a:gd name="T42" fmla="*/ 0 w 1523"/>
                  <a:gd name="T43" fmla="*/ 0 h 719"/>
                  <a:gd name="T44" fmla="*/ 0 w 1523"/>
                  <a:gd name="T45" fmla="*/ 0 h 719"/>
                  <a:gd name="T46" fmla="*/ 0 w 1523"/>
                  <a:gd name="T47" fmla="*/ 0 h 719"/>
                  <a:gd name="T48" fmla="*/ 0 w 1523"/>
                  <a:gd name="T49" fmla="*/ 0 h 719"/>
                  <a:gd name="T50" fmla="*/ 0 w 1523"/>
                  <a:gd name="T51" fmla="*/ 0 h 719"/>
                  <a:gd name="T52" fmla="*/ 0 w 1523"/>
                  <a:gd name="T53" fmla="*/ 0 h 719"/>
                  <a:gd name="T54" fmla="*/ 0 w 1523"/>
                  <a:gd name="T55" fmla="*/ 0 h 719"/>
                  <a:gd name="T56" fmla="*/ 0 w 1523"/>
                  <a:gd name="T57" fmla="*/ 0 h 719"/>
                  <a:gd name="T58" fmla="*/ 0 w 1523"/>
                  <a:gd name="T59" fmla="*/ 0 h 719"/>
                  <a:gd name="T60" fmla="*/ 0 w 1523"/>
                  <a:gd name="T61" fmla="*/ 0 h 719"/>
                  <a:gd name="T62" fmla="*/ 0 w 1523"/>
                  <a:gd name="T63" fmla="*/ 0 h 719"/>
                  <a:gd name="T64" fmla="*/ 0 w 1523"/>
                  <a:gd name="T65" fmla="*/ 0 h 719"/>
                  <a:gd name="T66" fmla="*/ 0 w 1523"/>
                  <a:gd name="T67" fmla="*/ 0 h 719"/>
                  <a:gd name="T68" fmla="*/ 0 w 1523"/>
                  <a:gd name="T69" fmla="*/ 0 h 719"/>
                  <a:gd name="T70" fmla="*/ 0 w 1523"/>
                  <a:gd name="T71" fmla="*/ 0 h 7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3"/>
                  <a:gd name="T109" fmla="*/ 0 h 719"/>
                  <a:gd name="T110" fmla="*/ 1523 w 1523"/>
                  <a:gd name="T111" fmla="*/ 719 h 7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3" h="719">
                    <a:moveTo>
                      <a:pt x="1519" y="0"/>
                    </a:moveTo>
                    <a:lnTo>
                      <a:pt x="1519" y="0"/>
                    </a:lnTo>
                    <a:lnTo>
                      <a:pt x="1516" y="2"/>
                    </a:lnTo>
                    <a:lnTo>
                      <a:pt x="1504" y="7"/>
                    </a:lnTo>
                    <a:lnTo>
                      <a:pt x="1485" y="17"/>
                    </a:lnTo>
                    <a:lnTo>
                      <a:pt x="1461" y="28"/>
                    </a:lnTo>
                    <a:lnTo>
                      <a:pt x="1431" y="43"/>
                    </a:lnTo>
                    <a:lnTo>
                      <a:pt x="1395" y="61"/>
                    </a:lnTo>
                    <a:lnTo>
                      <a:pt x="1353" y="82"/>
                    </a:lnTo>
                    <a:lnTo>
                      <a:pt x="1308" y="104"/>
                    </a:lnTo>
                    <a:lnTo>
                      <a:pt x="1258" y="128"/>
                    </a:lnTo>
                    <a:lnTo>
                      <a:pt x="1205" y="155"/>
                    </a:lnTo>
                    <a:lnTo>
                      <a:pt x="1148" y="183"/>
                    </a:lnTo>
                    <a:lnTo>
                      <a:pt x="1087" y="211"/>
                    </a:lnTo>
                    <a:lnTo>
                      <a:pt x="1026" y="242"/>
                    </a:lnTo>
                    <a:lnTo>
                      <a:pt x="962" y="274"/>
                    </a:lnTo>
                    <a:lnTo>
                      <a:pt x="896" y="305"/>
                    </a:lnTo>
                    <a:lnTo>
                      <a:pt x="830" y="337"/>
                    </a:lnTo>
                    <a:lnTo>
                      <a:pt x="763" y="369"/>
                    </a:lnTo>
                    <a:lnTo>
                      <a:pt x="696" y="401"/>
                    </a:lnTo>
                    <a:lnTo>
                      <a:pt x="629" y="433"/>
                    </a:lnTo>
                    <a:lnTo>
                      <a:pt x="563" y="464"/>
                    </a:lnTo>
                    <a:lnTo>
                      <a:pt x="498" y="495"/>
                    </a:lnTo>
                    <a:lnTo>
                      <a:pt x="435" y="524"/>
                    </a:lnTo>
                    <a:lnTo>
                      <a:pt x="374" y="552"/>
                    </a:lnTo>
                    <a:lnTo>
                      <a:pt x="316" y="579"/>
                    </a:lnTo>
                    <a:lnTo>
                      <a:pt x="261" y="602"/>
                    </a:lnTo>
                    <a:lnTo>
                      <a:pt x="209" y="625"/>
                    </a:lnTo>
                    <a:lnTo>
                      <a:pt x="161" y="646"/>
                    </a:lnTo>
                    <a:lnTo>
                      <a:pt x="119" y="664"/>
                    </a:lnTo>
                    <a:lnTo>
                      <a:pt x="80" y="680"/>
                    </a:lnTo>
                    <a:lnTo>
                      <a:pt x="47" y="693"/>
                    </a:lnTo>
                    <a:lnTo>
                      <a:pt x="20" y="702"/>
                    </a:lnTo>
                    <a:lnTo>
                      <a:pt x="0" y="709"/>
                    </a:lnTo>
                    <a:lnTo>
                      <a:pt x="2" y="719"/>
                    </a:lnTo>
                    <a:lnTo>
                      <a:pt x="25" y="713"/>
                    </a:lnTo>
                    <a:lnTo>
                      <a:pt x="52" y="703"/>
                    </a:lnTo>
                    <a:lnTo>
                      <a:pt x="84" y="691"/>
                    </a:lnTo>
                    <a:lnTo>
                      <a:pt x="123" y="675"/>
                    </a:lnTo>
                    <a:lnTo>
                      <a:pt x="166" y="657"/>
                    </a:lnTo>
                    <a:lnTo>
                      <a:pt x="214" y="636"/>
                    </a:lnTo>
                    <a:lnTo>
                      <a:pt x="265" y="613"/>
                    </a:lnTo>
                    <a:lnTo>
                      <a:pt x="320" y="587"/>
                    </a:lnTo>
                    <a:lnTo>
                      <a:pt x="378" y="560"/>
                    </a:lnTo>
                    <a:lnTo>
                      <a:pt x="440" y="533"/>
                    </a:lnTo>
                    <a:lnTo>
                      <a:pt x="502" y="503"/>
                    </a:lnTo>
                    <a:lnTo>
                      <a:pt x="567" y="473"/>
                    </a:lnTo>
                    <a:lnTo>
                      <a:pt x="633" y="441"/>
                    </a:lnTo>
                    <a:lnTo>
                      <a:pt x="700" y="409"/>
                    </a:lnTo>
                    <a:lnTo>
                      <a:pt x="767" y="378"/>
                    </a:lnTo>
                    <a:lnTo>
                      <a:pt x="835" y="345"/>
                    </a:lnTo>
                    <a:lnTo>
                      <a:pt x="901" y="314"/>
                    </a:lnTo>
                    <a:lnTo>
                      <a:pt x="967" y="282"/>
                    </a:lnTo>
                    <a:lnTo>
                      <a:pt x="1030" y="250"/>
                    </a:lnTo>
                    <a:lnTo>
                      <a:pt x="1092" y="220"/>
                    </a:lnTo>
                    <a:lnTo>
                      <a:pt x="1152" y="191"/>
                    </a:lnTo>
                    <a:lnTo>
                      <a:pt x="1209" y="163"/>
                    </a:lnTo>
                    <a:lnTo>
                      <a:pt x="1263" y="137"/>
                    </a:lnTo>
                    <a:lnTo>
                      <a:pt x="1312" y="112"/>
                    </a:lnTo>
                    <a:lnTo>
                      <a:pt x="1358" y="90"/>
                    </a:lnTo>
                    <a:lnTo>
                      <a:pt x="1399" y="69"/>
                    </a:lnTo>
                    <a:lnTo>
                      <a:pt x="1435" y="51"/>
                    </a:lnTo>
                    <a:lnTo>
                      <a:pt x="1465" y="37"/>
                    </a:lnTo>
                    <a:lnTo>
                      <a:pt x="1490" y="25"/>
                    </a:lnTo>
                    <a:lnTo>
                      <a:pt x="1509" y="16"/>
                    </a:lnTo>
                    <a:lnTo>
                      <a:pt x="1520" y="10"/>
                    </a:lnTo>
                    <a:lnTo>
                      <a:pt x="1523" y="8"/>
                    </a:lnTo>
                    <a:lnTo>
                      <a:pt x="1519" y="0"/>
                    </a:lnTo>
                    <a:close/>
                  </a:path>
                </a:pathLst>
              </a:custGeom>
              <a:solidFill>
                <a:srgbClr val="000000"/>
              </a:solidFill>
              <a:ln w="9525">
                <a:noFill/>
                <a:round/>
                <a:headEnd/>
                <a:tailEnd/>
              </a:ln>
            </p:spPr>
            <p:txBody>
              <a:bodyPr/>
              <a:lstStyle/>
              <a:p>
                <a:endParaRPr lang="en-US"/>
              </a:p>
            </p:txBody>
          </p:sp>
          <p:sp>
            <p:nvSpPr>
              <p:cNvPr id="1269" name="Freeform 35"/>
              <p:cNvSpPr>
                <a:spLocks/>
              </p:cNvSpPr>
              <p:nvPr/>
            </p:nvSpPr>
            <p:spPr bwMode="auto">
              <a:xfrm>
                <a:off x="4149" y="1720"/>
                <a:ext cx="66" cy="19"/>
              </a:xfrm>
              <a:custGeom>
                <a:avLst/>
                <a:gdLst>
                  <a:gd name="T0" fmla="*/ 0 w 330"/>
                  <a:gd name="T1" fmla="*/ 0 h 97"/>
                  <a:gd name="T2" fmla="*/ 0 w 330"/>
                  <a:gd name="T3" fmla="*/ 0 h 97"/>
                  <a:gd name="T4" fmla="*/ 0 w 330"/>
                  <a:gd name="T5" fmla="*/ 0 h 97"/>
                  <a:gd name="T6" fmla="*/ 0 w 330"/>
                  <a:gd name="T7" fmla="*/ 0 h 97"/>
                  <a:gd name="T8" fmla="*/ 0 w 330"/>
                  <a:gd name="T9" fmla="*/ 0 h 97"/>
                  <a:gd name="T10" fmla="*/ 0 w 330"/>
                  <a:gd name="T11" fmla="*/ 0 h 97"/>
                  <a:gd name="T12" fmla="*/ 0 w 330"/>
                  <a:gd name="T13" fmla="*/ 0 h 97"/>
                  <a:gd name="T14" fmla="*/ 0 w 330"/>
                  <a:gd name="T15" fmla="*/ 0 h 97"/>
                  <a:gd name="T16" fmla="*/ 0 w 330"/>
                  <a:gd name="T17" fmla="*/ 0 h 97"/>
                  <a:gd name="T18" fmla="*/ 0 w 330"/>
                  <a:gd name="T19" fmla="*/ 0 h 97"/>
                  <a:gd name="T20" fmla="*/ 0 w 330"/>
                  <a:gd name="T21" fmla="*/ 0 h 97"/>
                  <a:gd name="T22" fmla="*/ 0 w 330"/>
                  <a:gd name="T23" fmla="*/ 0 h 97"/>
                  <a:gd name="T24" fmla="*/ 0 w 330"/>
                  <a:gd name="T25" fmla="*/ 0 h 97"/>
                  <a:gd name="T26" fmla="*/ 0 w 330"/>
                  <a:gd name="T27" fmla="*/ 0 h 97"/>
                  <a:gd name="T28" fmla="*/ 0 w 330"/>
                  <a:gd name="T29" fmla="*/ 0 h 97"/>
                  <a:gd name="T30" fmla="*/ 0 w 330"/>
                  <a:gd name="T31" fmla="*/ 0 h 97"/>
                  <a:gd name="T32" fmla="*/ 0 w 330"/>
                  <a:gd name="T33" fmla="*/ 0 h 97"/>
                  <a:gd name="T34" fmla="*/ 0 w 330"/>
                  <a:gd name="T35" fmla="*/ 0 h 97"/>
                  <a:gd name="T36" fmla="*/ 0 w 330"/>
                  <a:gd name="T37" fmla="*/ 0 h 97"/>
                  <a:gd name="T38" fmla="*/ 0 w 330"/>
                  <a:gd name="T39" fmla="*/ 0 h 97"/>
                  <a:gd name="T40" fmla="*/ 0 w 330"/>
                  <a:gd name="T41" fmla="*/ 0 h 97"/>
                  <a:gd name="T42" fmla="*/ 0 w 330"/>
                  <a:gd name="T43" fmla="*/ 0 h 97"/>
                  <a:gd name="T44" fmla="*/ 0 w 330"/>
                  <a:gd name="T45" fmla="*/ 0 h 97"/>
                  <a:gd name="T46" fmla="*/ 0 w 330"/>
                  <a:gd name="T47" fmla="*/ 0 h 97"/>
                  <a:gd name="T48" fmla="*/ 0 w 330"/>
                  <a:gd name="T49" fmla="*/ 0 h 97"/>
                  <a:gd name="T50" fmla="*/ 0 w 330"/>
                  <a:gd name="T51" fmla="*/ 0 h 97"/>
                  <a:gd name="T52" fmla="*/ 0 w 330"/>
                  <a:gd name="T53" fmla="*/ 0 h 97"/>
                  <a:gd name="T54" fmla="*/ 0 w 330"/>
                  <a:gd name="T55" fmla="*/ 0 h 97"/>
                  <a:gd name="T56" fmla="*/ 0 w 330"/>
                  <a:gd name="T57" fmla="*/ 0 h 97"/>
                  <a:gd name="T58" fmla="*/ 0 w 330"/>
                  <a:gd name="T59" fmla="*/ 0 h 97"/>
                  <a:gd name="T60" fmla="*/ 0 w 330"/>
                  <a:gd name="T61" fmla="*/ 0 h 97"/>
                  <a:gd name="T62" fmla="*/ 0 w 330"/>
                  <a:gd name="T63" fmla="*/ 0 h 97"/>
                  <a:gd name="T64" fmla="*/ 0 w 330"/>
                  <a:gd name="T65" fmla="*/ 0 h 97"/>
                  <a:gd name="T66" fmla="*/ 0 w 330"/>
                  <a:gd name="T67" fmla="*/ 0 h 97"/>
                  <a:gd name="T68" fmla="*/ 0 w 330"/>
                  <a:gd name="T69" fmla="*/ 0 h 97"/>
                  <a:gd name="T70" fmla="*/ 0 w 330"/>
                  <a:gd name="T71" fmla="*/ 0 h 97"/>
                  <a:gd name="T72" fmla="*/ 0 w 330"/>
                  <a:gd name="T73" fmla="*/ 0 h 97"/>
                  <a:gd name="T74" fmla="*/ 0 w 330"/>
                  <a:gd name="T75" fmla="*/ 0 h 97"/>
                  <a:gd name="T76" fmla="*/ 0 w 330"/>
                  <a:gd name="T77" fmla="*/ 0 h 97"/>
                  <a:gd name="T78" fmla="*/ 0 w 330"/>
                  <a:gd name="T79" fmla="*/ 0 h 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0"/>
                  <a:gd name="T121" fmla="*/ 0 h 97"/>
                  <a:gd name="T122" fmla="*/ 330 w 330"/>
                  <a:gd name="T123" fmla="*/ 97 h 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0" h="97">
                    <a:moveTo>
                      <a:pt x="5" y="11"/>
                    </a:moveTo>
                    <a:lnTo>
                      <a:pt x="2" y="11"/>
                    </a:lnTo>
                    <a:lnTo>
                      <a:pt x="34" y="13"/>
                    </a:lnTo>
                    <a:lnTo>
                      <a:pt x="64" y="16"/>
                    </a:lnTo>
                    <a:lnTo>
                      <a:pt x="95" y="19"/>
                    </a:lnTo>
                    <a:lnTo>
                      <a:pt x="128" y="23"/>
                    </a:lnTo>
                    <a:lnTo>
                      <a:pt x="158" y="29"/>
                    </a:lnTo>
                    <a:lnTo>
                      <a:pt x="188" y="34"/>
                    </a:lnTo>
                    <a:lnTo>
                      <a:pt x="216" y="39"/>
                    </a:lnTo>
                    <a:lnTo>
                      <a:pt x="242" y="45"/>
                    </a:lnTo>
                    <a:lnTo>
                      <a:pt x="265" y="51"/>
                    </a:lnTo>
                    <a:lnTo>
                      <a:pt x="284" y="57"/>
                    </a:lnTo>
                    <a:lnTo>
                      <a:pt x="300" y="63"/>
                    </a:lnTo>
                    <a:lnTo>
                      <a:pt x="311" y="70"/>
                    </a:lnTo>
                    <a:lnTo>
                      <a:pt x="318" y="76"/>
                    </a:lnTo>
                    <a:lnTo>
                      <a:pt x="319" y="79"/>
                    </a:lnTo>
                    <a:lnTo>
                      <a:pt x="317" y="83"/>
                    </a:lnTo>
                    <a:lnTo>
                      <a:pt x="310" y="89"/>
                    </a:lnTo>
                    <a:lnTo>
                      <a:pt x="314" y="97"/>
                    </a:lnTo>
                    <a:lnTo>
                      <a:pt x="326" y="90"/>
                    </a:lnTo>
                    <a:lnTo>
                      <a:pt x="330" y="79"/>
                    </a:lnTo>
                    <a:lnTo>
                      <a:pt x="327" y="70"/>
                    </a:lnTo>
                    <a:lnTo>
                      <a:pt x="318" y="61"/>
                    </a:lnTo>
                    <a:lnTo>
                      <a:pt x="304" y="55"/>
                    </a:lnTo>
                    <a:lnTo>
                      <a:pt x="289" y="47"/>
                    </a:lnTo>
                    <a:lnTo>
                      <a:pt x="267" y="40"/>
                    </a:lnTo>
                    <a:lnTo>
                      <a:pt x="244" y="34"/>
                    </a:lnTo>
                    <a:lnTo>
                      <a:pt x="218" y="29"/>
                    </a:lnTo>
                    <a:lnTo>
                      <a:pt x="190" y="23"/>
                    </a:lnTo>
                    <a:lnTo>
                      <a:pt x="160" y="18"/>
                    </a:lnTo>
                    <a:lnTo>
                      <a:pt x="130" y="13"/>
                    </a:lnTo>
                    <a:lnTo>
                      <a:pt x="97" y="9"/>
                    </a:lnTo>
                    <a:lnTo>
                      <a:pt x="66" y="6"/>
                    </a:lnTo>
                    <a:lnTo>
                      <a:pt x="34" y="2"/>
                    </a:lnTo>
                    <a:lnTo>
                      <a:pt x="2" y="0"/>
                    </a:lnTo>
                    <a:lnTo>
                      <a:pt x="0" y="0"/>
                    </a:lnTo>
                    <a:lnTo>
                      <a:pt x="2" y="0"/>
                    </a:lnTo>
                    <a:lnTo>
                      <a:pt x="1" y="0"/>
                    </a:lnTo>
                    <a:lnTo>
                      <a:pt x="0" y="0"/>
                    </a:lnTo>
                    <a:lnTo>
                      <a:pt x="5" y="11"/>
                    </a:lnTo>
                    <a:close/>
                  </a:path>
                </a:pathLst>
              </a:custGeom>
              <a:solidFill>
                <a:srgbClr val="000000"/>
              </a:solidFill>
              <a:ln w="9525">
                <a:noFill/>
                <a:round/>
                <a:headEnd/>
                <a:tailEnd/>
              </a:ln>
            </p:spPr>
            <p:txBody>
              <a:bodyPr/>
              <a:lstStyle/>
              <a:p>
                <a:endParaRPr lang="en-US"/>
              </a:p>
            </p:txBody>
          </p:sp>
          <p:sp>
            <p:nvSpPr>
              <p:cNvPr id="1270" name="Freeform 36"/>
              <p:cNvSpPr>
                <a:spLocks/>
              </p:cNvSpPr>
              <p:nvPr/>
            </p:nvSpPr>
            <p:spPr bwMode="auto">
              <a:xfrm>
                <a:off x="3773" y="1721"/>
                <a:ext cx="377" cy="134"/>
              </a:xfrm>
              <a:custGeom>
                <a:avLst/>
                <a:gdLst>
                  <a:gd name="T0" fmla="*/ 0 w 1884"/>
                  <a:gd name="T1" fmla="*/ 0 h 670"/>
                  <a:gd name="T2" fmla="*/ 0 w 1884"/>
                  <a:gd name="T3" fmla="*/ 0 h 670"/>
                  <a:gd name="T4" fmla="*/ 0 w 1884"/>
                  <a:gd name="T5" fmla="*/ 0 h 670"/>
                  <a:gd name="T6" fmla="*/ 0 w 1884"/>
                  <a:gd name="T7" fmla="*/ 0 h 670"/>
                  <a:gd name="T8" fmla="*/ 0 w 1884"/>
                  <a:gd name="T9" fmla="*/ 0 h 670"/>
                  <a:gd name="T10" fmla="*/ 0 w 1884"/>
                  <a:gd name="T11" fmla="*/ 0 h 670"/>
                  <a:gd name="T12" fmla="*/ 0 w 1884"/>
                  <a:gd name="T13" fmla="*/ 0 h 670"/>
                  <a:gd name="T14" fmla="*/ 0 w 1884"/>
                  <a:gd name="T15" fmla="*/ 0 h 670"/>
                  <a:gd name="T16" fmla="*/ 0 w 1884"/>
                  <a:gd name="T17" fmla="*/ 0 h 670"/>
                  <a:gd name="T18" fmla="*/ 0 w 1884"/>
                  <a:gd name="T19" fmla="*/ 0 h 6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84"/>
                  <a:gd name="T31" fmla="*/ 0 h 670"/>
                  <a:gd name="T32" fmla="*/ 1884 w 1884"/>
                  <a:gd name="T33" fmla="*/ 670 h 6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84" h="670">
                    <a:moveTo>
                      <a:pt x="15" y="661"/>
                    </a:moveTo>
                    <a:lnTo>
                      <a:pt x="14" y="670"/>
                    </a:lnTo>
                    <a:lnTo>
                      <a:pt x="1884" y="11"/>
                    </a:lnTo>
                    <a:lnTo>
                      <a:pt x="1879" y="0"/>
                    </a:lnTo>
                    <a:lnTo>
                      <a:pt x="9" y="660"/>
                    </a:lnTo>
                    <a:lnTo>
                      <a:pt x="8" y="669"/>
                    </a:lnTo>
                    <a:lnTo>
                      <a:pt x="9" y="660"/>
                    </a:lnTo>
                    <a:lnTo>
                      <a:pt x="0" y="664"/>
                    </a:lnTo>
                    <a:lnTo>
                      <a:pt x="8" y="669"/>
                    </a:lnTo>
                    <a:lnTo>
                      <a:pt x="15" y="661"/>
                    </a:lnTo>
                    <a:close/>
                  </a:path>
                </a:pathLst>
              </a:custGeom>
              <a:solidFill>
                <a:srgbClr val="000000"/>
              </a:solidFill>
              <a:ln w="9525">
                <a:noFill/>
                <a:round/>
                <a:headEnd/>
                <a:tailEnd/>
              </a:ln>
            </p:spPr>
            <p:txBody>
              <a:bodyPr/>
              <a:lstStyle/>
              <a:p>
                <a:endParaRPr lang="en-US"/>
              </a:p>
            </p:txBody>
          </p:sp>
          <p:sp>
            <p:nvSpPr>
              <p:cNvPr id="1271" name="Freeform 37"/>
              <p:cNvSpPr>
                <a:spLocks/>
              </p:cNvSpPr>
              <p:nvPr/>
            </p:nvSpPr>
            <p:spPr bwMode="auto">
              <a:xfrm>
                <a:off x="3462" y="1764"/>
                <a:ext cx="16" cy="12"/>
              </a:xfrm>
              <a:custGeom>
                <a:avLst/>
                <a:gdLst>
                  <a:gd name="T0" fmla="*/ 0 w 83"/>
                  <a:gd name="T1" fmla="*/ 0 h 76"/>
                  <a:gd name="T2" fmla="*/ 0 w 83"/>
                  <a:gd name="T3" fmla="*/ 0 h 76"/>
                  <a:gd name="T4" fmla="*/ 0 w 83"/>
                  <a:gd name="T5" fmla="*/ 0 h 76"/>
                  <a:gd name="T6" fmla="*/ 0 w 83"/>
                  <a:gd name="T7" fmla="*/ 0 h 76"/>
                  <a:gd name="T8" fmla="*/ 0 w 83"/>
                  <a:gd name="T9" fmla="*/ 0 h 76"/>
                  <a:gd name="T10" fmla="*/ 0 w 83"/>
                  <a:gd name="T11" fmla="*/ 0 h 76"/>
                  <a:gd name="T12" fmla="*/ 0 w 83"/>
                  <a:gd name="T13" fmla="*/ 0 h 76"/>
                  <a:gd name="T14" fmla="*/ 0 w 83"/>
                  <a:gd name="T15" fmla="*/ 0 h 76"/>
                  <a:gd name="T16" fmla="*/ 0 w 83"/>
                  <a:gd name="T17" fmla="*/ 0 h 76"/>
                  <a:gd name="T18" fmla="*/ 0 w 83"/>
                  <a:gd name="T19" fmla="*/ 0 h 76"/>
                  <a:gd name="T20" fmla="*/ 0 w 83"/>
                  <a:gd name="T21" fmla="*/ 0 h 76"/>
                  <a:gd name="T22" fmla="*/ 0 w 83"/>
                  <a:gd name="T23" fmla="*/ 0 h 76"/>
                  <a:gd name="T24" fmla="*/ 0 w 83"/>
                  <a:gd name="T25" fmla="*/ 0 h 76"/>
                  <a:gd name="T26" fmla="*/ 0 w 83"/>
                  <a:gd name="T27" fmla="*/ 0 h 76"/>
                  <a:gd name="T28" fmla="*/ 0 w 83"/>
                  <a:gd name="T29" fmla="*/ 0 h 76"/>
                  <a:gd name="T30" fmla="*/ 0 w 83"/>
                  <a:gd name="T31" fmla="*/ 0 h 76"/>
                  <a:gd name="T32" fmla="*/ 0 w 83"/>
                  <a:gd name="T33" fmla="*/ 0 h 76"/>
                  <a:gd name="T34" fmla="*/ 0 w 83"/>
                  <a:gd name="T35" fmla="*/ 0 h 76"/>
                  <a:gd name="T36" fmla="*/ 0 w 83"/>
                  <a:gd name="T37" fmla="*/ 0 h 76"/>
                  <a:gd name="T38" fmla="*/ 0 w 83"/>
                  <a:gd name="T39" fmla="*/ 0 h 76"/>
                  <a:gd name="T40" fmla="*/ 0 w 83"/>
                  <a:gd name="T41" fmla="*/ 0 h 76"/>
                  <a:gd name="T42" fmla="*/ 0 w 83"/>
                  <a:gd name="T43" fmla="*/ 0 h 76"/>
                  <a:gd name="T44" fmla="*/ 0 w 83"/>
                  <a:gd name="T45" fmla="*/ 0 h 76"/>
                  <a:gd name="T46" fmla="*/ 0 w 83"/>
                  <a:gd name="T47" fmla="*/ 0 h 76"/>
                  <a:gd name="T48" fmla="*/ 0 w 83"/>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76"/>
                  <a:gd name="T77" fmla="*/ 83 w 83"/>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76">
                    <a:moveTo>
                      <a:pt x="0" y="0"/>
                    </a:moveTo>
                    <a:lnTo>
                      <a:pt x="3" y="4"/>
                    </a:lnTo>
                    <a:lnTo>
                      <a:pt x="5" y="9"/>
                    </a:lnTo>
                    <a:lnTo>
                      <a:pt x="7" y="13"/>
                    </a:lnTo>
                    <a:lnTo>
                      <a:pt x="10" y="18"/>
                    </a:lnTo>
                    <a:lnTo>
                      <a:pt x="11" y="23"/>
                    </a:lnTo>
                    <a:lnTo>
                      <a:pt x="11" y="27"/>
                    </a:lnTo>
                    <a:lnTo>
                      <a:pt x="10" y="33"/>
                    </a:lnTo>
                    <a:lnTo>
                      <a:pt x="7" y="38"/>
                    </a:lnTo>
                    <a:lnTo>
                      <a:pt x="19" y="43"/>
                    </a:lnTo>
                    <a:lnTo>
                      <a:pt x="31" y="50"/>
                    </a:lnTo>
                    <a:lnTo>
                      <a:pt x="43" y="56"/>
                    </a:lnTo>
                    <a:lnTo>
                      <a:pt x="56" y="62"/>
                    </a:lnTo>
                    <a:lnTo>
                      <a:pt x="67" y="68"/>
                    </a:lnTo>
                    <a:lnTo>
                      <a:pt x="76" y="72"/>
                    </a:lnTo>
                    <a:lnTo>
                      <a:pt x="81" y="75"/>
                    </a:lnTo>
                    <a:lnTo>
                      <a:pt x="83" y="76"/>
                    </a:lnTo>
                    <a:lnTo>
                      <a:pt x="76" y="64"/>
                    </a:lnTo>
                    <a:lnTo>
                      <a:pt x="66" y="54"/>
                    </a:lnTo>
                    <a:lnTo>
                      <a:pt x="54" y="43"/>
                    </a:lnTo>
                    <a:lnTo>
                      <a:pt x="42" y="33"/>
                    </a:lnTo>
                    <a:lnTo>
                      <a:pt x="30" y="23"/>
                    </a:lnTo>
                    <a:lnTo>
                      <a:pt x="17" y="14"/>
                    </a:lnTo>
                    <a:lnTo>
                      <a:pt x="7" y="6"/>
                    </a:lnTo>
                    <a:lnTo>
                      <a:pt x="0" y="0"/>
                    </a:lnTo>
                    <a:close/>
                  </a:path>
                </a:pathLst>
              </a:custGeom>
              <a:solidFill>
                <a:srgbClr val="009933"/>
              </a:solidFill>
              <a:ln w="9525">
                <a:noFill/>
                <a:round/>
                <a:headEnd/>
                <a:tailEnd/>
              </a:ln>
            </p:spPr>
            <p:txBody>
              <a:bodyPr/>
              <a:lstStyle/>
              <a:p>
                <a:endParaRPr lang="en-US"/>
              </a:p>
            </p:txBody>
          </p:sp>
          <p:sp>
            <p:nvSpPr>
              <p:cNvPr id="1272" name="Freeform 38"/>
              <p:cNvSpPr>
                <a:spLocks/>
              </p:cNvSpPr>
              <p:nvPr/>
            </p:nvSpPr>
            <p:spPr bwMode="auto">
              <a:xfrm>
                <a:off x="3463" y="1763"/>
                <a:ext cx="4" cy="9"/>
              </a:xfrm>
              <a:custGeom>
                <a:avLst/>
                <a:gdLst>
                  <a:gd name="T0" fmla="*/ 0 w 21"/>
                  <a:gd name="T1" fmla="*/ 0 h 45"/>
                  <a:gd name="T2" fmla="*/ 0 w 21"/>
                  <a:gd name="T3" fmla="*/ 0 h 45"/>
                  <a:gd name="T4" fmla="*/ 0 w 21"/>
                  <a:gd name="T5" fmla="*/ 0 h 45"/>
                  <a:gd name="T6" fmla="*/ 0 w 21"/>
                  <a:gd name="T7" fmla="*/ 0 h 45"/>
                  <a:gd name="T8" fmla="*/ 0 w 21"/>
                  <a:gd name="T9" fmla="*/ 0 h 45"/>
                  <a:gd name="T10" fmla="*/ 0 w 21"/>
                  <a:gd name="T11" fmla="*/ 0 h 45"/>
                  <a:gd name="T12" fmla="*/ 0 w 21"/>
                  <a:gd name="T13" fmla="*/ 0 h 45"/>
                  <a:gd name="T14" fmla="*/ 0 w 21"/>
                  <a:gd name="T15" fmla="*/ 0 h 45"/>
                  <a:gd name="T16" fmla="*/ 0 w 21"/>
                  <a:gd name="T17" fmla="*/ 0 h 45"/>
                  <a:gd name="T18" fmla="*/ 0 w 21"/>
                  <a:gd name="T19" fmla="*/ 0 h 45"/>
                  <a:gd name="T20" fmla="*/ 0 w 21"/>
                  <a:gd name="T21" fmla="*/ 0 h 45"/>
                  <a:gd name="T22" fmla="*/ 0 w 21"/>
                  <a:gd name="T23" fmla="*/ 0 h 45"/>
                  <a:gd name="T24" fmla="*/ 0 w 21"/>
                  <a:gd name="T25" fmla="*/ 0 h 45"/>
                  <a:gd name="T26" fmla="*/ 0 w 21"/>
                  <a:gd name="T27" fmla="*/ 0 h 45"/>
                  <a:gd name="T28" fmla="*/ 0 w 21"/>
                  <a:gd name="T29" fmla="*/ 0 h 45"/>
                  <a:gd name="T30" fmla="*/ 0 w 21"/>
                  <a:gd name="T31" fmla="*/ 0 h 45"/>
                  <a:gd name="T32" fmla="*/ 0 w 21"/>
                  <a:gd name="T33" fmla="*/ 0 h 45"/>
                  <a:gd name="T34" fmla="*/ 0 w 21"/>
                  <a:gd name="T35" fmla="*/ 0 h 45"/>
                  <a:gd name="T36" fmla="*/ 0 w 21"/>
                  <a:gd name="T37" fmla="*/ 0 h 45"/>
                  <a:gd name="T38" fmla="*/ 0 w 21"/>
                  <a:gd name="T39" fmla="*/ 0 h 45"/>
                  <a:gd name="T40" fmla="*/ 0 w 21"/>
                  <a:gd name="T41" fmla="*/ 0 h 45"/>
                  <a:gd name="T42" fmla="*/ 0 w 21"/>
                  <a:gd name="T43" fmla="*/ 0 h 45"/>
                  <a:gd name="T44" fmla="*/ 0 w 21"/>
                  <a:gd name="T45" fmla="*/ 0 h 45"/>
                  <a:gd name="T46" fmla="*/ 0 w 21"/>
                  <a:gd name="T47" fmla="*/ 0 h 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
                  <a:gd name="T73" fmla="*/ 0 h 45"/>
                  <a:gd name="T74" fmla="*/ 21 w 21"/>
                  <a:gd name="T75" fmla="*/ 45 h 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 h="45">
                    <a:moveTo>
                      <a:pt x="15" y="37"/>
                    </a:moveTo>
                    <a:lnTo>
                      <a:pt x="18" y="43"/>
                    </a:lnTo>
                    <a:lnTo>
                      <a:pt x="20" y="37"/>
                    </a:lnTo>
                    <a:lnTo>
                      <a:pt x="21" y="32"/>
                    </a:lnTo>
                    <a:lnTo>
                      <a:pt x="21" y="25"/>
                    </a:lnTo>
                    <a:lnTo>
                      <a:pt x="20" y="20"/>
                    </a:lnTo>
                    <a:lnTo>
                      <a:pt x="18" y="14"/>
                    </a:lnTo>
                    <a:lnTo>
                      <a:pt x="15" y="9"/>
                    </a:lnTo>
                    <a:lnTo>
                      <a:pt x="12" y="4"/>
                    </a:lnTo>
                    <a:lnTo>
                      <a:pt x="9" y="0"/>
                    </a:lnTo>
                    <a:lnTo>
                      <a:pt x="0" y="6"/>
                    </a:lnTo>
                    <a:lnTo>
                      <a:pt x="3" y="10"/>
                    </a:lnTo>
                    <a:lnTo>
                      <a:pt x="6" y="14"/>
                    </a:lnTo>
                    <a:lnTo>
                      <a:pt x="7" y="18"/>
                    </a:lnTo>
                    <a:lnTo>
                      <a:pt x="9" y="22"/>
                    </a:lnTo>
                    <a:lnTo>
                      <a:pt x="10" y="27"/>
                    </a:lnTo>
                    <a:lnTo>
                      <a:pt x="10" y="29"/>
                    </a:lnTo>
                    <a:lnTo>
                      <a:pt x="9" y="35"/>
                    </a:lnTo>
                    <a:lnTo>
                      <a:pt x="7" y="39"/>
                    </a:lnTo>
                    <a:lnTo>
                      <a:pt x="10" y="45"/>
                    </a:lnTo>
                    <a:lnTo>
                      <a:pt x="7" y="39"/>
                    </a:lnTo>
                    <a:lnTo>
                      <a:pt x="6" y="43"/>
                    </a:lnTo>
                    <a:lnTo>
                      <a:pt x="10" y="45"/>
                    </a:lnTo>
                    <a:lnTo>
                      <a:pt x="15" y="37"/>
                    </a:lnTo>
                    <a:close/>
                  </a:path>
                </a:pathLst>
              </a:custGeom>
              <a:solidFill>
                <a:srgbClr val="000000"/>
              </a:solidFill>
              <a:ln w="9525">
                <a:noFill/>
                <a:round/>
                <a:headEnd/>
                <a:tailEnd/>
              </a:ln>
            </p:spPr>
            <p:txBody>
              <a:bodyPr/>
              <a:lstStyle/>
              <a:p>
                <a:endParaRPr lang="en-US"/>
              </a:p>
            </p:txBody>
          </p:sp>
          <p:sp>
            <p:nvSpPr>
              <p:cNvPr id="1273" name="Freeform 39"/>
              <p:cNvSpPr>
                <a:spLocks/>
              </p:cNvSpPr>
              <p:nvPr/>
            </p:nvSpPr>
            <p:spPr bwMode="auto">
              <a:xfrm>
                <a:off x="3465" y="1771"/>
                <a:ext cx="18" cy="10"/>
              </a:xfrm>
              <a:custGeom>
                <a:avLst/>
                <a:gdLst>
                  <a:gd name="T0" fmla="*/ 0 w 91"/>
                  <a:gd name="T1" fmla="*/ 0 h 54"/>
                  <a:gd name="T2" fmla="*/ 0 w 91"/>
                  <a:gd name="T3" fmla="*/ 0 h 54"/>
                  <a:gd name="T4" fmla="*/ 0 w 91"/>
                  <a:gd name="T5" fmla="*/ 0 h 54"/>
                  <a:gd name="T6" fmla="*/ 0 w 91"/>
                  <a:gd name="T7" fmla="*/ 0 h 54"/>
                  <a:gd name="T8" fmla="*/ 0 w 91"/>
                  <a:gd name="T9" fmla="*/ 0 h 54"/>
                  <a:gd name="T10" fmla="*/ 0 w 91"/>
                  <a:gd name="T11" fmla="*/ 0 h 54"/>
                  <a:gd name="T12" fmla="*/ 0 w 91"/>
                  <a:gd name="T13" fmla="*/ 0 h 54"/>
                  <a:gd name="T14" fmla="*/ 0 w 91"/>
                  <a:gd name="T15" fmla="*/ 0 h 54"/>
                  <a:gd name="T16" fmla="*/ 0 w 91"/>
                  <a:gd name="T17" fmla="*/ 0 h 54"/>
                  <a:gd name="T18" fmla="*/ 0 w 91"/>
                  <a:gd name="T19" fmla="*/ 0 h 54"/>
                  <a:gd name="T20" fmla="*/ 0 w 91"/>
                  <a:gd name="T21" fmla="*/ 0 h 54"/>
                  <a:gd name="T22" fmla="*/ 0 w 91"/>
                  <a:gd name="T23" fmla="*/ 0 h 54"/>
                  <a:gd name="T24" fmla="*/ 0 w 91"/>
                  <a:gd name="T25" fmla="*/ 0 h 54"/>
                  <a:gd name="T26" fmla="*/ 0 w 91"/>
                  <a:gd name="T27" fmla="*/ 0 h 54"/>
                  <a:gd name="T28" fmla="*/ 0 w 91"/>
                  <a:gd name="T29" fmla="*/ 0 h 54"/>
                  <a:gd name="T30" fmla="*/ 0 w 91"/>
                  <a:gd name="T31" fmla="*/ 0 h 54"/>
                  <a:gd name="T32" fmla="*/ 0 w 91"/>
                  <a:gd name="T33" fmla="*/ 0 h 54"/>
                  <a:gd name="T34" fmla="*/ 0 w 91"/>
                  <a:gd name="T35" fmla="*/ 0 h 54"/>
                  <a:gd name="T36" fmla="*/ 0 w 91"/>
                  <a:gd name="T37" fmla="*/ 0 h 54"/>
                  <a:gd name="T38" fmla="*/ 0 w 91"/>
                  <a:gd name="T39" fmla="*/ 0 h 54"/>
                  <a:gd name="T40" fmla="*/ 0 w 91"/>
                  <a:gd name="T41" fmla="*/ 0 h 54"/>
                  <a:gd name="T42" fmla="*/ 0 w 91"/>
                  <a:gd name="T43" fmla="*/ 0 h 54"/>
                  <a:gd name="T44" fmla="*/ 0 w 91"/>
                  <a:gd name="T45" fmla="*/ 0 h 54"/>
                  <a:gd name="T46" fmla="*/ 0 w 91"/>
                  <a:gd name="T47" fmla="*/ 0 h 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1"/>
                  <a:gd name="T73" fmla="*/ 0 h 54"/>
                  <a:gd name="T74" fmla="*/ 91 w 91"/>
                  <a:gd name="T75" fmla="*/ 54 h 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1" h="54">
                    <a:moveTo>
                      <a:pt x="74" y="44"/>
                    </a:moveTo>
                    <a:lnTo>
                      <a:pt x="81" y="38"/>
                    </a:lnTo>
                    <a:lnTo>
                      <a:pt x="78" y="37"/>
                    </a:lnTo>
                    <a:lnTo>
                      <a:pt x="73" y="34"/>
                    </a:lnTo>
                    <a:lnTo>
                      <a:pt x="64" y="29"/>
                    </a:lnTo>
                    <a:lnTo>
                      <a:pt x="53" y="24"/>
                    </a:lnTo>
                    <a:lnTo>
                      <a:pt x="40" y="18"/>
                    </a:lnTo>
                    <a:lnTo>
                      <a:pt x="28" y="11"/>
                    </a:lnTo>
                    <a:lnTo>
                      <a:pt x="16" y="5"/>
                    </a:lnTo>
                    <a:lnTo>
                      <a:pt x="5" y="0"/>
                    </a:lnTo>
                    <a:lnTo>
                      <a:pt x="0" y="8"/>
                    </a:lnTo>
                    <a:lnTo>
                      <a:pt x="11" y="14"/>
                    </a:lnTo>
                    <a:lnTo>
                      <a:pt x="24" y="20"/>
                    </a:lnTo>
                    <a:lnTo>
                      <a:pt x="36" y="26"/>
                    </a:lnTo>
                    <a:lnTo>
                      <a:pt x="48" y="32"/>
                    </a:lnTo>
                    <a:lnTo>
                      <a:pt x="59" y="38"/>
                    </a:lnTo>
                    <a:lnTo>
                      <a:pt x="68" y="42"/>
                    </a:lnTo>
                    <a:lnTo>
                      <a:pt x="74" y="45"/>
                    </a:lnTo>
                    <a:lnTo>
                      <a:pt x="76" y="46"/>
                    </a:lnTo>
                    <a:lnTo>
                      <a:pt x="83" y="40"/>
                    </a:lnTo>
                    <a:lnTo>
                      <a:pt x="76" y="46"/>
                    </a:lnTo>
                    <a:lnTo>
                      <a:pt x="91" y="54"/>
                    </a:lnTo>
                    <a:lnTo>
                      <a:pt x="83" y="40"/>
                    </a:lnTo>
                    <a:lnTo>
                      <a:pt x="74" y="44"/>
                    </a:lnTo>
                    <a:close/>
                  </a:path>
                </a:pathLst>
              </a:custGeom>
              <a:solidFill>
                <a:srgbClr val="000000"/>
              </a:solidFill>
              <a:ln w="9525">
                <a:noFill/>
                <a:round/>
                <a:headEnd/>
                <a:tailEnd/>
              </a:ln>
            </p:spPr>
            <p:txBody>
              <a:bodyPr/>
              <a:lstStyle/>
              <a:p>
                <a:endParaRPr lang="en-US"/>
              </a:p>
            </p:txBody>
          </p:sp>
          <p:sp>
            <p:nvSpPr>
              <p:cNvPr id="1274" name="Freeform 40"/>
              <p:cNvSpPr>
                <a:spLocks/>
              </p:cNvSpPr>
              <p:nvPr/>
            </p:nvSpPr>
            <p:spPr bwMode="auto">
              <a:xfrm>
                <a:off x="3458" y="1758"/>
                <a:ext cx="23" cy="21"/>
              </a:xfrm>
              <a:custGeom>
                <a:avLst/>
                <a:gdLst>
                  <a:gd name="T0" fmla="*/ 0 w 119"/>
                  <a:gd name="T1" fmla="*/ 0 h 109"/>
                  <a:gd name="T2" fmla="*/ 0 w 119"/>
                  <a:gd name="T3" fmla="*/ 0 h 109"/>
                  <a:gd name="T4" fmla="*/ 0 w 119"/>
                  <a:gd name="T5" fmla="*/ 0 h 109"/>
                  <a:gd name="T6" fmla="*/ 0 w 119"/>
                  <a:gd name="T7" fmla="*/ 0 h 109"/>
                  <a:gd name="T8" fmla="*/ 0 w 119"/>
                  <a:gd name="T9" fmla="*/ 0 h 109"/>
                  <a:gd name="T10" fmla="*/ 0 w 119"/>
                  <a:gd name="T11" fmla="*/ 0 h 109"/>
                  <a:gd name="T12" fmla="*/ 0 w 119"/>
                  <a:gd name="T13" fmla="*/ 0 h 109"/>
                  <a:gd name="T14" fmla="*/ 0 w 119"/>
                  <a:gd name="T15" fmla="*/ 0 h 109"/>
                  <a:gd name="T16" fmla="*/ 0 w 119"/>
                  <a:gd name="T17" fmla="*/ 0 h 109"/>
                  <a:gd name="T18" fmla="*/ 0 w 119"/>
                  <a:gd name="T19" fmla="*/ 0 h 109"/>
                  <a:gd name="T20" fmla="*/ 0 w 119"/>
                  <a:gd name="T21" fmla="*/ 0 h 109"/>
                  <a:gd name="T22" fmla="*/ 0 w 119"/>
                  <a:gd name="T23" fmla="*/ 0 h 109"/>
                  <a:gd name="T24" fmla="*/ 0 w 119"/>
                  <a:gd name="T25" fmla="*/ 0 h 109"/>
                  <a:gd name="T26" fmla="*/ 0 w 119"/>
                  <a:gd name="T27" fmla="*/ 0 h 109"/>
                  <a:gd name="T28" fmla="*/ 0 w 119"/>
                  <a:gd name="T29" fmla="*/ 0 h 109"/>
                  <a:gd name="T30" fmla="*/ 0 w 119"/>
                  <a:gd name="T31" fmla="*/ 0 h 109"/>
                  <a:gd name="T32" fmla="*/ 0 w 119"/>
                  <a:gd name="T33" fmla="*/ 0 h 109"/>
                  <a:gd name="T34" fmla="*/ 0 w 119"/>
                  <a:gd name="T35" fmla="*/ 0 h 109"/>
                  <a:gd name="T36" fmla="*/ 0 w 119"/>
                  <a:gd name="T37" fmla="*/ 0 h 109"/>
                  <a:gd name="T38" fmla="*/ 0 w 119"/>
                  <a:gd name="T39" fmla="*/ 0 h 109"/>
                  <a:gd name="T40" fmla="*/ 0 w 119"/>
                  <a:gd name="T41" fmla="*/ 0 h 109"/>
                  <a:gd name="T42" fmla="*/ 0 w 119"/>
                  <a:gd name="T43" fmla="*/ 0 h 109"/>
                  <a:gd name="T44" fmla="*/ 0 w 119"/>
                  <a:gd name="T45" fmla="*/ 0 h 109"/>
                  <a:gd name="T46" fmla="*/ 0 w 119"/>
                  <a:gd name="T47" fmla="*/ 0 h 10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9"/>
                  <a:gd name="T73" fmla="*/ 0 h 109"/>
                  <a:gd name="T74" fmla="*/ 119 w 119"/>
                  <a:gd name="T75" fmla="*/ 109 h 10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9" h="109">
                    <a:moveTo>
                      <a:pt x="35" y="28"/>
                    </a:moveTo>
                    <a:lnTo>
                      <a:pt x="27" y="35"/>
                    </a:lnTo>
                    <a:lnTo>
                      <a:pt x="35" y="42"/>
                    </a:lnTo>
                    <a:lnTo>
                      <a:pt x="45" y="49"/>
                    </a:lnTo>
                    <a:lnTo>
                      <a:pt x="57" y="58"/>
                    </a:lnTo>
                    <a:lnTo>
                      <a:pt x="70" y="68"/>
                    </a:lnTo>
                    <a:lnTo>
                      <a:pt x="82" y="79"/>
                    </a:lnTo>
                    <a:lnTo>
                      <a:pt x="92" y="88"/>
                    </a:lnTo>
                    <a:lnTo>
                      <a:pt x="102" y="99"/>
                    </a:lnTo>
                    <a:lnTo>
                      <a:pt x="110" y="109"/>
                    </a:lnTo>
                    <a:lnTo>
                      <a:pt x="119" y="105"/>
                    </a:lnTo>
                    <a:lnTo>
                      <a:pt x="111" y="92"/>
                    </a:lnTo>
                    <a:lnTo>
                      <a:pt x="101" y="82"/>
                    </a:lnTo>
                    <a:lnTo>
                      <a:pt x="89" y="70"/>
                    </a:lnTo>
                    <a:lnTo>
                      <a:pt x="76" y="60"/>
                    </a:lnTo>
                    <a:lnTo>
                      <a:pt x="64" y="50"/>
                    </a:lnTo>
                    <a:lnTo>
                      <a:pt x="52" y="41"/>
                    </a:lnTo>
                    <a:lnTo>
                      <a:pt x="42" y="33"/>
                    </a:lnTo>
                    <a:lnTo>
                      <a:pt x="34" y="27"/>
                    </a:lnTo>
                    <a:lnTo>
                      <a:pt x="26" y="34"/>
                    </a:lnTo>
                    <a:lnTo>
                      <a:pt x="34" y="27"/>
                    </a:lnTo>
                    <a:lnTo>
                      <a:pt x="0" y="0"/>
                    </a:lnTo>
                    <a:lnTo>
                      <a:pt x="26" y="34"/>
                    </a:lnTo>
                    <a:lnTo>
                      <a:pt x="35" y="28"/>
                    </a:lnTo>
                    <a:close/>
                  </a:path>
                </a:pathLst>
              </a:custGeom>
              <a:solidFill>
                <a:srgbClr val="000000"/>
              </a:solidFill>
              <a:ln w="9525">
                <a:noFill/>
                <a:round/>
                <a:headEnd/>
                <a:tailEnd/>
              </a:ln>
            </p:spPr>
            <p:txBody>
              <a:bodyPr/>
              <a:lstStyle/>
              <a:p>
                <a:endParaRPr lang="en-US"/>
              </a:p>
            </p:txBody>
          </p:sp>
          <p:sp>
            <p:nvSpPr>
              <p:cNvPr id="1275" name="Freeform 41"/>
              <p:cNvSpPr>
                <a:spLocks/>
              </p:cNvSpPr>
              <p:nvPr/>
            </p:nvSpPr>
            <p:spPr bwMode="auto">
              <a:xfrm>
                <a:off x="3518" y="1716"/>
                <a:ext cx="184" cy="69"/>
              </a:xfrm>
              <a:custGeom>
                <a:avLst/>
                <a:gdLst>
                  <a:gd name="T0" fmla="*/ 0 w 915"/>
                  <a:gd name="T1" fmla="*/ 0 h 346"/>
                  <a:gd name="T2" fmla="*/ 0 w 915"/>
                  <a:gd name="T3" fmla="*/ 0 h 346"/>
                  <a:gd name="T4" fmla="*/ 0 w 915"/>
                  <a:gd name="T5" fmla="*/ 0 h 346"/>
                  <a:gd name="T6" fmla="*/ 0 w 915"/>
                  <a:gd name="T7" fmla="*/ 0 h 346"/>
                  <a:gd name="T8" fmla="*/ 0 w 915"/>
                  <a:gd name="T9" fmla="*/ 0 h 346"/>
                  <a:gd name="T10" fmla="*/ 0 w 915"/>
                  <a:gd name="T11" fmla="*/ 0 h 346"/>
                  <a:gd name="T12" fmla="*/ 0 w 915"/>
                  <a:gd name="T13" fmla="*/ 0 h 346"/>
                  <a:gd name="T14" fmla="*/ 0 w 915"/>
                  <a:gd name="T15" fmla="*/ 0 h 346"/>
                  <a:gd name="T16" fmla="*/ 0 w 915"/>
                  <a:gd name="T17" fmla="*/ 0 h 346"/>
                  <a:gd name="T18" fmla="*/ 0 w 915"/>
                  <a:gd name="T19" fmla="*/ 0 h 346"/>
                  <a:gd name="T20" fmla="*/ 0 w 915"/>
                  <a:gd name="T21" fmla="*/ 0 h 346"/>
                  <a:gd name="T22" fmla="*/ 0 w 915"/>
                  <a:gd name="T23" fmla="*/ 0 h 346"/>
                  <a:gd name="T24" fmla="*/ 0 w 915"/>
                  <a:gd name="T25" fmla="*/ 0 h 346"/>
                  <a:gd name="T26" fmla="*/ 0 w 915"/>
                  <a:gd name="T27" fmla="*/ 0 h 346"/>
                  <a:gd name="T28" fmla="*/ 0 w 915"/>
                  <a:gd name="T29" fmla="*/ 0 h 346"/>
                  <a:gd name="T30" fmla="*/ 0 w 915"/>
                  <a:gd name="T31" fmla="*/ 0 h 346"/>
                  <a:gd name="T32" fmla="*/ 0 w 915"/>
                  <a:gd name="T33" fmla="*/ 0 h 346"/>
                  <a:gd name="T34" fmla="*/ 0 w 915"/>
                  <a:gd name="T35" fmla="*/ 0 h 346"/>
                  <a:gd name="T36" fmla="*/ 0 w 915"/>
                  <a:gd name="T37" fmla="*/ 0 h 346"/>
                  <a:gd name="T38" fmla="*/ 0 w 915"/>
                  <a:gd name="T39" fmla="*/ 0 h 346"/>
                  <a:gd name="T40" fmla="*/ 0 w 915"/>
                  <a:gd name="T41" fmla="*/ 0 h 346"/>
                  <a:gd name="T42" fmla="*/ 0 w 915"/>
                  <a:gd name="T43" fmla="*/ 0 h 346"/>
                  <a:gd name="T44" fmla="*/ 0 w 915"/>
                  <a:gd name="T45" fmla="*/ 0 h 346"/>
                  <a:gd name="T46" fmla="*/ 0 w 915"/>
                  <a:gd name="T47" fmla="*/ 0 h 346"/>
                  <a:gd name="T48" fmla="*/ 0 w 915"/>
                  <a:gd name="T49" fmla="*/ 0 h 346"/>
                  <a:gd name="T50" fmla="*/ 0 w 915"/>
                  <a:gd name="T51" fmla="*/ 0 h 346"/>
                  <a:gd name="T52" fmla="*/ 0 w 915"/>
                  <a:gd name="T53" fmla="*/ 0 h 346"/>
                  <a:gd name="T54" fmla="*/ 0 w 915"/>
                  <a:gd name="T55" fmla="*/ 0 h 346"/>
                  <a:gd name="T56" fmla="*/ 0 w 915"/>
                  <a:gd name="T57" fmla="*/ 0 h 346"/>
                  <a:gd name="T58" fmla="*/ 0 w 915"/>
                  <a:gd name="T59" fmla="*/ 0 h 346"/>
                  <a:gd name="T60" fmla="*/ 0 w 915"/>
                  <a:gd name="T61" fmla="*/ 0 h 346"/>
                  <a:gd name="T62" fmla="*/ 0 w 915"/>
                  <a:gd name="T63" fmla="*/ 0 h 346"/>
                  <a:gd name="T64" fmla="*/ 0 w 915"/>
                  <a:gd name="T65" fmla="*/ 0 h 346"/>
                  <a:gd name="T66" fmla="*/ 0 w 915"/>
                  <a:gd name="T67" fmla="*/ 0 h 346"/>
                  <a:gd name="T68" fmla="*/ 0 w 915"/>
                  <a:gd name="T69" fmla="*/ 0 h 346"/>
                  <a:gd name="T70" fmla="*/ 0 w 915"/>
                  <a:gd name="T71" fmla="*/ 0 h 346"/>
                  <a:gd name="T72" fmla="*/ 0 w 915"/>
                  <a:gd name="T73" fmla="*/ 0 h 346"/>
                  <a:gd name="T74" fmla="*/ 0 w 915"/>
                  <a:gd name="T75" fmla="*/ 0 h 346"/>
                  <a:gd name="T76" fmla="*/ 0 w 915"/>
                  <a:gd name="T77" fmla="*/ 0 h 346"/>
                  <a:gd name="T78" fmla="*/ 0 w 915"/>
                  <a:gd name="T79" fmla="*/ 0 h 346"/>
                  <a:gd name="T80" fmla="*/ 0 w 915"/>
                  <a:gd name="T81" fmla="*/ 0 h 346"/>
                  <a:gd name="T82" fmla="*/ 0 w 915"/>
                  <a:gd name="T83" fmla="*/ 0 h 346"/>
                  <a:gd name="T84" fmla="*/ 0 w 915"/>
                  <a:gd name="T85" fmla="*/ 0 h 346"/>
                  <a:gd name="T86" fmla="*/ 0 w 915"/>
                  <a:gd name="T87" fmla="*/ 0 h 346"/>
                  <a:gd name="T88" fmla="*/ 0 w 915"/>
                  <a:gd name="T89" fmla="*/ 0 h 346"/>
                  <a:gd name="T90" fmla="*/ 0 w 915"/>
                  <a:gd name="T91" fmla="*/ 0 h 346"/>
                  <a:gd name="T92" fmla="*/ 0 w 915"/>
                  <a:gd name="T93" fmla="*/ 0 h 346"/>
                  <a:gd name="T94" fmla="*/ 0 w 915"/>
                  <a:gd name="T95" fmla="*/ 0 h 346"/>
                  <a:gd name="T96" fmla="*/ 0 w 915"/>
                  <a:gd name="T97" fmla="*/ 0 h 346"/>
                  <a:gd name="T98" fmla="*/ 0 w 915"/>
                  <a:gd name="T99" fmla="*/ 0 h 3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15"/>
                  <a:gd name="T151" fmla="*/ 0 h 346"/>
                  <a:gd name="T152" fmla="*/ 915 w 915"/>
                  <a:gd name="T153" fmla="*/ 346 h 3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15" h="346">
                    <a:moveTo>
                      <a:pt x="423" y="346"/>
                    </a:moveTo>
                    <a:lnTo>
                      <a:pt x="915" y="67"/>
                    </a:lnTo>
                    <a:lnTo>
                      <a:pt x="914" y="58"/>
                    </a:lnTo>
                    <a:lnTo>
                      <a:pt x="903" y="49"/>
                    </a:lnTo>
                    <a:lnTo>
                      <a:pt x="884" y="39"/>
                    </a:lnTo>
                    <a:lnTo>
                      <a:pt x="860" y="29"/>
                    </a:lnTo>
                    <a:lnTo>
                      <a:pt x="834" y="20"/>
                    </a:lnTo>
                    <a:lnTo>
                      <a:pt x="807" y="13"/>
                    </a:lnTo>
                    <a:lnTo>
                      <a:pt x="783" y="6"/>
                    </a:lnTo>
                    <a:lnTo>
                      <a:pt x="766" y="1"/>
                    </a:lnTo>
                    <a:lnTo>
                      <a:pt x="760" y="0"/>
                    </a:lnTo>
                    <a:lnTo>
                      <a:pt x="754" y="0"/>
                    </a:lnTo>
                    <a:lnTo>
                      <a:pt x="748" y="1"/>
                    </a:lnTo>
                    <a:lnTo>
                      <a:pt x="740" y="1"/>
                    </a:lnTo>
                    <a:lnTo>
                      <a:pt x="733" y="4"/>
                    </a:lnTo>
                    <a:lnTo>
                      <a:pt x="726" y="5"/>
                    </a:lnTo>
                    <a:lnTo>
                      <a:pt x="720" y="6"/>
                    </a:lnTo>
                    <a:lnTo>
                      <a:pt x="714" y="8"/>
                    </a:lnTo>
                    <a:lnTo>
                      <a:pt x="702" y="11"/>
                    </a:lnTo>
                    <a:lnTo>
                      <a:pt x="676" y="16"/>
                    </a:lnTo>
                    <a:lnTo>
                      <a:pt x="638" y="25"/>
                    </a:lnTo>
                    <a:lnTo>
                      <a:pt x="591" y="34"/>
                    </a:lnTo>
                    <a:lnTo>
                      <a:pt x="536" y="46"/>
                    </a:lnTo>
                    <a:lnTo>
                      <a:pt x="476" y="58"/>
                    </a:lnTo>
                    <a:lnTo>
                      <a:pt x="412" y="72"/>
                    </a:lnTo>
                    <a:lnTo>
                      <a:pt x="347" y="86"/>
                    </a:lnTo>
                    <a:lnTo>
                      <a:pt x="281" y="99"/>
                    </a:lnTo>
                    <a:lnTo>
                      <a:pt x="219" y="113"/>
                    </a:lnTo>
                    <a:lnTo>
                      <a:pt x="159" y="125"/>
                    </a:lnTo>
                    <a:lnTo>
                      <a:pt x="107" y="136"/>
                    </a:lnTo>
                    <a:lnTo>
                      <a:pt x="63" y="145"/>
                    </a:lnTo>
                    <a:lnTo>
                      <a:pt x="29" y="152"/>
                    </a:lnTo>
                    <a:lnTo>
                      <a:pt x="7" y="156"/>
                    </a:lnTo>
                    <a:lnTo>
                      <a:pt x="0" y="158"/>
                    </a:lnTo>
                    <a:lnTo>
                      <a:pt x="26" y="173"/>
                    </a:lnTo>
                    <a:lnTo>
                      <a:pt x="55" y="188"/>
                    </a:lnTo>
                    <a:lnTo>
                      <a:pt x="86" y="203"/>
                    </a:lnTo>
                    <a:lnTo>
                      <a:pt x="117" y="218"/>
                    </a:lnTo>
                    <a:lnTo>
                      <a:pt x="148" y="233"/>
                    </a:lnTo>
                    <a:lnTo>
                      <a:pt x="180" y="248"/>
                    </a:lnTo>
                    <a:lnTo>
                      <a:pt x="212" y="263"/>
                    </a:lnTo>
                    <a:lnTo>
                      <a:pt x="242" y="277"/>
                    </a:lnTo>
                    <a:lnTo>
                      <a:pt x="272" y="290"/>
                    </a:lnTo>
                    <a:lnTo>
                      <a:pt x="301" y="303"/>
                    </a:lnTo>
                    <a:lnTo>
                      <a:pt x="328" y="313"/>
                    </a:lnTo>
                    <a:lnTo>
                      <a:pt x="353" y="324"/>
                    </a:lnTo>
                    <a:lnTo>
                      <a:pt x="375" y="332"/>
                    </a:lnTo>
                    <a:lnTo>
                      <a:pt x="394" y="339"/>
                    </a:lnTo>
                    <a:lnTo>
                      <a:pt x="411" y="343"/>
                    </a:lnTo>
                    <a:lnTo>
                      <a:pt x="423" y="346"/>
                    </a:lnTo>
                    <a:close/>
                  </a:path>
                </a:pathLst>
              </a:custGeom>
              <a:solidFill>
                <a:srgbClr val="009933"/>
              </a:solidFill>
              <a:ln w="9525">
                <a:noFill/>
                <a:round/>
                <a:headEnd/>
                <a:tailEnd/>
              </a:ln>
            </p:spPr>
            <p:txBody>
              <a:bodyPr/>
              <a:lstStyle/>
              <a:p>
                <a:endParaRPr lang="en-US"/>
              </a:p>
            </p:txBody>
          </p:sp>
          <p:sp>
            <p:nvSpPr>
              <p:cNvPr id="1276" name="Freeform 42"/>
              <p:cNvSpPr>
                <a:spLocks/>
              </p:cNvSpPr>
              <p:nvPr/>
            </p:nvSpPr>
            <p:spPr bwMode="auto">
              <a:xfrm>
                <a:off x="3604" y="1721"/>
                <a:ext cx="100" cy="61"/>
              </a:xfrm>
              <a:custGeom>
                <a:avLst/>
                <a:gdLst>
                  <a:gd name="T0" fmla="*/ 0 w 500"/>
                  <a:gd name="T1" fmla="*/ 0 h 287"/>
                  <a:gd name="T2" fmla="*/ 0 w 500"/>
                  <a:gd name="T3" fmla="*/ 0 h 287"/>
                  <a:gd name="T4" fmla="*/ 0 w 500"/>
                  <a:gd name="T5" fmla="*/ 0 h 287"/>
                  <a:gd name="T6" fmla="*/ 0 w 500"/>
                  <a:gd name="T7" fmla="*/ 0 h 287"/>
                  <a:gd name="T8" fmla="*/ 0 w 500"/>
                  <a:gd name="T9" fmla="*/ 0 h 287"/>
                  <a:gd name="T10" fmla="*/ 0 w 500"/>
                  <a:gd name="T11" fmla="*/ 0 h 287"/>
                  <a:gd name="T12" fmla="*/ 0 w 500"/>
                  <a:gd name="T13" fmla="*/ 0 h 287"/>
                  <a:gd name="T14" fmla="*/ 0 w 500"/>
                  <a:gd name="T15" fmla="*/ 0 h 287"/>
                  <a:gd name="T16" fmla="*/ 0 w 500"/>
                  <a:gd name="T17" fmla="*/ 0 h 287"/>
                  <a:gd name="T18" fmla="*/ 0 w 500"/>
                  <a:gd name="T19" fmla="*/ 0 h 2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0"/>
                  <a:gd name="T31" fmla="*/ 0 h 287"/>
                  <a:gd name="T32" fmla="*/ 500 w 500"/>
                  <a:gd name="T33" fmla="*/ 287 h 2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0" h="287">
                    <a:moveTo>
                      <a:pt x="491" y="2"/>
                    </a:moveTo>
                    <a:lnTo>
                      <a:pt x="492" y="0"/>
                    </a:lnTo>
                    <a:lnTo>
                      <a:pt x="0" y="279"/>
                    </a:lnTo>
                    <a:lnTo>
                      <a:pt x="7" y="287"/>
                    </a:lnTo>
                    <a:lnTo>
                      <a:pt x="499" y="8"/>
                    </a:lnTo>
                    <a:lnTo>
                      <a:pt x="500" y="6"/>
                    </a:lnTo>
                    <a:lnTo>
                      <a:pt x="499" y="8"/>
                    </a:lnTo>
                    <a:lnTo>
                      <a:pt x="500" y="8"/>
                    </a:lnTo>
                    <a:lnTo>
                      <a:pt x="500" y="6"/>
                    </a:lnTo>
                    <a:lnTo>
                      <a:pt x="491" y="2"/>
                    </a:lnTo>
                    <a:close/>
                  </a:path>
                </a:pathLst>
              </a:custGeom>
              <a:solidFill>
                <a:srgbClr val="000000"/>
              </a:solidFill>
              <a:ln w="9525">
                <a:noFill/>
                <a:round/>
                <a:headEnd/>
                <a:tailEnd/>
              </a:ln>
            </p:spPr>
            <p:txBody>
              <a:bodyPr/>
              <a:lstStyle/>
              <a:p>
                <a:endParaRPr lang="en-US"/>
              </a:p>
            </p:txBody>
          </p:sp>
          <p:sp>
            <p:nvSpPr>
              <p:cNvPr id="1277" name="Freeform 43"/>
              <p:cNvSpPr>
                <a:spLocks/>
              </p:cNvSpPr>
              <p:nvPr/>
            </p:nvSpPr>
            <p:spPr bwMode="auto">
              <a:xfrm>
                <a:off x="3673" y="1717"/>
                <a:ext cx="31" cy="12"/>
              </a:xfrm>
              <a:custGeom>
                <a:avLst/>
                <a:gdLst>
                  <a:gd name="T0" fmla="*/ 0 w 156"/>
                  <a:gd name="T1" fmla="*/ 0 h 73"/>
                  <a:gd name="T2" fmla="*/ 0 w 156"/>
                  <a:gd name="T3" fmla="*/ 0 h 73"/>
                  <a:gd name="T4" fmla="*/ 0 w 156"/>
                  <a:gd name="T5" fmla="*/ 0 h 73"/>
                  <a:gd name="T6" fmla="*/ 0 w 156"/>
                  <a:gd name="T7" fmla="*/ 0 h 73"/>
                  <a:gd name="T8" fmla="*/ 0 w 156"/>
                  <a:gd name="T9" fmla="*/ 0 h 73"/>
                  <a:gd name="T10" fmla="*/ 0 w 156"/>
                  <a:gd name="T11" fmla="*/ 0 h 73"/>
                  <a:gd name="T12" fmla="*/ 0 w 156"/>
                  <a:gd name="T13" fmla="*/ 0 h 73"/>
                  <a:gd name="T14" fmla="*/ 0 w 156"/>
                  <a:gd name="T15" fmla="*/ 0 h 73"/>
                  <a:gd name="T16" fmla="*/ 0 w 156"/>
                  <a:gd name="T17" fmla="*/ 0 h 73"/>
                  <a:gd name="T18" fmla="*/ 0 w 156"/>
                  <a:gd name="T19" fmla="*/ 0 h 73"/>
                  <a:gd name="T20" fmla="*/ 0 w 156"/>
                  <a:gd name="T21" fmla="*/ 0 h 73"/>
                  <a:gd name="T22" fmla="*/ 0 w 156"/>
                  <a:gd name="T23" fmla="*/ 0 h 73"/>
                  <a:gd name="T24" fmla="*/ 0 w 156"/>
                  <a:gd name="T25" fmla="*/ 0 h 73"/>
                  <a:gd name="T26" fmla="*/ 0 w 156"/>
                  <a:gd name="T27" fmla="*/ 0 h 73"/>
                  <a:gd name="T28" fmla="*/ 0 w 156"/>
                  <a:gd name="T29" fmla="*/ 0 h 73"/>
                  <a:gd name="T30" fmla="*/ 0 w 156"/>
                  <a:gd name="T31" fmla="*/ 0 h 73"/>
                  <a:gd name="T32" fmla="*/ 0 w 156"/>
                  <a:gd name="T33" fmla="*/ 0 h 73"/>
                  <a:gd name="T34" fmla="*/ 0 w 156"/>
                  <a:gd name="T35" fmla="*/ 0 h 73"/>
                  <a:gd name="T36" fmla="*/ 0 w 156"/>
                  <a:gd name="T37" fmla="*/ 0 h 73"/>
                  <a:gd name="T38" fmla="*/ 0 w 156"/>
                  <a:gd name="T39" fmla="*/ 0 h 73"/>
                  <a:gd name="T40" fmla="*/ 0 w 156"/>
                  <a:gd name="T41" fmla="*/ 0 h 73"/>
                  <a:gd name="T42" fmla="*/ 0 w 156"/>
                  <a:gd name="T43" fmla="*/ 0 h 73"/>
                  <a:gd name="T44" fmla="*/ 0 w 156"/>
                  <a:gd name="T45" fmla="*/ 0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6"/>
                  <a:gd name="T70" fmla="*/ 0 h 73"/>
                  <a:gd name="T71" fmla="*/ 156 w 156"/>
                  <a:gd name="T72" fmla="*/ 73 h 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6" h="73">
                    <a:moveTo>
                      <a:pt x="0" y="11"/>
                    </a:moveTo>
                    <a:lnTo>
                      <a:pt x="0" y="11"/>
                    </a:lnTo>
                    <a:lnTo>
                      <a:pt x="18" y="15"/>
                    </a:lnTo>
                    <a:lnTo>
                      <a:pt x="42" y="22"/>
                    </a:lnTo>
                    <a:lnTo>
                      <a:pt x="68" y="30"/>
                    </a:lnTo>
                    <a:lnTo>
                      <a:pt x="93" y="38"/>
                    </a:lnTo>
                    <a:lnTo>
                      <a:pt x="118" y="48"/>
                    </a:lnTo>
                    <a:lnTo>
                      <a:pt x="136" y="57"/>
                    </a:lnTo>
                    <a:lnTo>
                      <a:pt x="146" y="66"/>
                    </a:lnTo>
                    <a:lnTo>
                      <a:pt x="147" y="69"/>
                    </a:lnTo>
                    <a:lnTo>
                      <a:pt x="156" y="73"/>
                    </a:lnTo>
                    <a:lnTo>
                      <a:pt x="155" y="59"/>
                    </a:lnTo>
                    <a:lnTo>
                      <a:pt x="143" y="49"/>
                    </a:lnTo>
                    <a:lnTo>
                      <a:pt x="122" y="39"/>
                    </a:lnTo>
                    <a:lnTo>
                      <a:pt x="98" y="28"/>
                    </a:lnTo>
                    <a:lnTo>
                      <a:pt x="72" y="19"/>
                    </a:lnTo>
                    <a:lnTo>
                      <a:pt x="44" y="12"/>
                    </a:lnTo>
                    <a:lnTo>
                      <a:pt x="21" y="4"/>
                    </a:lnTo>
                    <a:lnTo>
                      <a:pt x="3" y="0"/>
                    </a:lnTo>
                    <a:lnTo>
                      <a:pt x="0" y="11"/>
                    </a:lnTo>
                    <a:close/>
                  </a:path>
                </a:pathLst>
              </a:custGeom>
              <a:solidFill>
                <a:srgbClr val="000000"/>
              </a:solidFill>
              <a:ln w="9525">
                <a:noFill/>
                <a:round/>
                <a:headEnd/>
                <a:tailEnd/>
              </a:ln>
            </p:spPr>
            <p:txBody>
              <a:bodyPr/>
              <a:lstStyle/>
              <a:p>
                <a:endParaRPr lang="en-US"/>
              </a:p>
            </p:txBody>
          </p:sp>
          <p:sp>
            <p:nvSpPr>
              <p:cNvPr id="1278" name="Freeform 44"/>
              <p:cNvSpPr>
                <a:spLocks/>
              </p:cNvSpPr>
              <p:nvPr/>
            </p:nvSpPr>
            <p:spPr bwMode="auto">
              <a:xfrm>
                <a:off x="3663" y="1717"/>
                <a:ext cx="11" cy="3"/>
              </a:xfrm>
              <a:custGeom>
                <a:avLst/>
                <a:gdLst>
                  <a:gd name="T0" fmla="*/ 0 w 55"/>
                  <a:gd name="T1" fmla="*/ 0 h 18"/>
                  <a:gd name="T2" fmla="*/ 0 w 55"/>
                  <a:gd name="T3" fmla="*/ 0 h 18"/>
                  <a:gd name="T4" fmla="*/ 0 w 55"/>
                  <a:gd name="T5" fmla="*/ 0 h 18"/>
                  <a:gd name="T6" fmla="*/ 0 w 55"/>
                  <a:gd name="T7" fmla="*/ 0 h 18"/>
                  <a:gd name="T8" fmla="*/ 0 w 55"/>
                  <a:gd name="T9" fmla="*/ 0 h 18"/>
                  <a:gd name="T10" fmla="*/ 0 w 55"/>
                  <a:gd name="T11" fmla="*/ 0 h 18"/>
                  <a:gd name="T12" fmla="*/ 0 w 55"/>
                  <a:gd name="T13" fmla="*/ 0 h 18"/>
                  <a:gd name="T14" fmla="*/ 0 w 55"/>
                  <a:gd name="T15" fmla="*/ 0 h 18"/>
                  <a:gd name="T16" fmla="*/ 0 w 55"/>
                  <a:gd name="T17" fmla="*/ 0 h 18"/>
                  <a:gd name="T18" fmla="*/ 0 w 55"/>
                  <a:gd name="T19" fmla="*/ 0 h 18"/>
                  <a:gd name="T20" fmla="*/ 0 w 55"/>
                  <a:gd name="T21" fmla="*/ 0 h 18"/>
                  <a:gd name="T22" fmla="*/ 0 w 55"/>
                  <a:gd name="T23" fmla="*/ 0 h 18"/>
                  <a:gd name="T24" fmla="*/ 0 w 55"/>
                  <a:gd name="T25" fmla="*/ 0 h 18"/>
                  <a:gd name="T26" fmla="*/ 0 w 55"/>
                  <a:gd name="T27" fmla="*/ 0 h 18"/>
                  <a:gd name="T28" fmla="*/ 0 w 55"/>
                  <a:gd name="T29" fmla="*/ 0 h 18"/>
                  <a:gd name="T30" fmla="*/ 0 w 55"/>
                  <a:gd name="T31" fmla="*/ 0 h 18"/>
                  <a:gd name="T32" fmla="*/ 0 w 55"/>
                  <a:gd name="T33" fmla="*/ 0 h 18"/>
                  <a:gd name="T34" fmla="*/ 0 w 55"/>
                  <a:gd name="T35" fmla="*/ 0 h 18"/>
                  <a:gd name="T36" fmla="*/ 0 w 55"/>
                  <a:gd name="T37" fmla="*/ 0 h 18"/>
                  <a:gd name="T38" fmla="*/ 0 w 55"/>
                  <a:gd name="T39" fmla="*/ 0 h 18"/>
                  <a:gd name="T40" fmla="*/ 0 w 55"/>
                  <a:gd name="T41" fmla="*/ 0 h 18"/>
                  <a:gd name="T42" fmla="*/ 0 w 55"/>
                  <a:gd name="T43" fmla="*/ 0 h 18"/>
                  <a:gd name="T44" fmla="*/ 0 w 55"/>
                  <a:gd name="T45" fmla="*/ 0 h 18"/>
                  <a:gd name="T46" fmla="*/ 0 w 55"/>
                  <a:gd name="T47" fmla="*/ 0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5"/>
                  <a:gd name="T73" fmla="*/ 0 h 18"/>
                  <a:gd name="T74" fmla="*/ 55 w 55"/>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5" h="18">
                    <a:moveTo>
                      <a:pt x="3" y="18"/>
                    </a:moveTo>
                    <a:lnTo>
                      <a:pt x="4" y="18"/>
                    </a:lnTo>
                    <a:lnTo>
                      <a:pt x="9" y="16"/>
                    </a:lnTo>
                    <a:lnTo>
                      <a:pt x="16" y="15"/>
                    </a:lnTo>
                    <a:lnTo>
                      <a:pt x="22" y="14"/>
                    </a:lnTo>
                    <a:lnTo>
                      <a:pt x="29" y="12"/>
                    </a:lnTo>
                    <a:lnTo>
                      <a:pt x="36" y="12"/>
                    </a:lnTo>
                    <a:lnTo>
                      <a:pt x="42" y="11"/>
                    </a:lnTo>
                    <a:lnTo>
                      <a:pt x="48" y="11"/>
                    </a:lnTo>
                    <a:lnTo>
                      <a:pt x="52" y="12"/>
                    </a:lnTo>
                    <a:lnTo>
                      <a:pt x="55" y="1"/>
                    </a:lnTo>
                    <a:lnTo>
                      <a:pt x="48" y="0"/>
                    </a:lnTo>
                    <a:lnTo>
                      <a:pt x="42" y="0"/>
                    </a:lnTo>
                    <a:lnTo>
                      <a:pt x="36" y="1"/>
                    </a:lnTo>
                    <a:lnTo>
                      <a:pt x="27" y="1"/>
                    </a:lnTo>
                    <a:lnTo>
                      <a:pt x="20" y="3"/>
                    </a:lnTo>
                    <a:lnTo>
                      <a:pt x="13" y="4"/>
                    </a:lnTo>
                    <a:lnTo>
                      <a:pt x="7" y="5"/>
                    </a:lnTo>
                    <a:lnTo>
                      <a:pt x="0" y="8"/>
                    </a:lnTo>
                    <a:lnTo>
                      <a:pt x="1" y="8"/>
                    </a:lnTo>
                    <a:lnTo>
                      <a:pt x="3" y="18"/>
                    </a:lnTo>
                    <a:lnTo>
                      <a:pt x="4" y="18"/>
                    </a:lnTo>
                    <a:lnTo>
                      <a:pt x="3" y="18"/>
                    </a:lnTo>
                    <a:close/>
                  </a:path>
                </a:pathLst>
              </a:custGeom>
              <a:solidFill>
                <a:srgbClr val="000000"/>
              </a:solidFill>
              <a:ln w="9525">
                <a:noFill/>
                <a:round/>
                <a:headEnd/>
                <a:tailEnd/>
              </a:ln>
            </p:spPr>
            <p:txBody>
              <a:bodyPr/>
              <a:lstStyle/>
              <a:p>
                <a:endParaRPr lang="en-US"/>
              </a:p>
            </p:txBody>
          </p:sp>
          <p:sp>
            <p:nvSpPr>
              <p:cNvPr id="1279" name="Freeform 45"/>
              <p:cNvSpPr>
                <a:spLocks/>
              </p:cNvSpPr>
              <p:nvPr/>
            </p:nvSpPr>
            <p:spPr bwMode="auto">
              <a:xfrm>
                <a:off x="3517" y="1717"/>
                <a:ext cx="145" cy="32"/>
              </a:xfrm>
              <a:custGeom>
                <a:avLst/>
                <a:gdLst>
                  <a:gd name="T0" fmla="*/ 0 w 730"/>
                  <a:gd name="T1" fmla="*/ 0 h 161"/>
                  <a:gd name="T2" fmla="*/ 0 w 730"/>
                  <a:gd name="T3" fmla="*/ 0 h 161"/>
                  <a:gd name="T4" fmla="*/ 0 w 730"/>
                  <a:gd name="T5" fmla="*/ 0 h 161"/>
                  <a:gd name="T6" fmla="*/ 0 w 730"/>
                  <a:gd name="T7" fmla="*/ 0 h 161"/>
                  <a:gd name="T8" fmla="*/ 0 w 730"/>
                  <a:gd name="T9" fmla="*/ 0 h 161"/>
                  <a:gd name="T10" fmla="*/ 0 w 730"/>
                  <a:gd name="T11" fmla="*/ 0 h 161"/>
                  <a:gd name="T12" fmla="*/ 0 w 730"/>
                  <a:gd name="T13" fmla="*/ 0 h 161"/>
                  <a:gd name="T14" fmla="*/ 0 w 730"/>
                  <a:gd name="T15" fmla="*/ 0 h 161"/>
                  <a:gd name="T16" fmla="*/ 0 w 730"/>
                  <a:gd name="T17" fmla="*/ 0 h 161"/>
                  <a:gd name="T18" fmla="*/ 0 w 730"/>
                  <a:gd name="T19" fmla="*/ 0 h 161"/>
                  <a:gd name="T20" fmla="*/ 0 w 730"/>
                  <a:gd name="T21" fmla="*/ 0 h 161"/>
                  <a:gd name="T22" fmla="*/ 0 w 730"/>
                  <a:gd name="T23" fmla="*/ 0 h 161"/>
                  <a:gd name="T24" fmla="*/ 0 w 730"/>
                  <a:gd name="T25" fmla="*/ 0 h 161"/>
                  <a:gd name="T26" fmla="*/ 0 w 730"/>
                  <a:gd name="T27" fmla="*/ 0 h 161"/>
                  <a:gd name="T28" fmla="*/ 0 w 730"/>
                  <a:gd name="T29" fmla="*/ 0 h 161"/>
                  <a:gd name="T30" fmla="*/ 0 w 730"/>
                  <a:gd name="T31" fmla="*/ 0 h 161"/>
                  <a:gd name="T32" fmla="*/ 0 w 730"/>
                  <a:gd name="T33" fmla="*/ 0 h 161"/>
                  <a:gd name="T34" fmla="*/ 0 w 730"/>
                  <a:gd name="T35" fmla="*/ 0 h 161"/>
                  <a:gd name="T36" fmla="*/ 0 w 730"/>
                  <a:gd name="T37" fmla="*/ 0 h 161"/>
                  <a:gd name="T38" fmla="*/ 0 w 730"/>
                  <a:gd name="T39" fmla="*/ 0 h 161"/>
                  <a:gd name="T40" fmla="*/ 0 w 730"/>
                  <a:gd name="T41" fmla="*/ 0 h 161"/>
                  <a:gd name="T42" fmla="*/ 0 w 730"/>
                  <a:gd name="T43" fmla="*/ 0 h 161"/>
                  <a:gd name="T44" fmla="*/ 0 w 730"/>
                  <a:gd name="T45" fmla="*/ 0 h 161"/>
                  <a:gd name="T46" fmla="*/ 0 w 730"/>
                  <a:gd name="T47" fmla="*/ 0 h 161"/>
                  <a:gd name="T48" fmla="*/ 0 w 730"/>
                  <a:gd name="T49" fmla="*/ 0 h 161"/>
                  <a:gd name="T50" fmla="*/ 0 w 730"/>
                  <a:gd name="T51" fmla="*/ 0 h 161"/>
                  <a:gd name="T52" fmla="*/ 0 w 730"/>
                  <a:gd name="T53" fmla="*/ 0 h 161"/>
                  <a:gd name="T54" fmla="*/ 0 w 730"/>
                  <a:gd name="T55" fmla="*/ 0 h 161"/>
                  <a:gd name="T56" fmla="*/ 0 w 730"/>
                  <a:gd name="T57" fmla="*/ 0 h 161"/>
                  <a:gd name="T58" fmla="*/ 0 w 730"/>
                  <a:gd name="T59" fmla="*/ 0 h 161"/>
                  <a:gd name="T60" fmla="*/ 0 w 730"/>
                  <a:gd name="T61" fmla="*/ 0 h 161"/>
                  <a:gd name="T62" fmla="*/ 0 w 730"/>
                  <a:gd name="T63" fmla="*/ 0 h 161"/>
                  <a:gd name="T64" fmla="*/ 0 w 730"/>
                  <a:gd name="T65" fmla="*/ 0 h 161"/>
                  <a:gd name="T66" fmla="*/ 0 w 730"/>
                  <a:gd name="T67" fmla="*/ 0 h 161"/>
                  <a:gd name="T68" fmla="*/ 0 w 730"/>
                  <a:gd name="T69" fmla="*/ 0 h 161"/>
                  <a:gd name="T70" fmla="*/ 0 w 730"/>
                  <a:gd name="T71" fmla="*/ 0 h 161"/>
                  <a:gd name="T72" fmla="*/ 0 w 730"/>
                  <a:gd name="T73" fmla="*/ 0 h 161"/>
                  <a:gd name="T74" fmla="*/ 0 w 730"/>
                  <a:gd name="T75" fmla="*/ 0 h 161"/>
                  <a:gd name="T76" fmla="*/ 0 w 730"/>
                  <a:gd name="T77" fmla="*/ 0 h 161"/>
                  <a:gd name="T78" fmla="*/ 0 w 730"/>
                  <a:gd name="T79" fmla="*/ 0 h 1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0"/>
                  <a:gd name="T121" fmla="*/ 0 h 161"/>
                  <a:gd name="T122" fmla="*/ 730 w 730"/>
                  <a:gd name="T123" fmla="*/ 161 h 1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0" h="161">
                    <a:moveTo>
                      <a:pt x="17" y="151"/>
                    </a:moveTo>
                    <a:lnTo>
                      <a:pt x="16" y="161"/>
                    </a:lnTo>
                    <a:lnTo>
                      <a:pt x="23" y="159"/>
                    </a:lnTo>
                    <a:lnTo>
                      <a:pt x="45" y="154"/>
                    </a:lnTo>
                    <a:lnTo>
                      <a:pt x="79" y="147"/>
                    </a:lnTo>
                    <a:lnTo>
                      <a:pt x="123" y="139"/>
                    </a:lnTo>
                    <a:lnTo>
                      <a:pt x="176" y="127"/>
                    </a:lnTo>
                    <a:lnTo>
                      <a:pt x="235" y="115"/>
                    </a:lnTo>
                    <a:lnTo>
                      <a:pt x="297" y="102"/>
                    </a:lnTo>
                    <a:lnTo>
                      <a:pt x="363" y="88"/>
                    </a:lnTo>
                    <a:lnTo>
                      <a:pt x="428" y="74"/>
                    </a:lnTo>
                    <a:lnTo>
                      <a:pt x="492" y="61"/>
                    </a:lnTo>
                    <a:lnTo>
                      <a:pt x="552" y="48"/>
                    </a:lnTo>
                    <a:lnTo>
                      <a:pt x="607" y="36"/>
                    </a:lnTo>
                    <a:lnTo>
                      <a:pt x="654" y="27"/>
                    </a:lnTo>
                    <a:lnTo>
                      <a:pt x="692" y="19"/>
                    </a:lnTo>
                    <a:lnTo>
                      <a:pt x="718" y="13"/>
                    </a:lnTo>
                    <a:lnTo>
                      <a:pt x="730" y="10"/>
                    </a:lnTo>
                    <a:lnTo>
                      <a:pt x="728" y="0"/>
                    </a:lnTo>
                    <a:lnTo>
                      <a:pt x="716" y="3"/>
                    </a:lnTo>
                    <a:lnTo>
                      <a:pt x="690" y="8"/>
                    </a:lnTo>
                    <a:lnTo>
                      <a:pt x="652" y="16"/>
                    </a:lnTo>
                    <a:lnTo>
                      <a:pt x="605" y="26"/>
                    </a:lnTo>
                    <a:lnTo>
                      <a:pt x="550" y="37"/>
                    </a:lnTo>
                    <a:lnTo>
                      <a:pt x="490" y="50"/>
                    </a:lnTo>
                    <a:lnTo>
                      <a:pt x="426" y="64"/>
                    </a:lnTo>
                    <a:lnTo>
                      <a:pt x="361" y="77"/>
                    </a:lnTo>
                    <a:lnTo>
                      <a:pt x="295" y="91"/>
                    </a:lnTo>
                    <a:lnTo>
                      <a:pt x="233" y="105"/>
                    </a:lnTo>
                    <a:lnTo>
                      <a:pt x="173" y="116"/>
                    </a:lnTo>
                    <a:lnTo>
                      <a:pt x="121" y="128"/>
                    </a:lnTo>
                    <a:lnTo>
                      <a:pt x="77" y="136"/>
                    </a:lnTo>
                    <a:lnTo>
                      <a:pt x="42" y="144"/>
                    </a:lnTo>
                    <a:lnTo>
                      <a:pt x="21" y="148"/>
                    </a:lnTo>
                    <a:lnTo>
                      <a:pt x="13" y="150"/>
                    </a:lnTo>
                    <a:lnTo>
                      <a:pt x="12" y="160"/>
                    </a:lnTo>
                    <a:lnTo>
                      <a:pt x="13" y="150"/>
                    </a:lnTo>
                    <a:lnTo>
                      <a:pt x="0" y="153"/>
                    </a:lnTo>
                    <a:lnTo>
                      <a:pt x="12" y="160"/>
                    </a:lnTo>
                    <a:lnTo>
                      <a:pt x="17" y="151"/>
                    </a:lnTo>
                    <a:close/>
                  </a:path>
                </a:pathLst>
              </a:custGeom>
              <a:solidFill>
                <a:srgbClr val="000000"/>
              </a:solidFill>
              <a:ln w="9525">
                <a:noFill/>
                <a:round/>
                <a:headEnd/>
                <a:tailEnd/>
              </a:ln>
            </p:spPr>
            <p:txBody>
              <a:bodyPr/>
              <a:lstStyle/>
              <a:p>
                <a:endParaRPr lang="en-US"/>
              </a:p>
            </p:txBody>
          </p:sp>
          <p:sp>
            <p:nvSpPr>
              <p:cNvPr id="1280" name="Freeform 46"/>
              <p:cNvSpPr>
                <a:spLocks/>
              </p:cNvSpPr>
              <p:nvPr/>
            </p:nvSpPr>
            <p:spPr bwMode="auto">
              <a:xfrm>
                <a:off x="3519" y="1748"/>
                <a:ext cx="86" cy="40"/>
              </a:xfrm>
              <a:custGeom>
                <a:avLst/>
                <a:gdLst>
                  <a:gd name="T0" fmla="*/ 0 w 430"/>
                  <a:gd name="T1" fmla="*/ 0 h 197"/>
                  <a:gd name="T2" fmla="*/ 0 w 430"/>
                  <a:gd name="T3" fmla="*/ 0 h 197"/>
                  <a:gd name="T4" fmla="*/ 0 w 430"/>
                  <a:gd name="T5" fmla="*/ 0 h 197"/>
                  <a:gd name="T6" fmla="*/ 0 w 430"/>
                  <a:gd name="T7" fmla="*/ 0 h 197"/>
                  <a:gd name="T8" fmla="*/ 0 w 430"/>
                  <a:gd name="T9" fmla="*/ 0 h 197"/>
                  <a:gd name="T10" fmla="*/ 0 w 430"/>
                  <a:gd name="T11" fmla="*/ 0 h 197"/>
                  <a:gd name="T12" fmla="*/ 0 w 430"/>
                  <a:gd name="T13" fmla="*/ 0 h 197"/>
                  <a:gd name="T14" fmla="*/ 0 w 430"/>
                  <a:gd name="T15" fmla="*/ 0 h 197"/>
                  <a:gd name="T16" fmla="*/ 0 w 430"/>
                  <a:gd name="T17" fmla="*/ 0 h 197"/>
                  <a:gd name="T18" fmla="*/ 0 w 430"/>
                  <a:gd name="T19" fmla="*/ 0 h 197"/>
                  <a:gd name="T20" fmla="*/ 0 w 430"/>
                  <a:gd name="T21" fmla="*/ 0 h 197"/>
                  <a:gd name="T22" fmla="*/ 0 w 430"/>
                  <a:gd name="T23" fmla="*/ 0 h 197"/>
                  <a:gd name="T24" fmla="*/ 0 w 430"/>
                  <a:gd name="T25" fmla="*/ 0 h 197"/>
                  <a:gd name="T26" fmla="*/ 0 w 430"/>
                  <a:gd name="T27" fmla="*/ 0 h 197"/>
                  <a:gd name="T28" fmla="*/ 0 w 430"/>
                  <a:gd name="T29" fmla="*/ 0 h 197"/>
                  <a:gd name="T30" fmla="*/ 0 w 430"/>
                  <a:gd name="T31" fmla="*/ 0 h 197"/>
                  <a:gd name="T32" fmla="*/ 0 w 430"/>
                  <a:gd name="T33" fmla="*/ 0 h 197"/>
                  <a:gd name="T34" fmla="*/ 0 w 430"/>
                  <a:gd name="T35" fmla="*/ 0 h 197"/>
                  <a:gd name="T36" fmla="*/ 0 w 430"/>
                  <a:gd name="T37" fmla="*/ 0 h 197"/>
                  <a:gd name="T38" fmla="*/ 0 w 430"/>
                  <a:gd name="T39" fmla="*/ 0 h 197"/>
                  <a:gd name="T40" fmla="*/ 0 w 430"/>
                  <a:gd name="T41" fmla="*/ 0 h 197"/>
                  <a:gd name="T42" fmla="*/ 0 w 430"/>
                  <a:gd name="T43" fmla="*/ 0 h 197"/>
                  <a:gd name="T44" fmla="*/ 0 w 430"/>
                  <a:gd name="T45" fmla="*/ 0 h 197"/>
                  <a:gd name="T46" fmla="*/ 0 w 430"/>
                  <a:gd name="T47" fmla="*/ 0 h 197"/>
                  <a:gd name="T48" fmla="*/ 0 w 430"/>
                  <a:gd name="T49" fmla="*/ 0 h 197"/>
                  <a:gd name="T50" fmla="*/ 0 w 430"/>
                  <a:gd name="T51" fmla="*/ 0 h 197"/>
                  <a:gd name="T52" fmla="*/ 0 w 430"/>
                  <a:gd name="T53" fmla="*/ 0 h 197"/>
                  <a:gd name="T54" fmla="*/ 0 w 430"/>
                  <a:gd name="T55" fmla="*/ 0 h 197"/>
                  <a:gd name="T56" fmla="*/ 0 w 430"/>
                  <a:gd name="T57" fmla="*/ 0 h 197"/>
                  <a:gd name="T58" fmla="*/ 0 w 430"/>
                  <a:gd name="T59" fmla="*/ 0 h 197"/>
                  <a:gd name="T60" fmla="*/ 0 w 430"/>
                  <a:gd name="T61" fmla="*/ 0 h 197"/>
                  <a:gd name="T62" fmla="*/ 0 w 430"/>
                  <a:gd name="T63" fmla="*/ 0 h 197"/>
                  <a:gd name="T64" fmla="*/ 0 w 430"/>
                  <a:gd name="T65" fmla="*/ 0 h 197"/>
                  <a:gd name="T66" fmla="*/ 0 w 430"/>
                  <a:gd name="T67" fmla="*/ 0 h 197"/>
                  <a:gd name="T68" fmla="*/ 0 w 430"/>
                  <a:gd name="T69" fmla="*/ 0 h 197"/>
                  <a:gd name="T70" fmla="*/ 0 w 430"/>
                  <a:gd name="T71" fmla="*/ 0 h 197"/>
                  <a:gd name="T72" fmla="*/ 0 w 430"/>
                  <a:gd name="T73" fmla="*/ 0 h 197"/>
                  <a:gd name="T74" fmla="*/ 0 w 430"/>
                  <a:gd name="T75" fmla="*/ 0 h 197"/>
                  <a:gd name="T76" fmla="*/ 0 w 430"/>
                  <a:gd name="T77" fmla="*/ 0 h 197"/>
                  <a:gd name="T78" fmla="*/ 0 w 430"/>
                  <a:gd name="T79" fmla="*/ 0 h 1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0"/>
                  <a:gd name="T121" fmla="*/ 0 h 197"/>
                  <a:gd name="T122" fmla="*/ 430 w 430"/>
                  <a:gd name="T123" fmla="*/ 197 h 1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0" h="197">
                    <a:moveTo>
                      <a:pt x="423" y="188"/>
                    </a:moveTo>
                    <a:lnTo>
                      <a:pt x="428" y="187"/>
                    </a:lnTo>
                    <a:lnTo>
                      <a:pt x="415" y="183"/>
                    </a:lnTo>
                    <a:lnTo>
                      <a:pt x="398" y="179"/>
                    </a:lnTo>
                    <a:lnTo>
                      <a:pt x="381" y="173"/>
                    </a:lnTo>
                    <a:lnTo>
                      <a:pt x="358" y="165"/>
                    </a:lnTo>
                    <a:lnTo>
                      <a:pt x="334" y="154"/>
                    </a:lnTo>
                    <a:lnTo>
                      <a:pt x="307" y="143"/>
                    </a:lnTo>
                    <a:lnTo>
                      <a:pt x="278" y="131"/>
                    </a:lnTo>
                    <a:lnTo>
                      <a:pt x="247" y="119"/>
                    </a:lnTo>
                    <a:lnTo>
                      <a:pt x="217" y="104"/>
                    </a:lnTo>
                    <a:lnTo>
                      <a:pt x="185" y="90"/>
                    </a:lnTo>
                    <a:lnTo>
                      <a:pt x="154" y="75"/>
                    </a:lnTo>
                    <a:lnTo>
                      <a:pt x="122" y="60"/>
                    </a:lnTo>
                    <a:lnTo>
                      <a:pt x="91" y="44"/>
                    </a:lnTo>
                    <a:lnTo>
                      <a:pt x="61" y="30"/>
                    </a:lnTo>
                    <a:lnTo>
                      <a:pt x="32" y="15"/>
                    </a:lnTo>
                    <a:lnTo>
                      <a:pt x="5" y="0"/>
                    </a:lnTo>
                    <a:lnTo>
                      <a:pt x="0" y="9"/>
                    </a:lnTo>
                    <a:lnTo>
                      <a:pt x="27" y="23"/>
                    </a:lnTo>
                    <a:lnTo>
                      <a:pt x="56" y="38"/>
                    </a:lnTo>
                    <a:lnTo>
                      <a:pt x="86" y="53"/>
                    </a:lnTo>
                    <a:lnTo>
                      <a:pt x="118" y="69"/>
                    </a:lnTo>
                    <a:lnTo>
                      <a:pt x="149" y="83"/>
                    </a:lnTo>
                    <a:lnTo>
                      <a:pt x="180" y="98"/>
                    </a:lnTo>
                    <a:lnTo>
                      <a:pt x="213" y="113"/>
                    </a:lnTo>
                    <a:lnTo>
                      <a:pt x="243" y="128"/>
                    </a:lnTo>
                    <a:lnTo>
                      <a:pt x="273" y="141"/>
                    </a:lnTo>
                    <a:lnTo>
                      <a:pt x="302" y="154"/>
                    </a:lnTo>
                    <a:lnTo>
                      <a:pt x="329" y="165"/>
                    </a:lnTo>
                    <a:lnTo>
                      <a:pt x="354" y="175"/>
                    </a:lnTo>
                    <a:lnTo>
                      <a:pt x="376" y="183"/>
                    </a:lnTo>
                    <a:lnTo>
                      <a:pt x="396" y="190"/>
                    </a:lnTo>
                    <a:lnTo>
                      <a:pt x="413" y="194"/>
                    </a:lnTo>
                    <a:lnTo>
                      <a:pt x="425" y="197"/>
                    </a:lnTo>
                    <a:lnTo>
                      <a:pt x="430" y="196"/>
                    </a:lnTo>
                    <a:lnTo>
                      <a:pt x="425" y="197"/>
                    </a:lnTo>
                    <a:lnTo>
                      <a:pt x="428" y="197"/>
                    </a:lnTo>
                    <a:lnTo>
                      <a:pt x="430" y="196"/>
                    </a:lnTo>
                    <a:lnTo>
                      <a:pt x="423" y="188"/>
                    </a:lnTo>
                    <a:close/>
                  </a:path>
                </a:pathLst>
              </a:custGeom>
              <a:solidFill>
                <a:srgbClr val="000000"/>
              </a:solidFill>
              <a:ln w="9525">
                <a:noFill/>
                <a:round/>
                <a:headEnd/>
                <a:tailEnd/>
              </a:ln>
            </p:spPr>
            <p:txBody>
              <a:bodyPr/>
              <a:lstStyle/>
              <a:p>
                <a:endParaRPr lang="en-US"/>
              </a:p>
            </p:txBody>
          </p:sp>
          <p:sp>
            <p:nvSpPr>
              <p:cNvPr id="1281" name="Freeform 47"/>
              <p:cNvSpPr>
                <a:spLocks/>
              </p:cNvSpPr>
              <p:nvPr/>
            </p:nvSpPr>
            <p:spPr bwMode="auto">
              <a:xfrm>
                <a:off x="3476" y="1575"/>
                <a:ext cx="238" cy="262"/>
              </a:xfrm>
              <a:custGeom>
                <a:avLst/>
                <a:gdLst>
                  <a:gd name="T0" fmla="*/ 0 w 1190"/>
                  <a:gd name="T1" fmla="*/ 0 h 1308"/>
                  <a:gd name="T2" fmla="*/ 0 w 1190"/>
                  <a:gd name="T3" fmla="*/ 0 h 1308"/>
                  <a:gd name="T4" fmla="*/ 0 w 1190"/>
                  <a:gd name="T5" fmla="*/ 0 h 1308"/>
                  <a:gd name="T6" fmla="*/ 0 w 1190"/>
                  <a:gd name="T7" fmla="*/ 0 h 1308"/>
                  <a:gd name="T8" fmla="*/ 0 w 1190"/>
                  <a:gd name="T9" fmla="*/ 0 h 1308"/>
                  <a:gd name="T10" fmla="*/ 0 w 1190"/>
                  <a:gd name="T11" fmla="*/ 0 h 1308"/>
                  <a:gd name="T12" fmla="*/ 0 w 1190"/>
                  <a:gd name="T13" fmla="*/ 0 h 1308"/>
                  <a:gd name="T14" fmla="*/ 0 w 1190"/>
                  <a:gd name="T15" fmla="*/ 0 h 1308"/>
                  <a:gd name="T16" fmla="*/ 0 w 1190"/>
                  <a:gd name="T17" fmla="*/ 0 h 1308"/>
                  <a:gd name="T18" fmla="*/ 0 w 1190"/>
                  <a:gd name="T19" fmla="*/ 0 h 1308"/>
                  <a:gd name="T20" fmla="*/ 0 w 1190"/>
                  <a:gd name="T21" fmla="*/ 0 h 1308"/>
                  <a:gd name="T22" fmla="*/ 0 w 1190"/>
                  <a:gd name="T23" fmla="*/ 0 h 1308"/>
                  <a:gd name="T24" fmla="*/ 0 w 1190"/>
                  <a:gd name="T25" fmla="*/ 0 h 1308"/>
                  <a:gd name="T26" fmla="*/ 0 w 1190"/>
                  <a:gd name="T27" fmla="*/ 0 h 1308"/>
                  <a:gd name="T28" fmla="*/ 0 w 1190"/>
                  <a:gd name="T29" fmla="*/ 0 h 1308"/>
                  <a:gd name="T30" fmla="*/ 0 w 1190"/>
                  <a:gd name="T31" fmla="*/ 0 h 1308"/>
                  <a:gd name="T32" fmla="*/ 0 w 1190"/>
                  <a:gd name="T33" fmla="*/ 0 h 1308"/>
                  <a:gd name="T34" fmla="*/ 0 w 1190"/>
                  <a:gd name="T35" fmla="*/ 0 h 1308"/>
                  <a:gd name="T36" fmla="*/ 0 w 1190"/>
                  <a:gd name="T37" fmla="*/ 0 h 1308"/>
                  <a:gd name="T38" fmla="*/ 0 w 1190"/>
                  <a:gd name="T39" fmla="*/ 0 h 1308"/>
                  <a:gd name="T40" fmla="*/ 0 w 1190"/>
                  <a:gd name="T41" fmla="*/ 0 h 1308"/>
                  <a:gd name="T42" fmla="*/ 0 w 1190"/>
                  <a:gd name="T43" fmla="*/ 0 h 1308"/>
                  <a:gd name="T44" fmla="*/ 0 w 1190"/>
                  <a:gd name="T45" fmla="*/ 0 h 1308"/>
                  <a:gd name="T46" fmla="*/ 0 w 1190"/>
                  <a:gd name="T47" fmla="*/ 0 h 1308"/>
                  <a:gd name="T48" fmla="*/ 0 w 1190"/>
                  <a:gd name="T49" fmla="*/ 0 h 1308"/>
                  <a:gd name="T50" fmla="*/ 0 w 1190"/>
                  <a:gd name="T51" fmla="*/ 0 h 1308"/>
                  <a:gd name="T52" fmla="*/ 0 w 1190"/>
                  <a:gd name="T53" fmla="*/ 0 h 1308"/>
                  <a:gd name="T54" fmla="*/ 0 w 1190"/>
                  <a:gd name="T55" fmla="*/ 0 h 1308"/>
                  <a:gd name="T56" fmla="*/ 0 w 1190"/>
                  <a:gd name="T57" fmla="*/ 0 h 1308"/>
                  <a:gd name="T58" fmla="*/ 0 w 1190"/>
                  <a:gd name="T59" fmla="*/ 0 h 1308"/>
                  <a:gd name="T60" fmla="*/ 0 w 1190"/>
                  <a:gd name="T61" fmla="*/ 0 h 1308"/>
                  <a:gd name="T62" fmla="*/ 0 w 1190"/>
                  <a:gd name="T63" fmla="*/ 0 h 1308"/>
                  <a:gd name="T64" fmla="*/ 0 w 1190"/>
                  <a:gd name="T65" fmla="*/ 0 h 1308"/>
                  <a:gd name="T66" fmla="*/ 0 w 1190"/>
                  <a:gd name="T67" fmla="*/ 0 h 1308"/>
                  <a:gd name="T68" fmla="*/ 0 w 1190"/>
                  <a:gd name="T69" fmla="*/ 0 h 1308"/>
                  <a:gd name="T70" fmla="*/ 0 w 1190"/>
                  <a:gd name="T71" fmla="*/ 0 h 1308"/>
                  <a:gd name="T72" fmla="*/ 0 w 1190"/>
                  <a:gd name="T73" fmla="*/ 0 h 1308"/>
                  <a:gd name="T74" fmla="*/ 0 w 1190"/>
                  <a:gd name="T75" fmla="*/ 0 h 1308"/>
                  <a:gd name="T76" fmla="*/ 0 w 1190"/>
                  <a:gd name="T77" fmla="*/ 0 h 1308"/>
                  <a:gd name="T78" fmla="*/ 0 w 1190"/>
                  <a:gd name="T79" fmla="*/ 0 h 1308"/>
                  <a:gd name="T80" fmla="*/ 0 w 1190"/>
                  <a:gd name="T81" fmla="*/ 0 h 1308"/>
                  <a:gd name="T82" fmla="*/ 0 w 1190"/>
                  <a:gd name="T83" fmla="*/ 0 h 1308"/>
                  <a:gd name="T84" fmla="*/ 0 w 1190"/>
                  <a:gd name="T85" fmla="*/ 0 h 1308"/>
                  <a:gd name="T86" fmla="*/ 0 w 1190"/>
                  <a:gd name="T87" fmla="*/ 0 h 1308"/>
                  <a:gd name="T88" fmla="*/ 0 w 1190"/>
                  <a:gd name="T89" fmla="*/ 0 h 1308"/>
                  <a:gd name="T90" fmla="*/ 0 w 1190"/>
                  <a:gd name="T91" fmla="*/ 0 h 1308"/>
                  <a:gd name="T92" fmla="*/ 0 w 1190"/>
                  <a:gd name="T93" fmla="*/ 0 h 1308"/>
                  <a:gd name="T94" fmla="*/ 0 w 1190"/>
                  <a:gd name="T95" fmla="*/ 0 h 1308"/>
                  <a:gd name="T96" fmla="*/ 0 w 1190"/>
                  <a:gd name="T97" fmla="*/ 0 h 13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90"/>
                  <a:gd name="T148" fmla="*/ 0 h 1308"/>
                  <a:gd name="T149" fmla="*/ 1190 w 1190"/>
                  <a:gd name="T150" fmla="*/ 1308 h 13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90" h="1308">
                    <a:moveTo>
                      <a:pt x="1187" y="1308"/>
                    </a:moveTo>
                    <a:lnTo>
                      <a:pt x="1158" y="1303"/>
                    </a:lnTo>
                    <a:lnTo>
                      <a:pt x="1128" y="1297"/>
                    </a:lnTo>
                    <a:lnTo>
                      <a:pt x="1094" y="1288"/>
                    </a:lnTo>
                    <a:lnTo>
                      <a:pt x="1059" y="1280"/>
                    </a:lnTo>
                    <a:lnTo>
                      <a:pt x="1024" y="1272"/>
                    </a:lnTo>
                    <a:lnTo>
                      <a:pt x="986" y="1261"/>
                    </a:lnTo>
                    <a:lnTo>
                      <a:pt x="946" y="1250"/>
                    </a:lnTo>
                    <a:lnTo>
                      <a:pt x="906" y="1239"/>
                    </a:lnTo>
                    <a:lnTo>
                      <a:pt x="865" y="1226"/>
                    </a:lnTo>
                    <a:lnTo>
                      <a:pt x="822" y="1214"/>
                    </a:lnTo>
                    <a:lnTo>
                      <a:pt x="780" y="1200"/>
                    </a:lnTo>
                    <a:lnTo>
                      <a:pt x="736" y="1186"/>
                    </a:lnTo>
                    <a:lnTo>
                      <a:pt x="693" y="1171"/>
                    </a:lnTo>
                    <a:lnTo>
                      <a:pt x="648" y="1157"/>
                    </a:lnTo>
                    <a:lnTo>
                      <a:pt x="604" y="1141"/>
                    </a:lnTo>
                    <a:lnTo>
                      <a:pt x="561" y="1126"/>
                    </a:lnTo>
                    <a:lnTo>
                      <a:pt x="516" y="1110"/>
                    </a:lnTo>
                    <a:lnTo>
                      <a:pt x="473" y="1094"/>
                    </a:lnTo>
                    <a:lnTo>
                      <a:pt x="430" y="1078"/>
                    </a:lnTo>
                    <a:lnTo>
                      <a:pt x="388" y="1061"/>
                    </a:lnTo>
                    <a:lnTo>
                      <a:pt x="347" y="1044"/>
                    </a:lnTo>
                    <a:lnTo>
                      <a:pt x="307" y="1027"/>
                    </a:lnTo>
                    <a:lnTo>
                      <a:pt x="269" y="1011"/>
                    </a:lnTo>
                    <a:lnTo>
                      <a:pt x="231" y="995"/>
                    </a:lnTo>
                    <a:lnTo>
                      <a:pt x="195" y="978"/>
                    </a:lnTo>
                    <a:lnTo>
                      <a:pt x="161" y="961"/>
                    </a:lnTo>
                    <a:lnTo>
                      <a:pt x="129" y="945"/>
                    </a:lnTo>
                    <a:lnTo>
                      <a:pt x="99" y="929"/>
                    </a:lnTo>
                    <a:lnTo>
                      <a:pt x="70" y="913"/>
                    </a:lnTo>
                    <a:lnTo>
                      <a:pt x="44" y="898"/>
                    </a:lnTo>
                    <a:lnTo>
                      <a:pt x="20" y="883"/>
                    </a:lnTo>
                    <a:lnTo>
                      <a:pt x="0" y="868"/>
                    </a:lnTo>
                    <a:lnTo>
                      <a:pt x="3" y="844"/>
                    </a:lnTo>
                    <a:lnTo>
                      <a:pt x="6" y="819"/>
                    </a:lnTo>
                    <a:lnTo>
                      <a:pt x="8" y="791"/>
                    </a:lnTo>
                    <a:lnTo>
                      <a:pt x="10" y="764"/>
                    </a:lnTo>
                    <a:lnTo>
                      <a:pt x="14" y="734"/>
                    </a:lnTo>
                    <a:lnTo>
                      <a:pt x="17" y="704"/>
                    </a:lnTo>
                    <a:lnTo>
                      <a:pt x="19" y="673"/>
                    </a:lnTo>
                    <a:lnTo>
                      <a:pt x="23" y="642"/>
                    </a:lnTo>
                    <a:lnTo>
                      <a:pt x="26" y="610"/>
                    </a:lnTo>
                    <a:lnTo>
                      <a:pt x="29" y="577"/>
                    </a:lnTo>
                    <a:lnTo>
                      <a:pt x="33" y="544"/>
                    </a:lnTo>
                    <a:lnTo>
                      <a:pt x="36" y="511"/>
                    </a:lnTo>
                    <a:lnTo>
                      <a:pt x="41" y="478"/>
                    </a:lnTo>
                    <a:lnTo>
                      <a:pt x="44" y="445"/>
                    </a:lnTo>
                    <a:lnTo>
                      <a:pt x="47" y="412"/>
                    </a:lnTo>
                    <a:lnTo>
                      <a:pt x="52" y="379"/>
                    </a:lnTo>
                    <a:lnTo>
                      <a:pt x="55" y="348"/>
                    </a:lnTo>
                    <a:lnTo>
                      <a:pt x="58" y="316"/>
                    </a:lnTo>
                    <a:lnTo>
                      <a:pt x="63" y="286"/>
                    </a:lnTo>
                    <a:lnTo>
                      <a:pt x="67" y="256"/>
                    </a:lnTo>
                    <a:lnTo>
                      <a:pt x="71" y="228"/>
                    </a:lnTo>
                    <a:lnTo>
                      <a:pt x="75" y="200"/>
                    </a:lnTo>
                    <a:lnTo>
                      <a:pt x="80" y="174"/>
                    </a:lnTo>
                    <a:lnTo>
                      <a:pt x="84" y="149"/>
                    </a:lnTo>
                    <a:lnTo>
                      <a:pt x="88" y="126"/>
                    </a:lnTo>
                    <a:lnTo>
                      <a:pt x="92" y="103"/>
                    </a:lnTo>
                    <a:lnTo>
                      <a:pt x="97" y="83"/>
                    </a:lnTo>
                    <a:lnTo>
                      <a:pt x="101" y="66"/>
                    </a:lnTo>
                    <a:lnTo>
                      <a:pt x="105" y="50"/>
                    </a:lnTo>
                    <a:lnTo>
                      <a:pt x="110" y="36"/>
                    </a:lnTo>
                    <a:lnTo>
                      <a:pt x="114" y="24"/>
                    </a:lnTo>
                    <a:lnTo>
                      <a:pt x="119" y="15"/>
                    </a:lnTo>
                    <a:lnTo>
                      <a:pt x="124" y="8"/>
                    </a:lnTo>
                    <a:lnTo>
                      <a:pt x="130" y="2"/>
                    </a:lnTo>
                    <a:lnTo>
                      <a:pt x="136" y="0"/>
                    </a:lnTo>
                    <a:lnTo>
                      <a:pt x="142" y="0"/>
                    </a:lnTo>
                    <a:lnTo>
                      <a:pt x="149" y="1"/>
                    </a:lnTo>
                    <a:lnTo>
                      <a:pt x="158" y="3"/>
                    </a:lnTo>
                    <a:lnTo>
                      <a:pt x="167" y="5"/>
                    </a:lnTo>
                    <a:lnTo>
                      <a:pt x="177" y="8"/>
                    </a:lnTo>
                    <a:lnTo>
                      <a:pt x="190" y="11"/>
                    </a:lnTo>
                    <a:lnTo>
                      <a:pt x="205" y="14"/>
                    </a:lnTo>
                    <a:lnTo>
                      <a:pt x="222" y="19"/>
                    </a:lnTo>
                    <a:lnTo>
                      <a:pt x="240" y="25"/>
                    </a:lnTo>
                    <a:lnTo>
                      <a:pt x="255" y="32"/>
                    </a:lnTo>
                    <a:lnTo>
                      <a:pt x="270" y="39"/>
                    </a:lnTo>
                    <a:lnTo>
                      <a:pt x="281" y="48"/>
                    </a:lnTo>
                    <a:lnTo>
                      <a:pt x="288" y="56"/>
                    </a:lnTo>
                    <a:lnTo>
                      <a:pt x="290" y="60"/>
                    </a:lnTo>
                    <a:lnTo>
                      <a:pt x="293" y="69"/>
                    </a:lnTo>
                    <a:lnTo>
                      <a:pt x="298" y="81"/>
                    </a:lnTo>
                    <a:lnTo>
                      <a:pt x="303" y="97"/>
                    </a:lnTo>
                    <a:lnTo>
                      <a:pt x="310" y="116"/>
                    </a:lnTo>
                    <a:lnTo>
                      <a:pt x="318" y="138"/>
                    </a:lnTo>
                    <a:lnTo>
                      <a:pt x="327" y="162"/>
                    </a:lnTo>
                    <a:lnTo>
                      <a:pt x="337" y="190"/>
                    </a:lnTo>
                    <a:lnTo>
                      <a:pt x="347" y="219"/>
                    </a:lnTo>
                    <a:lnTo>
                      <a:pt x="358" y="251"/>
                    </a:lnTo>
                    <a:lnTo>
                      <a:pt x="371" y="284"/>
                    </a:lnTo>
                    <a:lnTo>
                      <a:pt x="383" y="318"/>
                    </a:lnTo>
                    <a:lnTo>
                      <a:pt x="395" y="353"/>
                    </a:lnTo>
                    <a:lnTo>
                      <a:pt x="407" y="390"/>
                    </a:lnTo>
                    <a:lnTo>
                      <a:pt x="421" y="427"/>
                    </a:lnTo>
                    <a:lnTo>
                      <a:pt x="434" y="464"/>
                    </a:lnTo>
                    <a:lnTo>
                      <a:pt x="448" y="502"/>
                    </a:lnTo>
                    <a:lnTo>
                      <a:pt x="460" y="538"/>
                    </a:lnTo>
                    <a:lnTo>
                      <a:pt x="473" y="575"/>
                    </a:lnTo>
                    <a:lnTo>
                      <a:pt x="486" y="611"/>
                    </a:lnTo>
                    <a:lnTo>
                      <a:pt x="498" y="646"/>
                    </a:lnTo>
                    <a:lnTo>
                      <a:pt x="510" y="680"/>
                    </a:lnTo>
                    <a:lnTo>
                      <a:pt x="521" y="711"/>
                    </a:lnTo>
                    <a:lnTo>
                      <a:pt x="532" y="742"/>
                    </a:lnTo>
                    <a:lnTo>
                      <a:pt x="542" y="770"/>
                    </a:lnTo>
                    <a:lnTo>
                      <a:pt x="551" y="795"/>
                    </a:lnTo>
                    <a:lnTo>
                      <a:pt x="560" y="819"/>
                    </a:lnTo>
                    <a:lnTo>
                      <a:pt x="566" y="839"/>
                    </a:lnTo>
                    <a:lnTo>
                      <a:pt x="573" y="855"/>
                    </a:lnTo>
                    <a:lnTo>
                      <a:pt x="577" y="869"/>
                    </a:lnTo>
                    <a:lnTo>
                      <a:pt x="581" y="879"/>
                    </a:lnTo>
                    <a:lnTo>
                      <a:pt x="583" y="885"/>
                    </a:lnTo>
                    <a:lnTo>
                      <a:pt x="590" y="902"/>
                    </a:lnTo>
                    <a:lnTo>
                      <a:pt x="596" y="918"/>
                    </a:lnTo>
                    <a:lnTo>
                      <a:pt x="603" y="931"/>
                    </a:lnTo>
                    <a:lnTo>
                      <a:pt x="610" y="944"/>
                    </a:lnTo>
                    <a:lnTo>
                      <a:pt x="618" y="957"/>
                    </a:lnTo>
                    <a:lnTo>
                      <a:pt x="625" y="967"/>
                    </a:lnTo>
                    <a:lnTo>
                      <a:pt x="634" y="978"/>
                    </a:lnTo>
                    <a:lnTo>
                      <a:pt x="645" y="987"/>
                    </a:lnTo>
                    <a:lnTo>
                      <a:pt x="656" y="998"/>
                    </a:lnTo>
                    <a:lnTo>
                      <a:pt x="669" y="1007"/>
                    </a:lnTo>
                    <a:lnTo>
                      <a:pt x="684" y="1017"/>
                    </a:lnTo>
                    <a:lnTo>
                      <a:pt x="700" y="1026"/>
                    </a:lnTo>
                    <a:lnTo>
                      <a:pt x="718" y="1037"/>
                    </a:lnTo>
                    <a:lnTo>
                      <a:pt x="740" y="1047"/>
                    </a:lnTo>
                    <a:lnTo>
                      <a:pt x="763" y="1059"/>
                    </a:lnTo>
                    <a:lnTo>
                      <a:pt x="789" y="1071"/>
                    </a:lnTo>
                    <a:lnTo>
                      <a:pt x="806" y="1081"/>
                    </a:lnTo>
                    <a:lnTo>
                      <a:pt x="827" y="1092"/>
                    </a:lnTo>
                    <a:lnTo>
                      <a:pt x="850" y="1105"/>
                    </a:lnTo>
                    <a:lnTo>
                      <a:pt x="877" y="1120"/>
                    </a:lnTo>
                    <a:lnTo>
                      <a:pt x="905" y="1136"/>
                    </a:lnTo>
                    <a:lnTo>
                      <a:pt x="934" y="1151"/>
                    </a:lnTo>
                    <a:lnTo>
                      <a:pt x="964" y="1169"/>
                    </a:lnTo>
                    <a:lnTo>
                      <a:pt x="996" y="1186"/>
                    </a:lnTo>
                    <a:lnTo>
                      <a:pt x="1026" y="1203"/>
                    </a:lnTo>
                    <a:lnTo>
                      <a:pt x="1055" y="1220"/>
                    </a:lnTo>
                    <a:lnTo>
                      <a:pt x="1083" y="1236"/>
                    </a:lnTo>
                    <a:lnTo>
                      <a:pt x="1110" y="1252"/>
                    </a:lnTo>
                    <a:lnTo>
                      <a:pt x="1133" y="1265"/>
                    </a:lnTo>
                    <a:lnTo>
                      <a:pt x="1154" y="1278"/>
                    </a:lnTo>
                    <a:lnTo>
                      <a:pt x="1172" y="1288"/>
                    </a:lnTo>
                    <a:lnTo>
                      <a:pt x="1186" y="1297"/>
                    </a:lnTo>
                    <a:lnTo>
                      <a:pt x="1188" y="1300"/>
                    </a:lnTo>
                    <a:lnTo>
                      <a:pt x="1190" y="1304"/>
                    </a:lnTo>
                    <a:lnTo>
                      <a:pt x="1190" y="1307"/>
                    </a:lnTo>
                    <a:lnTo>
                      <a:pt x="1187" y="1308"/>
                    </a:lnTo>
                    <a:close/>
                  </a:path>
                </a:pathLst>
              </a:custGeom>
              <a:solidFill>
                <a:srgbClr val="009933"/>
              </a:solidFill>
              <a:ln w="9525">
                <a:noFill/>
                <a:round/>
                <a:headEnd/>
                <a:tailEnd/>
              </a:ln>
            </p:spPr>
            <p:txBody>
              <a:bodyPr/>
              <a:lstStyle/>
              <a:p>
                <a:endParaRPr lang="en-US"/>
              </a:p>
            </p:txBody>
          </p:sp>
          <p:sp>
            <p:nvSpPr>
              <p:cNvPr id="1282" name="Freeform 48"/>
              <p:cNvSpPr>
                <a:spLocks/>
              </p:cNvSpPr>
              <p:nvPr/>
            </p:nvSpPr>
            <p:spPr bwMode="auto">
              <a:xfrm>
                <a:off x="3474" y="1750"/>
                <a:ext cx="239" cy="90"/>
              </a:xfrm>
              <a:custGeom>
                <a:avLst/>
                <a:gdLst>
                  <a:gd name="T0" fmla="*/ 0 w 1193"/>
                  <a:gd name="T1" fmla="*/ 0 h 450"/>
                  <a:gd name="T2" fmla="*/ 0 w 1193"/>
                  <a:gd name="T3" fmla="*/ 0 h 450"/>
                  <a:gd name="T4" fmla="*/ 0 w 1193"/>
                  <a:gd name="T5" fmla="*/ 0 h 450"/>
                  <a:gd name="T6" fmla="*/ 0 w 1193"/>
                  <a:gd name="T7" fmla="*/ 0 h 450"/>
                  <a:gd name="T8" fmla="*/ 0 w 1193"/>
                  <a:gd name="T9" fmla="*/ 0 h 450"/>
                  <a:gd name="T10" fmla="*/ 0 w 1193"/>
                  <a:gd name="T11" fmla="*/ 0 h 450"/>
                  <a:gd name="T12" fmla="*/ 0 w 1193"/>
                  <a:gd name="T13" fmla="*/ 0 h 450"/>
                  <a:gd name="T14" fmla="*/ 0 w 1193"/>
                  <a:gd name="T15" fmla="*/ 0 h 450"/>
                  <a:gd name="T16" fmla="*/ 0 w 1193"/>
                  <a:gd name="T17" fmla="*/ 0 h 450"/>
                  <a:gd name="T18" fmla="*/ 0 w 1193"/>
                  <a:gd name="T19" fmla="*/ 0 h 450"/>
                  <a:gd name="T20" fmla="*/ 0 w 1193"/>
                  <a:gd name="T21" fmla="*/ 0 h 450"/>
                  <a:gd name="T22" fmla="*/ 0 w 1193"/>
                  <a:gd name="T23" fmla="*/ 0 h 450"/>
                  <a:gd name="T24" fmla="*/ 0 w 1193"/>
                  <a:gd name="T25" fmla="*/ 0 h 450"/>
                  <a:gd name="T26" fmla="*/ 0 w 1193"/>
                  <a:gd name="T27" fmla="*/ 0 h 450"/>
                  <a:gd name="T28" fmla="*/ 0 w 1193"/>
                  <a:gd name="T29" fmla="*/ 0 h 450"/>
                  <a:gd name="T30" fmla="*/ 0 w 1193"/>
                  <a:gd name="T31" fmla="*/ 0 h 450"/>
                  <a:gd name="T32" fmla="*/ 0 w 1193"/>
                  <a:gd name="T33" fmla="*/ 0 h 450"/>
                  <a:gd name="T34" fmla="*/ 0 w 1193"/>
                  <a:gd name="T35" fmla="*/ 0 h 450"/>
                  <a:gd name="T36" fmla="*/ 0 w 1193"/>
                  <a:gd name="T37" fmla="*/ 0 h 450"/>
                  <a:gd name="T38" fmla="*/ 0 w 1193"/>
                  <a:gd name="T39" fmla="*/ 0 h 450"/>
                  <a:gd name="T40" fmla="*/ 0 w 1193"/>
                  <a:gd name="T41" fmla="*/ 0 h 450"/>
                  <a:gd name="T42" fmla="*/ 0 w 1193"/>
                  <a:gd name="T43" fmla="*/ 0 h 450"/>
                  <a:gd name="T44" fmla="*/ 0 w 1193"/>
                  <a:gd name="T45" fmla="*/ 0 h 450"/>
                  <a:gd name="T46" fmla="*/ 0 w 1193"/>
                  <a:gd name="T47" fmla="*/ 0 h 450"/>
                  <a:gd name="T48" fmla="*/ 0 w 1193"/>
                  <a:gd name="T49" fmla="*/ 0 h 450"/>
                  <a:gd name="T50" fmla="*/ 0 w 1193"/>
                  <a:gd name="T51" fmla="*/ 0 h 450"/>
                  <a:gd name="T52" fmla="*/ 0 w 1193"/>
                  <a:gd name="T53" fmla="*/ 0 h 450"/>
                  <a:gd name="T54" fmla="*/ 0 w 1193"/>
                  <a:gd name="T55" fmla="*/ 0 h 450"/>
                  <a:gd name="T56" fmla="*/ 0 w 1193"/>
                  <a:gd name="T57" fmla="*/ 0 h 450"/>
                  <a:gd name="T58" fmla="*/ 0 w 1193"/>
                  <a:gd name="T59" fmla="*/ 0 h 450"/>
                  <a:gd name="T60" fmla="*/ 0 w 1193"/>
                  <a:gd name="T61" fmla="*/ 0 h 450"/>
                  <a:gd name="T62" fmla="*/ 0 w 1193"/>
                  <a:gd name="T63" fmla="*/ 0 h 450"/>
                  <a:gd name="T64" fmla="*/ 0 w 1193"/>
                  <a:gd name="T65" fmla="*/ 0 h 450"/>
                  <a:gd name="T66" fmla="*/ 0 w 1193"/>
                  <a:gd name="T67" fmla="*/ 0 h 450"/>
                  <a:gd name="T68" fmla="*/ 0 w 1193"/>
                  <a:gd name="T69" fmla="*/ 0 h 450"/>
                  <a:gd name="T70" fmla="*/ 0 w 1193"/>
                  <a:gd name="T71" fmla="*/ 0 h 4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93"/>
                  <a:gd name="T109" fmla="*/ 0 h 450"/>
                  <a:gd name="T110" fmla="*/ 1193 w 1193"/>
                  <a:gd name="T111" fmla="*/ 450 h 4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93" h="450">
                    <a:moveTo>
                      <a:pt x="0" y="4"/>
                    </a:moveTo>
                    <a:lnTo>
                      <a:pt x="2" y="8"/>
                    </a:lnTo>
                    <a:lnTo>
                      <a:pt x="22" y="23"/>
                    </a:lnTo>
                    <a:lnTo>
                      <a:pt x="46" y="38"/>
                    </a:lnTo>
                    <a:lnTo>
                      <a:pt x="71" y="54"/>
                    </a:lnTo>
                    <a:lnTo>
                      <a:pt x="102" y="69"/>
                    </a:lnTo>
                    <a:lnTo>
                      <a:pt x="132" y="85"/>
                    </a:lnTo>
                    <a:lnTo>
                      <a:pt x="164" y="101"/>
                    </a:lnTo>
                    <a:lnTo>
                      <a:pt x="198" y="118"/>
                    </a:lnTo>
                    <a:lnTo>
                      <a:pt x="233" y="135"/>
                    </a:lnTo>
                    <a:lnTo>
                      <a:pt x="272" y="153"/>
                    </a:lnTo>
                    <a:lnTo>
                      <a:pt x="310" y="168"/>
                    </a:lnTo>
                    <a:lnTo>
                      <a:pt x="350" y="185"/>
                    </a:lnTo>
                    <a:lnTo>
                      <a:pt x="391" y="202"/>
                    </a:lnTo>
                    <a:lnTo>
                      <a:pt x="433" y="219"/>
                    </a:lnTo>
                    <a:lnTo>
                      <a:pt x="476" y="235"/>
                    </a:lnTo>
                    <a:lnTo>
                      <a:pt x="519" y="252"/>
                    </a:lnTo>
                    <a:lnTo>
                      <a:pt x="563" y="267"/>
                    </a:lnTo>
                    <a:lnTo>
                      <a:pt x="607" y="282"/>
                    </a:lnTo>
                    <a:lnTo>
                      <a:pt x="651" y="298"/>
                    </a:lnTo>
                    <a:lnTo>
                      <a:pt x="695" y="313"/>
                    </a:lnTo>
                    <a:lnTo>
                      <a:pt x="739" y="327"/>
                    </a:lnTo>
                    <a:lnTo>
                      <a:pt x="783" y="341"/>
                    </a:lnTo>
                    <a:lnTo>
                      <a:pt x="825" y="355"/>
                    </a:lnTo>
                    <a:lnTo>
                      <a:pt x="868" y="368"/>
                    </a:lnTo>
                    <a:lnTo>
                      <a:pt x="910" y="380"/>
                    </a:lnTo>
                    <a:lnTo>
                      <a:pt x="950" y="392"/>
                    </a:lnTo>
                    <a:lnTo>
                      <a:pt x="989" y="402"/>
                    </a:lnTo>
                    <a:lnTo>
                      <a:pt x="1028" y="413"/>
                    </a:lnTo>
                    <a:lnTo>
                      <a:pt x="1063" y="421"/>
                    </a:lnTo>
                    <a:lnTo>
                      <a:pt x="1098" y="430"/>
                    </a:lnTo>
                    <a:lnTo>
                      <a:pt x="1132" y="438"/>
                    </a:lnTo>
                    <a:lnTo>
                      <a:pt x="1162" y="444"/>
                    </a:lnTo>
                    <a:lnTo>
                      <a:pt x="1191" y="450"/>
                    </a:lnTo>
                    <a:lnTo>
                      <a:pt x="1193" y="439"/>
                    </a:lnTo>
                    <a:lnTo>
                      <a:pt x="1164" y="434"/>
                    </a:lnTo>
                    <a:lnTo>
                      <a:pt x="1134" y="428"/>
                    </a:lnTo>
                    <a:lnTo>
                      <a:pt x="1100" y="419"/>
                    </a:lnTo>
                    <a:lnTo>
                      <a:pt x="1066" y="411"/>
                    </a:lnTo>
                    <a:lnTo>
                      <a:pt x="1030" y="402"/>
                    </a:lnTo>
                    <a:lnTo>
                      <a:pt x="992" y="392"/>
                    </a:lnTo>
                    <a:lnTo>
                      <a:pt x="953" y="381"/>
                    </a:lnTo>
                    <a:lnTo>
                      <a:pt x="912" y="370"/>
                    </a:lnTo>
                    <a:lnTo>
                      <a:pt x="872" y="357"/>
                    </a:lnTo>
                    <a:lnTo>
                      <a:pt x="830" y="344"/>
                    </a:lnTo>
                    <a:lnTo>
                      <a:pt x="787" y="331"/>
                    </a:lnTo>
                    <a:lnTo>
                      <a:pt x="743" y="317"/>
                    </a:lnTo>
                    <a:lnTo>
                      <a:pt x="700" y="302"/>
                    </a:lnTo>
                    <a:lnTo>
                      <a:pt x="655" y="287"/>
                    </a:lnTo>
                    <a:lnTo>
                      <a:pt x="611" y="272"/>
                    </a:lnTo>
                    <a:lnTo>
                      <a:pt x="568" y="257"/>
                    </a:lnTo>
                    <a:lnTo>
                      <a:pt x="523" y="241"/>
                    </a:lnTo>
                    <a:lnTo>
                      <a:pt x="481" y="224"/>
                    </a:lnTo>
                    <a:lnTo>
                      <a:pt x="437" y="208"/>
                    </a:lnTo>
                    <a:lnTo>
                      <a:pt x="396" y="192"/>
                    </a:lnTo>
                    <a:lnTo>
                      <a:pt x="354" y="175"/>
                    </a:lnTo>
                    <a:lnTo>
                      <a:pt x="314" y="158"/>
                    </a:lnTo>
                    <a:lnTo>
                      <a:pt x="276" y="142"/>
                    </a:lnTo>
                    <a:lnTo>
                      <a:pt x="238" y="126"/>
                    </a:lnTo>
                    <a:lnTo>
                      <a:pt x="202" y="109"/>
                    </a:lnTo>
                    <a:lnTo>
                      <a:pt x="169" y="93"/>
                    </a:lnTo>
                    <a:lnTo>
                      <a:pt x="136" y="77"/>
                    </a:lnTo>
                    <a:lnTo>
                      <a:pt x="106" y="61"/>
                    </a:lnTo>
                    <a:lnTo>
                      <a:pt x="78" y="45"/>
                    </a:lnTo>
                    <a:lnTo>
                      <a:pt x="52" y="29"/>
                    </a:lnTo>
                    <a:lnTo>
                      <a:pt x="29" y="15"/>
                    </a:lnTo>
                    <a:lnTo>
                      <a:pt x="9" y="0"/>
                    </a:lnTo>
                    <a:lnTo>
                      <a:pt x="11" y="4"/>
                    </a:lnTo>
                    <a:lnTo>
                      <a:pt x="0" y="4"/>
                    </a:lnTo>
                    <a:lnTo>
                      <a:pt x="0" y="6"/>
                    </a:lnTo>
                    <a:lnTo>
                      <a:pt x="2" y="8"/>
                    </a:lnTo>
                    <a:lnTo>
                      <a:pt x="0" y="4"/>
                    </a:lnTo>
                    <a:close/>
                  </a:path>
                </a:pathLst>
              </a:custGeom>
              <a:solidFill>
                <a:srgbClr val="000000"/>
              </a:solidFill>
              <a:ln w="9525">
                <a:noFill/>
                <a:round/>
                <a:headEnd/>
                <a:tailEnd/>
              </a:ln>
            </p:spPr>
            <p:txBody>
              <a:bodyPr/>
              <a:lstStyle/>
              <a:p>
                <a:endParaRPr lang="en-US"/>
              </a:p>
            </p:txBody>
          </p:sp>
          <p:sp>
            <p:nvSpPr>
              <p:cNvPr id="1283" name="Freeform 49"/>
              <p:cNvSpPr>
                <a:spLocks/>
              </p:cNvSpPr>
              <p:nvPr/>
            </p:nvSpPr>
            <p:spPr bwMode="auto">
              <a:xfrm>
                <a:off x="3475" y="1579"/>
                <a:ext cx="26" cy="171"/>
              </a:xfrm>
              <a:custGeom>
                <a:avLst/>
                <a:gdLst>
                  <a:gd name="T0" fmla="*/ 0 w 128"/>
                  <a:gd name="T1" fmla="*/ 0 h 855"/>
                  <a:gd name="T2" fmla="*/ 0 w 128"/>
                  <a:gd name="T3" fmla="*/ 0 h 855"/>
                  <a:gd name="T4" fmla="*/ 0 w 128"/>
                  <a:gd name="T5" fmla="*/ 0 h 855"/>
                  <a:gd name="T6" fmla="*/ 0 w 128"/>
                  <a:gd name="T7" fmla="*/ 0 h 855"/>
                  <a:gd name="T8" fmla="*/ 0 w 128"/>
                  <a:gd name="T9" fmla="*/ 0 h 855"/>
                  <a:gd name="T10" fmla="*/ 0 w 128"/>
                  <a:gd name="T11" fmla="*/ 0 h 855"/>
                  <a:gd name="T12" fmla="*/ 0 w 128"/>
                  <a:gd name="T13" fmla="*/ 0 h 855"/>
                  <a:gd name="T14" fmla="*/ 0 w 128"/>
                  <a:gd name="T15" fmla="*/ 0 h 855"/>
                  <a:gd name="T16" fmla="*/ 0 w 128"/>
                  <a:gd name="T17" fmla="*/ 0 h 855"/>
                  <a:gd name="T18" fmla="*/ 0 w 128"/>
                  <a:gd name="T19" fmla="*/ 0 h 855"/>
                  <a:gd name="T20" fmla="*/ 0 w 128"/>
                  <a:gd name="T21" fmla="*/ 0 h 855"/>
                  <a:gd name="T22" fmla="*/ 0 w 128"/>
                  <a:gd name="T23" fmla="*/ 0 h 855"/>
                  <a:gd name="T24" fmla="*/ 0 w 128"/>
                  <a:gd name="T25" fmla="*/ 0 h 855"/>
                  <a:gd name="T26" fmla="*/ 0 w 128"/>
                  <a:gd name="T27" fmla="*/ 0 h 855"/>
                  <a:gd name="T28" fmla="*/ 0 w 128"/>
                  <a:gd name="T29" fmla="*/ 0 h 855"/>
                  <a:gd name="T30" fmla="*/ 0 w 128"/>
                  <a:gd name="T31" fmla="*/ 0 h 855"/>
                  <a:gd name="T32" fmla="*/ 0 w 128"/>
                  <a:gd name="T33" fmla="*/ 0 h 855"/>
                  <a:gd name="T34" fmla="*/ 0 w 128"/>
                  <a:gd name="T35" fmla="*/ 0 h 855"/>
                  <a:gd name="T36" fmla="*/ 0 w 128"/>
                  <a:gd name="T37" fmla="*/ 0 h 855"/>
                  <a:gd name="T38" fmla="*/ 0 w 128"/>
                  <a:gd name="T39" fmla="*/ 0 h 855"/>
                  <a:gd name="T40" fmla="*/ 0 w 128"/>
                  <a:gd name="T41" fmla="*/ 0 h 855"/>
                  <a:gd name="T42" fmla="*/ 0 w 128"/>
                  <a:gd name="T43" fmla="*/ 0 h 855"/>
                  <a:gd name="T44" fmla="*/ 0 w 128"/>
                  <a:gd name="T45" fmla="*/ 0 h 855"/>
                  <a:gd name="T46" fmla="*/ 0 w 128"/>
                  <a:gd name="T47" fmla="*/ 0 h 855"/>
                  <a:gd name="T48" fmla="*/ 0 w 128"/>
                  <a:gd name="T49" fmla="*/ 0 h 855"/>
                  <a:gd name="T50" fmla="*/ 0 w 128"/>
                  <a:gd name="T51" fmla="*/ 0 h 855"/>
                  <a:gd name="T52" fmla="*/ 0 w 128"/>
                  <a:gd name="T53" fmla="*/ 0 h 855"/>
                  <a:gd name="T54" fmla="*/ 0 w 128"/>
                  <a:gd name="T55" fmla="*/ 0 h 855"/>
                  <a:gd name="T56" fmla="*/ 0 w 128"/>
                  <a:gd name="T57" fmla="*/ 0 h 855"/>
                  <a:gd name="T58" fmla="*/ 0 w 128"/>
                  <a:gd name="T59" fmla="*/ 0 h 855"/>
                  <a:gd name="T60" fmla="*/ 0 w 128"/>
                  <a:gd name="T61" fmla="*/ 0 h 855"/>
                  <a:gd name="T62" fmla="*/ 0 w 128"/>
                  <a:gd name="T63" fmla="*/ 0 h 855"/>
                  <a:gd name="T64" fmla="*/ 0 w 128"/>
                  <a:gd name="T65" fmla="*/ 0 h 855"/>
                  <a:gd name="T66" fmla="*/ 0 w 128"/>
                  <a:gd name="T67" fmla="*/ 0 h 855"/>
                  <a:gd name="T68" fmla="*/ 0 w 128"/>
                  <a:gd name="T69" fmla="*/ 0 h 855"/>
                  <a:gd name="T70" fmla="*/ 0 w 128"/>
                  <a:gd name="T71" fmla="*/ 0 h 85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8"/>
                  <a:gd name="T109" fmla="*/ 0 h 855"/>
                  <a:gd name="T110" fmla="*/ 128 w 128"/>
                  <a:gd name="T111" fmla="*/ 855 h 85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8" h="855">
                    <a:moveTo>
                      <a:pt x="119" y="0"/>
                    </a:moveTo>
                    <a:lnTo>
                      <a:pt x="119" y="0"/>
                    </a:lnTo>
                    <a:lnTo>
                      <a:pt x="114" y="9"/>
                    </a:lnTo>
                    <a:lnTo>
                      <a:pt x="109" y="21"/>
                    </a:lnTo>
                    <a:lnTo>
                      <a:pt x="105" y="36"/>
                    </a:lnTo>
                    <a:lnTo>
                      <a:pt x="100" y="51"/>
                    </a:lnTo>
                    <a:lnTo>
                      <a:pt x="96" y="69"/>
                    </a:lnTo>
                    <a:lnTo>
                      <a:pt x="91" y="89"/>
                    </a:lnTo>
                    <a:lnTo>
                      <a:pt x="87" y="112"/>
                    </a:lnTo>
                    <a:lnTo>
                      <a:pt x="84" y="135"/>
                    </a:lnTo>
                    <a:lnTo>
                      <a:pt x="79" y="160"/>
                    </a:lnTo>
                    <a:lnTo>
                      <a:pt x="75" y="186"/>
                    </a:lnTo>
                    <a:lnTo>
                      <a:pt x="70" y="214"/>
                    </a:lnTo>
                    <a:lnTo>
                      <a:pt x="67" y="242"/>
                    </a:lnTo>
                    <a:lnTo>
                      <a:pt x="62" y="272"/>
                    </a:lnTo>
                    <a:lnTo>
                      <a:pt x="58" y="302"/>
                    </a:lnTo>
                    <a:lnTo>
                      <a:pt x="55" y="335"/>
                    </a:lnTo>
                    <a:lnTo>
                      <a:pt x="51" y="365"/>
                    </a:lnTo>
                    <a:lnTo>
                      <a:pt x="47" y="398"/>
                    </a:lnTo>
                    <a:lnTo>
                      <a:pt x="43" y="432"/>
                    </a:lnTo>
                    <a:lnTo>
                      <a:pt x="40" y="464"/>
                    </a:lnTo>
                    <a:lnTo>
                      <a:pt x="36" y="497"/>
                    </a:lnTo>
                    <a:lnTo>
                      <a:pt x="32" y="531"/>
                    </a:lnTo>
                    <a:lnTo>
                      <a:pt x="29" y="564"/>
                    </a:lnTo>
                    <a:lnTo>
                      <a:pt x="25" y="597"/>
                    </a:lnTo>
                    <a:lnTo>
                      <a:pt x="22" y="629"/>
                    </a:lnTo>
                    <a:lnTo>
                      <a:pt x="19" y="660"/>
                    </a:lnTo>
                    <a:lnTo>
                      <a:pt x="17" y="691"/>
                    </a:lnTo>
                    <a:lnTo>
                      <a:pt x="13" y="720"/>
                    </a:lnTo>
                    <a:lnTo>
                      <a:pt x="10" y="751"/>
                    </a:lnTo>
                    <a:lnTo>
                      <a:pt x="8" y="778"/>
                    </a:lnTo>
                    <a:lnTo>
                      <a:pt x="5" y="806"/>
                    </a:lnTo>
                    <a:lnTo>
                      <a:pt x="2" y="830"/>
                    </a:lnTo>
                    <a:lnTo>
                      <a:pt x="0" y="855"/>
                    </a:lnTo>
                    <a:lnTo>
                      <a:pt x="11" y="855"/>
                    </a:lnTo>
                    <a:lnTo>
                      <a:pt x="13" y="832"/>
                    </a:lnTo>
                    <a:lnTo>
                      <a:pt x="17" y="806"/>
                    </a:lnTo>
                    <a:lnTo>
                      <a:pt x="19" y="778"/>
                    </a:lnTo>
                    <a:lnTo>
                      <a:pt x="21" y="751"/>
                    </a:lnTo>
                    <a:lnTo>
                      <a:pt x="24" y="722"/>
                    </a:lnTo>
                    <a:lnTo>
                      <a:pt x="28" y="691"/>
                    </a:lnTo>
                    <a:lnTo>
                      <a:pt x="30" y="660"/>
                    </a:lnTo>
                    <a:lnTo>
                      <a:pt x="33" y="629"/>
                    </a:lnTo>
                    <a:lnTo>
                      <a:pt x="37" y="597"/>
                    </a:lnTo>
                    <a:lnTo>
                      <a:pt x="40" y="564"/>
                    </a:lnTo>
                    <a:lnTo>
                      <a:pt x="43" y="531"/>
                    </a:lnTo>
                    <a:lnTo>
                      <a:pt x="47" y="499"/>
                    </a:lnTo>
                    <a:lnTo>
                      <a:pt x="51" y="466"/>
                    </a:lnTo>
                    <a:lnTo>
                      <a:pt x="55" y="432"/>
                    </a:lnTo>
                    <a:lnTo>
                      <a:pt x="58" y="400"/>
                    </a:lnTo>
                    <a:lnTo>
                      <a:pt x="62" y="367"/>
                    </a:lnTo>
                    <a:lnTo>
                      <a:pt x="66" y="335"/>
                    </a:lnTo>
                    <a:lnTo>
                      <a:pt x="69" y="304"/>
                    </a:lnTo>
                    <a:lnTo>
                      <a:pt x="74" y="274"/>
                    </a:lnTo>
                    <a:lnTo>
                      <a:pt x="78" y="244"/>
                    </a:lnTo>
                    <a:lnTo>
                      <a:pt x="81" y="216"/>
                    </a:lnTo>
                    <a:lnTo>
                      <a:pt x="86" y="188"/>
                    </a:lnTo>
                    <a:lnTo>
                      <a:pt x="90" y="162"/>
                    </a:lnTo>
                    <a:lnTo>
                      <a:pt x="95" y="137"/>
                    </a:lnTo>
                    <a:lnTo>
                      <a:pt x="98" y="114"/>
                    </a:lnTo>
                    <a:lnTo>
                      <a:pt x="103" y="91"/>
                    </a:lnTo>
                    <a:lnTo>
                      <a:pt x="107" y="71"/>
                    </a:lnTo>
                    <a:lnTo>
                      <a:pt x="112" y="54"/>
                    </a:lnTo>
                    <a:lnTo>
                      <a:pt x="116" y="38"/>
                    </a:lnTo>
                    <a:lnTo>
                      <a:pt x="121" y="25"/>
                    </a:lnTo>
                    <a:lnTo>
                      <a:pt x="125" y="14"/>
                    </a:lnTo>
                    <a:lnTo>
                      <a:pt x="128" y="4"/>
                    </a:lnTo>
                    <a:lnTo>
                      <a:pt x="119" y="0"/>
                    </a:lnTo>
                    <a:close/>
                  </a:path>
                </a:pathLst>
              </a:custGeom>
              <a:solidFill>
                <a:srgbClr val="000000"/>
              </a:solidFill>
              <a:ln w="9525">
                <a:noFill/>
                <a:round/>
                <a:headEnd/>
                <a:tailEnd/>
              </a:ln>
            </p:spPr>
            <p:txBody>
              <a:bodyPr/>
              <a:lstStyle/>
              <a:p>
                <a:endParaRPr lang="en-US"/>
              </a:p>
            </p:txBody>
          </p:sp>
          <p:sp>
            <p:nvSpPr>
              <p:cNvPr id="1284" name="Freeform 50"/>
              <p:cNvSpPr>
                <a:spLocks/>
              </p:cNvSpPr>
              <p:nvPr/>
            </p:nvSpPr>
            <p:spPr bwMode="auto">
              <a:xfrm>
                <a:off x="3498" y="1575"/>
                <a:ext cx="13" cy="5"/>
              </a:xfrm>
              <a:custGeom>
                <a:avLst/>
                <a:gdLst>
                  <a:gd name="T0" fmla="*/ 0 w 64"/>
                  <a:gd name="T1" fmla="*/ 0 h 22"/>
                  <a:gd name="T2" fmla="*/ 0 w 64"/>
                  <a:gd name="T3" fmla="*/ 0 h 22"/>
                  <a:gd name="T4" fmla="*/ 0 w 64"/>
                  <a:gd name="T5" fmla="*/ 0 h 22"/>
                  <a:gd name="T6" fmla="*/ 0 w 64"/>
                  <a:gd name="T7" fmla="*/ 0 h 22"/>
                  <a:gd name="T8" fmla="*/ 0 w 64"/>
                  <a:gd name="T9" fmla="*/ 0 h 22"/>
                  <a:gd name="T10" fmla="*/ 0 w 64"/>
                  <a:gd name="T11" fmla="*/ 0 h 22"/>
                  <a:gd name="T12" fmla="*/ 0 w 64"/>
                  <a:gd name="T13" fmla="*/ 0 h 22"/>
                  <a:gd name="T14" fmla="*/ 0 w 64"/>
                  <a:gd name="T15" fmla="*/ 0 h 22"/>
                  <a:gd name="T16" fmla="*/ 0 w 64"/>
                  <a:gd name="T17" fmla="*/ 0 h 22"/>
                  <a:gd name="T18" fmla="*/ 0 w 64"/>
                  <a:gd name="T19" fmla="*/ 0 h 22"/>
                  <a:gd name="T20" fmla="*/ 0 w 64"/>
                  <a:gd name="T21" fmla="*/ 0 h 22"/>
                  <a:gd name="T22" fmla="*/ 0 w 64"/>
                  <a:gd name="T23" fmla="*/ 0 h 22"/>
                  <a:gd name="T24" fmla="*/ 0 w 64"/>
                  <a:gd name="T25" fmla="*/ 0 h 22"/>
                  <a:gd name="T26" fmla="*/ 0 w 64"/>
                  <a:gd name="T27" fmla="*/ 0 h 22"/>
                  <a:gd name="T28" fmla="*/ 0 w 64"/>
                  <a:gd name="T29" fmla="*/ 0 h 22"/>
                  <a:gd name="T30" fmla="*/ 0 w 64"/>
                  <a:gd name="T31" fmla="*/ 0 h 22"/>
                  <a:gd name="T32" fmla="*/ 0 w 64"/>
                  <a:gd name="T33" fmla="*/ 0 h 22"/>
                  <a:gd name="T34" fmla="*/ 0 w 64"/>
                  <a:gd name="T35" fmla="*/ 0 h 22"/>
                  <a:gd name="T36" fmla="*/ 0 w 64"/>
                  <a:gd name="T37" fmla="*/ 0 h 22"/>
                  <a:gd name="T38" fmla="*/ 0 w 64"/>
                  <a:gd name="T39" fmla="*/ 0 h 22"/>
                  <a:gd name="T40" fmla="*/ 0 w 64"/>
                  <a:gd name="T41" fmla="*/ 0 h 22"/>
                  <a:gd name="T42" fmla="*/ 0 w 64"/>
                  <a:gd name="T43" fmla="*/ 0 h 22"/>
                  <a:gd name="T44" fmla="*/ 0 w 64"/>
                  <a:gd name="T45" fmla="*/ 0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4"/>
                  <a:gd name="T70" fmla="*/ 0 h 22"/>
                  <a:gd name="T71" fmla="*/ 64 w 64"/>
                  <a:gd name="T72" fmla="*/ 22 h 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4" h="22">
                    <a:moveTo>
                      <a:pt x="64" y="7"/>
                    </a:moveTo>
                    <a:lnTo>
                      <a:pt x="64" y="7"/>
                    </a:lnTo>
                    <a:lnTo>
                      <a:pt x="54" y="5"/>
                    </a:lnTo>
                    <a:lnTo>
                      <a:pt x="45" y="3"/>
                    </a:lnTo>
                    <a:lnTo>
                      <a:pt x="36" y="1"/>
                    </a:lnTo>
                    <a:lnTo>
                      <a:pt x="28" y="0"/>
                    </a:lnTo>
                    <a:lnTo>
                      <a:pt x="21" y="0"/>
                    </a:lnTo>
                    <a:lnTo>
                      <a:pt x="13" y="3"/>
                    </a:lnTo>
                    <a:lnTo>
                      <a:pt x="6" y="9"/>
                    </a:lnTo>
                    <a:lnTo>
                      <a:pt x="0" y="18"/>
                    </a:lnTo>
                    <a:lnTo>
                      <a:pt x="9" y="22"/>
                    </a:lnTo>
                    <a:lnTo>
                      <a:pt x="15" y="16"/>
                    </a:lnTo>
                    <a:lnTo>
                      <a:pt x="19" y="12"/>
                    </a:lnTo>
                    <a:lnTo>
                      <a:pt x="23" y="10"/>
                    </a:lnTo>
                    <a:lnTo>
                      <a:pt x="28" y="10"/>
                    </a:lnTo>
                    <a:lnTo>
                      <a:pt x="34" y="12"/>
                    </a:lnTo>
                    <a:lnTo>
                      <a:pt x="43" y="14"/>
                    </a:lnTo>
                    <a:lnTo>
                      <a:pt x="52" y="16"/>
                    </a:lnTo>
                    <a:lnTo>
                      <a:pt x="62" y="18"/>
                    </a:lnTo>
                    <a:lnTo>
                      <a:pt x="64" y="7"/>
                    </a:lnTo>
                    <a:close/>
                  </a:path>
                </a:pathLst>
              </a:custGeom>
              <a:solidFill>
                <a:srgbClr val="000000"/>
              </a:solidFill>
              <a:ln w="9525">
                <a:noFill/>
                <a:round/>
                <a:headEnd/>
                <a:tailEnd/>
              </a:ln>
            </p:spPr>
            <p:txBody>
              <a:bodyPr/>
              <a:lstStyle/>
              <a:p>
                <a:endParaRPr lang="en-US"/>
              </a:p>
            </p:txBody>
          </p:sp>
          <p:sp>
            <p:nvSpPr>
              <p:cNvPr id="1285" name="Freeform 51"/>
              <p:cNvSpPr>
                <a:spLocks/>
              </p:cNvSpPr>
              <p:nvPr/>
            </p:nvSpPr>
            <p:spPr bwMode="auto">
              <a:xfrm>
                <a:off x="3511" y="1577"/>
                <a:ext cx="24" cy="12"/>
              </a:xfrm>
              <a:custGeom>
                <a:avLst/>
                <a:gdLst>
                  <a:gd name="T0" fmla="*/ 0 w 117"/>
                  <a:gd name="T1" fmla="*/ 0 h 56"/>
                  <a:gd name="T2" fmla="*/ 0 w 117"/>
                  <a:gd name="T3" fmla="*/ 0 h 56"/>
                  <a:gd name="T4" fmla="*/ 0 w 117"/>
                  <a:gd name="T5" fmla="*/ 0 h 56"/>
                  <a:gd name="T6" fmla="*/ 0 w 117"/>
                  <a:gd name="T7" fmla="*/ 0 h 56"/>
                  <a:gd name="T8" fmla="*/ 0 w 117"/>
                  <a:gd name="T9" fmla="*/ 0 h 56"/>
                  <a:gd name="T10" fmla="*/ 0 w 117"/>
                  <a:gd name="T11" fmla="*/ 0 h 56"/>
                  <a:gd name="T12" fmla="*/ 0 w 117"/>
                  <a:gd name="T13" fmla="*/ 0 h 56"/>
                  <a:gd name="T14" fmla="*/ 0 w 117"/>
                  <a:gd name="T15" fmla="*/ 0 h 56"/>
                  <a:gd name="T16" fmla="*/ 0 w 117"/>
                  <a:gd name="T17" fmla="*/ 0 h 56"/>
                  <a:gd name="T18" fmla="*/ 0 w 117"/>
                  <a:gd name="T19" fmla="*/ 0 h 56"/>
                  <a:gd name="T20" fmla="*/ 0 w 117"/>
                  <a:gd name="T21" fmla="*/ 0 h 56"/>
                  <a:gd name="T22" fmla="*/ 0 w 117"/>
                  <a:gd name="T23" fmla="*/ 0 h 56"/>
                  <a:gd name="T24" fmla="*/ 0 w 117"/>
                  <a:gd name="T25" fmla="*/ 0 h 56"/>
                  <a:gd name="T26" fmla="*/ 0 w 117"/>
                  <a:gd name="T27" fmla="*/ 0 h 56"/>
                  <a:gd name="T28" fmla="*/ 0 w 117"/>
                  <a:gd name="T29" fmla="*/ 0 h 56"/>
                  <a:gd name="T30" fmla="*/ 0 w 117"/>
                  <a:gd name="T31" fmla="*/ 0 h 56"/>
                  <a:gd name="T32" fmla="*/ 0 w 117"/>
                  <a:gd name="T33" fmla="*/ 0 h 56"/>
                  <a:gd name="T34" fmla="*/ 0 w 117"/>
                  <a:gd name="T35" fmla="*/ 0 h 56"/>
                  <a:gd name="T36" fmla="*/ 0 w 117"/>
                  <a:gd name="T37" fmla="*/ 0 h 56"/>
                  <a:gd name="T38" fmla="*/ 0 w 117"/>
                  <a:gd name="T39" fmla="*/ 0 h 56"/>
                  <a:gd name="T40" fmla="*/ 0 w 117"/>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56"/>
                  <a:gd name="T65" fmla="*/ 117 w 117"/>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56">
                    <a:moveTo>
                      <a:pt x="116" y="52"/>
                    </a:moveTo>
                    <a:lnTo>
                      <a:pt x="117" y="52"/>
                    </a:lnTo>
                    <a:lnTo>
                      <a:pt x="110" y="41"/>
                    </a:lnTo>
                    <a:lnTo>
                      <a:pt x="97" y="33"/>
                    </a:lnTo>
                    <a:lnTo>
                      <a:pt x="82" y="26"/>
                    </a:lnTo>
                    <a:lnTo>
                      <a:pt x="66" y="18"/>
                    </a:lnTo>
                    <a:lnTo>
                      <a:pt x="48" y="12"/>
                    </a:lnTo>
                    <a:lnTo>
                      <a:pt x="30" y="7"/>
                    </a:lnTo>
                    <a:lnTo>
                      <a:pt x="16" y="3"/>
                    </a:lnTo>
                    <a:lnTo>
                      <a:pt x="2" y="0"/>
                    </a:lnTo>
                    <a:lnTo>
                      <a:pt x="0" y="11"/>
                    </a:lnTo>
                    <a:lnTo>
                      <a:pt x="13" y="14"/>
                    </a:lnTo>
                    <a:lnTo>
                      <a:pt x="28" y="17"/>
                    </a:lnTo>
                    <a:lnTo>
                      <a:pt x="44" y="22"/>
                    </a:lnTo>
                    <a:lnTo>
                      <a:pt x="61" y="29"/>
                    </a:lnTo>
                    <a:lnTo>
                      <a:pt x="77" y="34"/>
                    </a:lnTo>
                    <a:lnTo>
                      <a:pt x="91" y="41"/>
                    </a:lnTo>
                    <a:lnTo>
                      <a:pt x="101" y="50"/>
                    </a:lnTo>
                    <a:lnTo>
                      <a:pt x="106" y="56"/>
                    </a:lnTo>
                    <a:lnTo>
                      <a:pt x="107" y="56"/>
                    </a:lnTo>
                    <a:lnTo>
                      <a:pt x="116" y="52"/>
                    </a:lnTo>
                    <a:close/>
                  </a:path>
                </a:pathLst>
              </a:custGeom>
              <a:solidFill>
                <a:srgbClr val="000000"/>
              </a:solidFill>
              <a:ln w="9525">
                <a:noFill/>
                <a:round/>
                <a:headEnd/>
                <a:tailEnd/>
              </a:ln>
            </p:spPr>
            <p:txBody>
              <a:bodyPr/>
              <a:lstStyle/>
              <a:p>
                <a:endParaRPr lang="en-US"/>
              </a:p>
            </p:txBody>
          </p:sp>
          <p:sp>
            <p:nvSpPr>
              <p:cNvPr id="1286" name="Freeform 52"/>
              <p:cNvSpPr>
                <a:spLocks/>
              </p:cNvSpPr>
              <p:nvPr/>
            </p:nvSpPr>
            <p:spPr bwMode="auto">
              <a:xfrm>
                <a:off x="3531" y="1581"/>
                <a:ext cx="61" cy="167"/>
              </a:xfrm>
              <a:custGeom>
                <a:avLst/>
                <a:gdLst>
                  <a:gd name="T0" fmla="*/ 0 w 306"/>
                  <a:gd name="T1" fmla="*/ 0 h 833"/>
                  <a:gd name="T2" fmla="*/ 0 w 306"/>
                  <a:gd name="T3" fmla="*/ 0 h 833"/>
                  <a:gd name="T4" fmla="*/ 0 w 306"/>
                  <a:gd name="T5" fmla="*/ 0 h 833"/>
                  <a:gd name="T6" fmla="*/ 0 w 306"/>
                  <a:gd name="T7" fmla="*/ 0 h 833"/>
                  <a:gd name="T8" fmla="*/ 0 w 306"/>
                  <a:gd name="T9" fmla="*/ 0 h 833"/>
                  <a:gd name="T10" fmla="*/ 0 w 306"/>
                  <a:gd name="T11" fmla="*/ 0 h 833"/>
                  <a:gd name="T12" fmla="*/ 0 w 306"/>
                  <a:gd name="T13" fmla="*/ 0 h 833"/>
                  <a:gd name="T14" fmla="*/ 0 w 306"/>
                  <a:gd name="T15" fmla="*/ 0 h 833"/>
                  <a:gd name="T16" fmla="*/ 0 w 306"/>
                  <a:gd name="T17" fmla="*/ 0 h 833"/>
                  <a:gd name="T18" fmla="*/ 0 w 306"/>
                  <a:gd name="T19" fmla="*/ 0 h 833"/>
                  <a:gd name="T20" fmla="*/ 0 w 306"/>
                  <a:gd name="T21" fmla="*/ 0 h 833"/>
                  <a:gd name="T22" fmla="*/ 0 w 306"/>
                  <a:gd name="T23" fmla="*/ 0 h 833"/>
                  <a:gd name="T24" fmla="*/ 0 w 306"/>
                  <a:gd name="T25" fmla="*/ 0 h 833"/>
                  <a:gd name="T26" fmla="*/ 0 w 306"/>
                  <a:gd name="T27" fmla="*/ 0 h 833"/>
                  <a:gd name="T28" fmla="*/ 0 w 306"/>
                  <a:gd name="T29" fmla="*/ 0 h 833"/>
                  <a:gd name="T30" fmla="*/ 0 w 306"/>
                  <a:gd name="T31" fmla="*/ 0 h 833"/>
                  <a:gd name="T32" fmla="*/ 0 w 306"/>
                  <a:gd name="T33" fmla="*/ 0 h 833"/>
                  <a:gd name="T34" fmla="*/ 0 w 306"/>
                  <a:gd name="T35" fmla="*/ 0 h 833"/>
                  <a:gd name="T36" fmla="*/ 0 w 306"/>
                  <a:gd name="T37" fmla="*/ 0 h 833"/>
                  <a:gd name="T38" fmla="*/ 0 w 306"/>
                  <a:gd name="T39" fmla="*/ 0 h 833"/>
                  <a:gd name="T40" fmla="*/ 0 w 306"/>
                  <a:gd name="T41" fmla="*/ 0 h 833"/>
                  <a:gd name="T42" fmla="*/ 0 w 306"/>
                  <a:gd name="T43" fmla="*/ 0 h 833"/>
                  <a:gd name="T44" fmla="*/ 0 w 306"/>
                  <a:gd name="T45" fmla="*/ 0 h 833"/>
                  <a:gd name="T46" fmla="*/ 0 w 306"/>
                  <a:gd name="T47" fmla="*/ 0 h 833"/>
                  <a:gd name="T48" fmla="*/ 0 w 306"/>
                  <a:gd name="T49" fmla="*/ 0 h 833"/>
                  <a:gd name="T50" fmla="*/ 0 w 306"/>
                  <a:gd name="T51" fmla="*/ 0 h 833"/>
                  <a:gd name="T52" fmla="*/ 0 w 306"/>
                  <a:gd name="T53" fmla="*/ 0 h 833"/>
                  <a:gd name="T54" fmla="*/ 0 w 306"/>
                  <a:gd name="T55" fmla="*/ 0 h 833"/>
                  <a:gd name="T56" fmla="*/ 0 w 306"/>
                  <a:gd name="T57" fmla="*/ 0 h 833"/>
                  <a:gd name="T58" fmla="*/ 0 w 306"/>
                  <a:gd name="T59" fmla="*/ 0 h 833"/>
                  <a:gd name="T60" fmla="*/ 0 w 306"/>
                  <a:gd name="T61" fmla="*/ 0 h 833"/>
                  <a:gd name="T62" fmla="*/ 0 w 306"/>
                  <a:gd name="T63" fmla="*/ 0 h 833"/>
                  <a:gd name="T64" fmla="*/ 0 w 306"/>
                  <a:gd name="T65" fmla="*/ 0 h 833"/>
                  <a:gd name="T66" fmla="*/ 0 w 306"/>
                  <a:gd name="T67" fmla="*/ 0 h 8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6"/>
                  <a:gd name="T103" fmla="*/ 0 h 833"/>
                  <a:gd name="T104" fmla="*/ 306 w 306"/>
                  <a:gd name="T105" fmla="*/ 833 h 8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6" h="833">
                    <a:moveTo>
                      <a:pt x="306" y="829"/>
                    </a:moveTo>
                    <a:lnTo>
                      <a:pt x="306" y="829"/>
                    </a:lnTo>
                    <a:lnTo>
                      <a:pt x="303" y="823"/>
                    </a:lnTo>
                    <a:lnTo>
                      <a:pt x="300" y="813"/>
                    </a:lnTo>
                    <a:lnTo>
                      <a:pt x="296" y="799"/>
                    </a:lnTo>
                    <a:lnTo>
                      <a:pt x="289" y="783"/>
                    </a:lnTo>
                    <a:lnTo>
                      <a:pt x="282" y="763"/>
                    </a:lnTo>
                    <a:lnTo>
                      <a:pt x="273" y="739"/>
                    </a:lnTo>
                    <a:lnTo>
                      <a:pt x="264" y="714"/>
                    </a:lnTo>
                    <a:lnTo>
                      <a:pt x="254" y="686"/>
                    </a:lnTo>
                    <a:lnTo>
                      <a:pt x="244" y="655"/>
                    </a:lnTo>
                    <a:lnTo>
                      <a:pt x="233" y="623"/>
                    </a:lnTo>
                    <a:lnTo>
                      <a:pt x="221" y="590"/>
                    </a:lnTo>
                    <a:lnTo>
                      <a:pt x="208" y="555"/>
                    </a:lnTo>
                    <a:lnTo>
                      <a:pt x="196" y="519"/>
                    </a:lnTo>
                    <a:lnTo>
                      <a:pt x="183" y="482"/>
                    </a:lnTo>
                    <a:lnTo>
                      <a:pt x="170" y="445"/>
                    </a:lnTo>
                    <a:lnTo>
                      <a:pt x="157" y="408"/>
                    </a:lnTo>
                    <a:lnTo>
                      <a:pt x="143" y="371"/>
                    </a:lnTo>
                    <a:lnTo>
                      <a:pt x="130" y="334"/>
                    </a:lnTo>
                    <a:lnTo>
                      <a:pt x="118" y="297"/>
                    </a:lnTo>
                    <a:lnTo>
                      <a:pt x="105" y="262"/>
                    </a:lnTo>
                    <a:lnTo>
                      <a:pt x="93" y="227"/>
                    </a:lnTo>
                    <a:lnTo>
                      <a:pt x="81" y="195"/>
                    </a:lnTo>
                    <a:lnTo>
                      <a:pt x="70" y="163"/>
                    </a:lnTo>
                    <a:lnTo>
                      <a:pt x="60" y="134"/>
                    </a:lnTo>
                    <a:lnTo>
                      <a:pt x="49" y="106"/>
                    </a:lnTo>
                    <a:lnTo>
                      <a:pt x="41" y="82"/>
                    </a:lnTo>
                    <a:lnTo>
                      <a:pt x="33" y="60"/>
                    </a:lnTo>
                    <a:lnTo>
                      <a:pt x="26" y="41"/>
                    </a:lnTo>
                    <a:lnTo>
                      <a:pt x="20" y="25"/>
                    </a:lnTo>
                    <a:lnTo>
                      <a:pt x="16" y="13"/>
                    </a:lnTo>
                    <a:lnTo>
                      <a:pt x="13" y="4"/>
                    </a:lnTo>
                    <a:lnTo>
                      <a:pt x="9" y="0"/>
                    </a:lnTo>
                    <a:lnTo>
                      <a:pt x="0" y="4"/>
                    </a:lnTo>
                    <a:lnTo>
                      <a:pt x="1" y="8"/>
                    </a:lnTo>
                    <a:lnTo>
                      <a:pt x="5" y="17"/>
                    </a:lnTo>
                    <a:lnTo>
                      <a:pt x="9" y="29"/>
                    </a:lnTo>
                    <a:lnTo>
                      <a:pt x="15" y="45"/>
                    </a:lnTo>
                    <a:lnTo>
                      <a:pt x="22" y="64"/>
                    </a:lnTo>
                    <a:lnTo>
                      <a:pt x="29" y="86"/>
                    </a:lnTo>
                    <a:lnTo>
                      <a:pt x="38" y="111"/>
                    </a:lnTo>
                    <a:lnTo>
                      <a:pt x="48" y="138"/>
                    </a:lnTo>
                    <a:lnTo>
                      <a:pt x="58" y="167"/>
                    </a:lnTo>
                    <a:lnTo>
                      <a:pt x="70" y="199"/>
                    </a:lnTo>
                    <a:lnTo>
                      <a:pt x="82" y="232"/>
                    </a:lnTo>
                    <a:lnTo>
                      <a:pt x="94" y="266"/>
                    </a:lnTo>
                    <a:lnTo>
                      <a:pt x="107" y="301"/>
                    </a:lnTo>
                    <a:lnTo>
                      <a:pt x="119" y="338"/>
                    </a:lnTo>
                    <a:lnTo>
                      <a:pt x="132" y="375"/>
                    </a:lnTo>
                    <a:lnTo>
                      <a:pt x="146" y="412"/>
                    </a:lnTo>
                    <a:lnTo>
                      <a:pt x="159" y="450"/>
                    </a:lnTo>
                    <a:lnTo>
                      <a:pt x="171" y="487"/>
                    </a:lnTo>
                    <a:lnTo>
                      <a:pt x="185" y="523"/>
                    </a:lnTo>
                    <a:lnTo>
                      <a:pt x="197" y="559"/>
                    </a:lnTo>
                    <a:lnTo>
                      <a:pt x="209" y="594"/>
                    </a:lnTo>
                    <a:lnTo>
                      <a:pt x="222" y="628"/>
                    </a:lnTo>
                    <a:lnTo>
                      <a:pt x="233" y="659"/>
                    </a:lnTo>
                    <a:lnTo>
                      <a:pt x="243" y="690"/>
                    </a:lnTo>
                    <a:lnTo>
                      <a:pt x="253" y="718"/>
                    </a:lnTo>
                    <a:lnTo>
                      <a:pt x="262" y="744"/>
                    </a:lnTo>
                    <a:lnTo>
                      <a:pt x="271" y="767"/>
                    </a:lnTo>
                    <a:lnTo>
                      <a:pt x="278" y="787"/>
                    </a:lnTo>
                    <a:lnTo>
                      <a:pt x="284" y="804"/>
                    </a:lnTo>
                    <a:lnTo>
                      <a:pt x="289" y="817"/>
                    </a:lnTo>
                    <a:lnTo>
                      <a:pt x="292" y="827"/>
                    </a:lnTo>
                    <a:lnTo>
                      <a:pt x="294" y="833"/>
                    </a:lnTo>
                    <a:lnTo>
                      <a:pt x="306" y="829"/>
                    </a:lnTo>
                    <a:close/>
                  </a:path>
                </a:pathLst>
              </a:custGeom>
              <a:solidFill>
                <a:srgbClr val="000000"/>
              </a:solidFill>
              <a:ln w="9525">
                <a:noFill/>
                <a:round/>
                <a:headEnd/>
                <a:tailEnd/>
              </a:ln>
            </p:spPr>
            <p:txBody>
              <a:bodyPr/>
              <a:lstStyle/>
              <a:p>
                <a:endParaRPr lang="en-US"/>
              </a:p>
            </p:txBody>
          </p:sp>
          <p:sp>
            <p:nvSpPr>
              <p:cNvPr id="1287" name="Freeform 53"/>
              <p:cNvSpPr>
                <a:spLocks/>
              </p:cNvSpPr>
              <p:nvPr/>
            </p:nvSpPr>
            <p:spPr bwMode="auto">
              <a:xfrm>
                <a:off x="3592" y="1753"/>
                <a:ext cx="43" cy="39"/>
              </a:xfrm>
              <a:custGeom>
                <a:avLst/>
                <a:gdLst>
                  <a:gd name="T0" fmla="*/ 0 w 214"/>
                  <a:gd name="T1" fmla="*/ 0 h 193"/>
                  <a:gd name="T2" fmla="*/ 0 w 214"/>
                  <a:gd name="T3" fmla="*/ 0 h 193"/>
                  <a:gd name="T4" fmla="*/ 0 w 214"/>
                  <a:gd name="T5" fmla="*/ 0 h 193"/>
                  <a:gd name="T6" fmla="*/ 0 w 214"/>
                  <a:gd name="T7" fmla="*/ 0 h 193"/>
                  <a:gd name="T8" fmla="*/ 0 w 214"/>
                  <a:gd name="T9" fmla="*/ 0 h 193"/>
                  <a:gd name="T10" fmla="*/ 0 w 214"/>
                  <a:gd name="T11" fmla="*/ 0 h 193"/>
                  <a:gd name="T12" fmla="*/ 0 w 214"/>
                  <a:gd name="T13" fmla="*/ 0 h 193"/>
                  <a:gd name="T14" fmla="*/ 0 w 214"/>
                  <a:gd name="T15" fmla="*/ 0 h 193"/>
                  <a:gd name="T16" fmla="*/ 0 w 214"/>
                  <a:gd name="T17" fmla="*/ 0 h 193"/>
                  <a:gd name="T18" fmla="*/ 0 w 214"/>
                  <a:gd name="T19" fmla="*/ 0 h 193"/>
                  <a:gd name="T20" fmla="*/ 0 w 214"/>
                  <a:gd name="T21" fmla="*/ 0 h 193"/>
                  <a:gd name="T22" fmla="*/ 0 w 214"/>
                  <a:gd name="T23" fmla="*/ 0 h 193"/>
                  <a:gd name="T24" fmla="*/ 0 w 214"/>
                  <a:gd name="T25" fmla="*/ 0 h 193"/>
                  <a:gd name="T26" fmla="*/ 0 w 214"/>
                  <a:gd name="T27" fmla="*/ 0 h 193"/>
                  <a:gd name="T28" fmla="*/ 0 w 214"/>
                  <a:gd name="T29" fmla="*/ 0 h 193"/>
                  <a:gd name="T30" fmla="*/ 0 w 214"/>
                  <a:gd name="T31" fmla="*/ 0 h 193"/>
                  <a:gd name="T32" fmla="*/ 0 w 214"/>
                  <a:gd name="T33" fmla="*/ 0 h 193"/>
                  <a:gd name="T34" fmla="*/ 0 w 214"/>
                  <a:gd name="T35" fmla="*/ 0 h 193"/>
                  <a:gd name="T36" fmla="*/ 0 w 214"/>
                  <a:gd name="T37" fmla="*/ 0 h 193"/>
                  <a:gd name="T38" fmla="*/ 0 w 214"/>
                  <a:gd name="T39" fmla="*/ 0 h 193"/>
                  <a:gd name="T40" fmla="*/ 0 w 214"/>
                  <a:gd name="T41" fmla="*/ 0 h 193"/>
                  <a:gd name="T42" fmla="*/ 0 w 214"/>
                  <a:gd name="T43" fmla="*/ 0 h 193"/>
                  <a:gd name="T44" fmla="*/ 0 w 214"/>
                  <a:gd name="T45" fmla="*/ 0 h 193"/>
                  <a:gd name="T46" fmla="*/ 0 w 214"/>
                  <a:gd name="T47" fmla="*/ 0 h 193"/>
                  <a:gd name="T48" fmla="*/ 0 w 214"/>
                  <a:gd name="T49" fmla="*/ 0 h 193"/>
                  <a:gd name="T50" fmla="*/ 0 w 214"/>
                  <a:gd name="T51" fmla="*/ 0 h 193"/>
                  <a:gd name="T52" fmla="*/ 0 w 214"/>
                  <a:gd name="T53" fmla="*/ 0 h 193"/>
                  <a:gd name="T54" fmla="*/ 0 w 214"/>
                  <a:gd name="T55" fmla="*/ 0 h 193"/>
                  <a:gd name="T56" fmla="*/ 0 w 214"/>
                  <a:gd name="T57" fmla="*/ 0 h 193"/>
                  <a:gd name="T58" fmla="*/ 0 w 214"/>
                  <a:gd name="T59" fmla="*/ 0 h 193"/>
                  <a:gd name="T60" fmla="*/ 0 w 214"/>
                  <a:gd name="T61" fmla="*/ 0 h 193"/>
                  <a:gd name="T62" fmla="*/ 0 w 214"/>
                  <a:gd name="T63" fmla="*/ 0 h 193"/>
                  <a:gd name="T64" fmla="*/ 0 w 214"/>
                  <a:gd name="T65" fmla="*/ 0 h 193"/>
                  <a:gd name="T66" fmla="*/ 0 w 214"/>
                  <a:gd name="T67" fmla="*/ 0 h 193"/>
                  <a:gd name="T68" fmla="*/ 0 w 214"/>
                  <a:gd name="T69" fmla="*/ 0 h 193"/>
                  <a:gd name="T70" fmla="*/ 0 w 214"/>
                  <a:gd name="T71" fmla="*/ 0 h 193"/>
                  <a:gd name="T72" fmla="*/ 0 w 214"/>
                  <a:gd name="T73" fmla="*/ 0 h 193"/>
                  <a:gd name="T74" fmla="*/ 0 w 214"/>
                  <a:gd name="T75" fmla="*/ 0 h 193"/>
                  <a:gd name="T76" fmla="*/ 0 w 214"/>
                  <a:gd name="T77" fmla="*/ 0 h 1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4"/>
                  <a:gd name="T118" fmla="*/ 0 h 193"/>
                  <a:gd name="T119" fmla="*/ 214 w 214"/>
                  <a:gd name="T120" fmla="*/ 193 h 19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4" h="193">
                    <a:moveTo>
                      <a:pt x="214" y="184"/>
                    </a:moveTo>
                    <a:lnTo>
                      <a:pt x="214" y="184"/>
                    </a:lnTo>
                    <a:lnTo>
                      <a:pt x="188" y="172"/>
                    </a:lnTo>
                    <a:lnTo>
                      <a:pt x="165" y="160"/>
                    </a:lnTo>
                    <a:lnTo>
                      <a:pt x="144" y="149"/>
                    </a:lnTo>
                    <a:lnTo>
                      <a:pt x="127" y="139"/>
                    </a:lnTo>
                    <a:lnTo>
                      <a:pt x="110" y="129"/>
                    </a:lnTo>
                    <a:lnTo>
                      <a:pt x="95" y="120"/>
                    </a:lnTo>
                    <a:lnTo>
                      <a:pt x="82" y="110"/>
                    </a:lnTo>
                    <a:lnTo>
                      <a:pt x="72" y="100"/>
                    </a:lnTo>
                    <a:lnTo>
                      <a:pt x="62" y="92"/>
                    </a:lnTo>
                    <a:lnTo>
                      <a:pt x="53" y="81"/>
                    </a:lnTo>
                    <a:lnTo>
                      <a:pt x="45" y="70"/>
                    </a:lnTo>
                    <a:lnTo>
                      <a:pt x="37" y="59"/>
                    </a:lnTo>
                    <a:lnTo>
                      <a:pt x="31" y="46"/>
                    </a:lnTo>
                    <a:lnTo>
                      <a:pt x="25" y="33"/>
                    </a:lnTo>
                    <a:lnTo>
                      <a:pt x="18" y="17"/>
                    </a:lnTo>
                    <a:lnTo>
                      <a:pt x="12" y="0"/>
                    </a:lnTo>
                    <a:lnTo>
                      <a:pt x="0" y="4"/>
                    </a:lnTo>
                    <a:lnTo>
                      <a:pt x="7" y="21"/>
                    </a:lnTo>
                    <a:lnTo>
                      <a:pt x="14" y="37"/>
                    </a:lnTo>
                    <a:lnTo>
                      <a:pt x="22" y="50"/>
                    </a:lnTo>
                    <a:lnTo>
                      <a:pt x="28" y="63"/>
                    </a:lnTo>
                    <a:lnTo>
                      <a:pt x="36" y="77"/>
                    </a:lnTo>
                    <a:lnTo>
                      <a:pt x="44" y="87"/>
                    </a:lnTo>
                    <a:lnTo>
                      <a:pt x="53" y="98"/>
                    </a:lnTo>
                    <a:lnTo>
                      <a:pt x="63" y="108"/>
                    </a:lnTo>
                    <a:lnTo>
                      <a:pt x="75" y="119"/>
                    </a:lnTo>
                    <a:lnTo>
                      <a:pt x="89" y="128"/>
                    </a:lnTo>
                    <a:lnTo>
                      <a:pt x="103" y="138"/>
                    </a:lnTo>
                    <a:lnTo>
                      <a:pt x="120" y="147"/>
                    </a:lnTo>
                    <a:lnTo>
                      <a:pt x="139" y="158"/>
                    </a:lnTo>
                    <a:lnTo>
                      <a:pt x="160" y="168"/>
                    </a:lnTo>
                    <a:lnTo>
                      <a:pt x="184" y="180"/>
                    </a:lnTo>
                    <a:lnTo>
                      <a:pt x="210" y="193"/>
                    </a:lnTo>
                    <a:lnTo>
                      <a:pt x="214" y="184"/>
                    </a:lnTo>
                    <a:close/>
                  </a:path>
                </a:pathLst>
              </a:custGeom>
              <a:solidFill>
                <a:srgbClr val="000000"/>
              </a:solidFill>
              <a:ln w="9525">
                <a:noFill/>
                <a:round/>
                <a:headEnd/>
                <a:tailEnd/>
              </a:ln>
            </p:spPr>
            <p:txBody>
              <a:bodyPr/>
              <a:lstStyle/>
              <a:p>
                <a:endParaRPr lang="en-US"/>
              </a:p>
            </p:txBody>
          </p:sp>
          <p:sp>
            <p:nvSpPr>
              <p:cNvPr id="1288" name="Freeform 54"/>
              <p:cNvSpPr>
                <a:spLocks/>
              </p:cNvSpPr>
              <p:nvPr/>
            </p:nvSpPr>
            <p:spPr bwMode="auto">
              <a:xfrm>
                <a:off x="3634" y="1792"/>
                <a:ext cx="80" cy="47"/>
              </a:xfrm>
              <a:custGeom>
                <a:avLst/>
                <a:gdLst>
                  <a:gd name="T0" fmla="*/ 0 w 403"/>
                  <a:gd name="T1" fmla="*/ 0 h 234"/>
                  <a:gd name="T2" fmla="*/ 0 w 403"/>
                  <a:gd name="T3" fmla="*/ 0 h 234"/>
                  <a:gd name="T4" fmla="*/ 0 w 403"/>
                  <a:gd name="T5" fmla="*/ 0 h 234"/>
                  <a:gd name="T6" fmla="*/ 0 w 403"/>
                  <a:gd name="T7" fmla="*/ 0 h 234"/>
                  <a:gd name="T8" fmla="*/ 0 w 403"/>
                  <a:gd name="T9" fmla="*/ 0 h 234"/>
                  <a:gd name="T10" fmla="*/ 0 w 403"/>
                  <a:gd name="T11" fmla="*/ 0 h 234"/>
                  <a:gd name="T12" fmla="*/ 0 w 403"/>
                  <a:gd name="T13" fmla="*/ 0 h 234"/>
                  <a:gd name="T14" fmla="*/ 0 w 403"/>
                  <a:gd name="T15" fmla="*/ 0 h 234"/>
                  <a:gd name="T16" fmla="*/ 0 w 403"/>
                  <a:gd name="T17" fmla="*/ 0 h 234"/>
                  <a:gd name="T18" fmla="*/ 0 w 403"/>
                  <a:gd name="T19" fmla="*/ 0 h 234"/>
                  <a:gd name="T20" fmla="*/ 0 w 403"/>
                  <a:gd name="T21" fmla="*/ 0 h 234"/>
                  <a:gd name="T22" fmla="*/ 0 w 403"/>
                  <a:gd name="T23" fmla="*/ 0 h 234"/>
                  <a:gd name="T24" fmla="*/ 0 w 403"/>
                  <a:gd name="T25" fmla="*/ 0 h 234"/>
                  <a:gd name="T26" fmla="*/ 0 w 403"/>
                  <a:gd name="T27" fmla="*/ 0 h 234"/>
                  <a:gd name="T28" fmla="*/ 0 w 403"/>
                  <a:gd name="T29" fmla="*/ 0 h 234"/>
                  <a:gd name="T30" fmla="*/ 0 w 403"/>
                  <a:gd name="T31" fmla="*/ 0 h 234"/>
                  <a:gd name="T32" fmla="*/ 0 w 403"/>
                  <a:gd name="T33" fmla="*/ 0 h 234"/>
                  <a:gd name="T34" fmla="*/ 0 w 403"/>
                  <a:gd name="T35" fmla="*/ 0 h 234"/>
                  <a:gd name="T36" fmla="*/ 0 w 403"/>
                  <a:gd name="T37" fmla="*/ 0 h 234"/>
                  <a:gd name="T38" fmla="*/ 0 w 403"/>
                  <a:gd name="T39" fmla="*/ 0 h 234"/>
                  <a:gd name="T40" fmla="*/ 0 w 403"/>
                  <a:gd name="T41" fmla="*/ 0 h 234"/>
                  <a:gd name="T42" fmla="*/ 0 w 403"/>
                  <a:gd name="T43" fmla="*/ 0 h 234"/>
                  <a:gd name="T44" fmla="*/ 0 w 403"/>
                  <a:gd name="T45" fmla="*/ 0 h 234"/>
                  <a:gd name="T46" fmla="*/ 0 w 403"/>
                  <a:gd name="T47" fmla="*/ 0 h 234"/>
                  <a:gd name="T48" fmla="*/ 0 w 403"/>
                  <a:gd name="T49" fmla="*/ 0 h 234"/>
                  <a:gd name="T50" fmla="*/ 0 w 403"/>
                  <a:gd name="T51" fmla="*/ 0 h 234"/>
                  <a:gd name="T52" fmla="*/ 0 w 403"/>
                  <a:gd name="T53" fmla="*/ 0 h 234"/>
                  <a:gd name="T54" fmla="*/ 0 w 403"/>
                  <a:gd name="T55" fmla="*/ 0 h 234"/>
                  <a:gd name="T56" fmla="*/ 0 w 403"/>
                  <a:gd name="T57" fmla="*/ 0 h 234"/>
                  <a:gd name="T58" fmla="*/ 0 w 403"/>
                  <a:gd name="T59" fmla="*/ 0 h 234"/>
                  <a:gd name="T60" fmla="*/ 0 w 403"/>
                  <a:gd name="T61" fmla="*/ 0 h 234"/>
                  <a:gd name="T62" fmla="*/ 0 w 403"/>
                  <a:gd name="T63" fmla="*/ 0 h 234"/>
                  <a:gd name="T64" fmla="*/ 0 w 403"/>
                  <a:gd name="T65" fmla="*/ 0 h 234"/>
                  <a:gd name="T66" fmla="*/ 0 w 403"/>
                  <a:gd name="T67" fmla="*/ 0 h 234"/>
                  <a:gd name="T68" fmla="*/ 0 w 403"/>
                  <a:gd name="T69" fmla="*/ 0 h 234"/>
                  <a:gd name="T70" fmla="*/ 0 w 403"/>
                  <a:gd name="T71" fmla="*/ 0 h 234"/>
                  <a:gd name="T72" fmla="*/ 0 w 403"/>
                  <a:gd name="T73" fmla="*/ 0 h 234"/>
                  <a:gd name="T74" fmla="*/ 0 w 403"/>
                  <a:gd name="T75" fmla="*/ 0 h 234"/>
                  <a:gd name="T76" fmla="*/ 0 w 403"/>
                  <a:gd name="T77" fmla="*/ 0 h 234"/>
                  <a:gd name="T78" fmla="*/ 0 w 403"/>
                  <a:gd name="T79" fmla="*/ 0 h 2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3"/>
                  <a:gd name="T121" fmla="*/ 0 h 234"/>
                  <a:gd name="T122" fmla="*/ 403 w 403"/>
                  <a:gd name="T123" fmla="*/ 234 h 2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3" h="234">
                    <a:moveTo>
                      <a:pt x="403" y="227"/>
                    </a:moveTo>
                    <a:lnTo>
                      <a:pt x="402" y="226"/>
                    </a:lnTo>
                    <a:lnTo>
                      <a:pt x="389" y="217"/>
                    </a:lnTo>
                    <a:lnTo>
                      <a:pt x="371" y="207"/>
                    </a:lnTo>
                    <a:lnTo>
                      <a:pt x="350" y="194"/>
                    </a:lnTo>
                    <a:lnTo>
                      <a:pt x="326" y="180"/>
                    </a:lnTo>
                    <a:lnTo>
                      <a:pt x="299" y="165"/>
                    </a:lnTo>
                    <a:lnTo>
                      <a:pt x="271" y="149"/>
                    </a:lnTo>
                    <a:lnTo>
                      <a:pt x="242" y="132"/>
                    </a:lnTo>
                    <a:lnTo>
                      <a:pt x="212" y="115"/>
                    </a:lnTo>
                    <a:lnTo>
                      <a:pt x="181" y="98"/>
                    </a:lnTo>
                    <a:lnTo>
                      <a:pt x="151" y="80"/>
                    </a:lnTo>
                    <a:lnTo>
                      <a:pt x="121" y="64"/>
                    </a:lnTo>
                    <a:lnTo>
                      <a:pt x="93" y="49"/>
                    </a:lnTo>
                    <a:lnTo>
                      <a:pt x="67" y="34"/>
                    </a:lnTo>
                    <a:lnTo>
                      <a:pt x="42" y="21"/>
                    </a:lnTo>
                    <a:lnTo>
                      <a:pt x="22" y="10"/>
                    </a:lnTo>
                    <a:lnTo>
                      <a:pt x="4" y="0"/>
                    </a:lnTo>
                    <a:lnTo>
                      <a:pt x="0" y="9"/>
                    </a:lnTo>
                    <a:lnTo>
                      <a:pt x="15" y="18"/>
                    </a:lnTo>
                    <a:lnTo>
                      <a:pt x="38" y="30"/>
                    </a:lnTo>
                    <a:lnTo>
                      <a:pt x="60" y="42"/>
                    </a:lnTo>
                    <a:lnTo>
                      <a:pt x="87" y="57"/>
                    </a:lnTo>
                    <a:lnTo>
                      <a:pt x="115" y="73"/>
                    </a:lnTo>
                    <a:lnTo>
                      <a:pt x="144" y="89"/>
                    </a:lnTo>
                    <a:lnTo>
                      <a:pt x="174" y="107"/>
                    </a:lnTo>
                    <a:lnTo>
                      <a:pt x="205" y="123"/>
                    </a:lnTo>
                    <a:lnTo>
                      <a:pt x="236" y="140"/>
                    </a:lnTo>
                    <a:lnTo>
                      <a:pt x="265" y="157"/>
                    </a:lnTo>
                    <a:lnTo>
                      <a:pt x="293" y="173"/>
                    </a:lnTo>
                    <a:lnTo>
                      <a:pt x="319" y="189"/>
                    </a:lnTo>
                    <a:lnTo>
                      <a:pt x="343" y="202"/>
                    </a:lnTo>
                    <a:lnTo>
                      <a:pt x="364" y="215"/>
                    </a:lnTo>
                    <a:lnTo>
                      <a:pt x="382" y="226"/>
                    </a:lnTo>
                    <a:lnTo>
                      <a:pt x="395" y="234"/>
                    </a:lnTo>
                    <a:lnTo>
                      <a:pt x="394" y="233"/>
                    </a:lnTo>
                    <a:lnTo>
                      <a:pt x="403" y="227"/>
                    </a:lnTo>
                    <a:lnTo>
                      <a:pt x="403" y="226"/>
                    </a:lnTo>
                    <a:lnTo>
                      <a:pt x="402" y="226"/>
                    </a:lnTo>
                    <a:lnTo>
                      <a:pt x="403" y="227"/>
                    </a:lnTo>
                    <a:close/>
                  </a:path>
                </a:pathLst>
              </a:custGeom>
              <a:solidFill>
                <a:srgbClr val="000000"/>
              </a:solidFill>
              <a:ln w="9525">
                <a:noFill/>
                <a:round/>
                <a:headEnd/>
                <a:tailEnd/>
              </a:ln>
            </p:spPr>
            <p:txBody>
              <a:bodyPr/>
              <a:lstStyle/>
              <a:p>
                <a:endParaRPr lang="en-US"/>
              </a:p>
            </p:txBody>
          </p:sp>
          <p:sp>
            <p:nvSpPr>
              <p:cNvPr id="1289" name="Freeform 55"/>
              <p:cNvSpPr>
                <a:spLocks/>
              </p:cNvSpPr>
              <p:nvPr/>
            </p:nvSpPr>
            <p:spPr bwMode="auto">
              <a:xfrm>
                <a:off x="3712" y="1834"/>
                <a:ext cx="2" cy="4"/>
              </a:xfrm>
              <a:custGeom>
                <a:avLst/>
                <a:gdLst>
                  <a:gd name="T0" fmla="*/ 0 w 15"/>
                  <a:gd name="T1" fmla="*/ 0 h 20"/>
                  <a:gd name="T2" fmla="*/ 0 w 15"/>
                  <a:gd name="T3" fmla="*/ 0 h 20"/>
                  <a:gd name="T4" fmla="*/ 0 w 15"/>
                  <a:gd name="T5" fmla="*/ 0 h 20"/>
                  <a:gd name="T6" fmla="*/ 0 w 15"/>
                  <a:gd name="T7" fmla="*/ 0 h 20"/>
                  <a:gd name="T8" fmla="*/ 0 w 15"/>
                  <a:gd name="T9" fmla="*/ 0 h 20"/>
                  <a:gd name="T10" fmla="*/ 0 w 15"/>
                  <a:gd name="T11" fmla="*/ 0 h 20"/>
                  <a:gd name="T12" fmla="*/ 0 w 15"/>
                  <a:gd name="T13" fmla="*/ 0 h 20"/>
                  <a:gd name="T14" fmla="*/ 0 w 15"/>
                  <a:gd name="T15" fmla="*/ 0 h 20"/>
                  <a:gd name="T16" fmla="*/ 0 w 15"/>
                  <a:gd name="T17" fmla="*/ 0 h 20"/>
                  <a:gd name="T18" fmla="*/ 0 w 15"/>
                  <a:gd name="T19" fmla="*/ 0 h 20"/>
                  <a:gd name="T20" fmla="*/ 0 w 15"/>
                  <a:gd name="T21" fmla="*/ 0 h 20"/>
                  <a:gd name="T22" fmla="*/ 0 w 15"/>
                  <a:gd name="T23" fmla="*/ 0 h 20"/>
                  <a:gd name="T24" fmla="*/ 0 w 15"/>
                  <a:gd name="T25" fmla="*/ 0 h 20"/>
                  <a:gd name="T26" fmla="*/ 0 w 15"/>
                  <a:gd name="T27" fmla="*/ 0 h 20"/>
                  <a:gd name="T28" fmla="*/ 0 w 15"/>
                  <a:gd name="T29" fmla="*/ 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20"/>
                  <a:gd name="T47" fmla="*/ 15 w 15"/>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20">
                    <a:moveTo>
                      <a:pt x="5" y="20"/>
                    </a:moveTo>
                    <a:lnTo>
                      <a:pt x="5" y="20"/>
                    </a:lnTo>
                    <a:lnTo>
                      <a:pt x="14" y="16"/>
                    </a:lnTo>
                    <a:lnTo>
                      <a:pt x="15" y="9"/>
                    </a:lnTo>
                    <a:lnTo>
                      <a:pt x="11" y="4"/>
                    </a:lnTo>
                    <a:lnTo>
                      <a:pt x="9" y="0"/>
                    </a:lnTo>
                    <a:lnTo>
                      <a:pt x="0" y="6"/>
                    </a:lnTo>
                    <a:lnTo>
                      <a:pt x="3" y="8"/>
                    </a:lnTo>
                    <a:lnTo>
                      <a:pt x="4" y="11"/>
                    </a:lnTo>
                    <a:lnTo>
                      <a:pt x="5" y="10"/>
                    </a:lnTo>
                    <a:lnTo>
                      <a:pt x="7" y="9"/>
                    </a:lnTo>
                    <a:lnTo>
                      <a:pt x="5" y="20"/>
                    </a:lnTo>
                    <a:close/>
                  </a:path>
                </a:pathLst>
              </a:custGeom>
              <a:solidFill>
                <a:srgbClr val="000000"/>
              </a:solidFill>
              <a:ln w="9525">
                <a:noFill/>
                <a:round/>
                <a:headEnd/>
                <a:tailEnd/>
              </a:ln>
            </p:spPr>
            <p:txBody>
              <a:bodyPr/>
              <a:lstStyle/>
              <a:p>
                <a:endParaRPr lang="en-US"/>
              </a:p>
            </p:txBody>
          </p:sp>
          <p:sp>
            <p:nvSpPr>
              <p:cNvPr id="1290" name="Freeform 56"/>
              <p:cNvSpPr>
                <a:spLocks/>
              </p:cNvSpPr>
              <p:nvPr/>
            </p:nvSpPr>
            <p:spPr bwMode="auto">
              <a:xfrm>
                <a:off x="3332" y="1771"/>
                <a:ext cx="205" cy="75"/>
              </a:xfrm>
              <a:custGeom>
                <a:avLst/>
                <a:gdLst>
                  <a:gd name="T0" fmla="*/ 0 w 1023"/>
                  <a:gd name="T1" fmla="*/ 0 h 374"/>
                  <a:gd name="T2" fmla="*/ 0 w 1023"/>
                  <a:gd name="T3" fmla="*/ 0 h 374"/>
                  <a:gd name="T4" fmla="*/ 0 w 1023"/>
                  <a:gd name="T5" fmla="*/ 0 h 374"/>
                  <a:gd name="T6" fmla="*/ 0 w 1023"/>
                  <a:gd name="T7" fmla="*/ 0 h 374"/>
                  <a:gd name="T8" fmla="*/ 0 w 1023"/>
                  <a:gd name="T9" fmla="*/ 0 h 374"/>
                  <a:gd name="T10" fmla="*/ 0 w 1023"/>
                  <a:gd name="T11" fmla="*/ 0 h 374"/>
                  <a:gd name="T12" fmla="*/ 0 w 1023"/>
                  <a:gd name="T13" fmla="*/ 0 h 374"/>
                  <a:gd name="T14" fmla="*/ 0 w 1023"/>
                  <a:gd name="T15" fmla="*/ 0 h 374"/>
                  <a:gd name="T16" fmla="*/ 0 w 1023"/>
                  <a:gd name="T17" fmla="*/ 0 h 374"/>
                  <a:gd name="T18" fmla="*/ 0 w 1023"/>
                  <a:gd name="T19" fmla="*/ 0 h 374"/>
                  <a:gd name="T20" fmla="*/ 0 w 1023"/>
                  <a:gd name="T21" fmla="*/ 0 h 374"/>
                  <a:gd name="T22" fmla="*/ 0 w 1023"/>
                  <a:gd name="T23" fmla="*/ 0 h 374"/>
                  <a:gd name="T24" fmla="*/ 0 w 1023"/>
                  <a:gd name="T25" fmla="*/ 0 h 374"/>
                  <a:gd name="T26" fmla="*/ 0 w 1023"/>
                  <a:gd name="T27" fmla="*/ 0 h 374"/>
                  <a:gd name="T28" fmla="*/ 0 w 1023"/>
                  <a:gd name="T29" fmla="*/ 0 h 374"/>
                  <a:gd name="T30" fmla="*/ 0 w 1023"/>
                  <a:gd name="T31" fmla="*/ 0 h 374"/>
                  <a:gd name="T32" fmla="*/ 0 w 1023"/>
                  <a:gd name="T33" fmla="*/ 0 h 374"/>
                  <a:gd name="T34" fmla="*/ 0 w 1023"/>
                  <a:gd name="T35" fmla="*/ 0 h 374"/>
                  <a:gd name="T36" fmla="*/ 0 w 1023"/>
                  <a:gd name="T37" fmla="*/ 0 h 374"/>
                  <a:gd name="T38" fmla="*/ 0 w 1023"/>
                  <a:gd name="T39" fmla="*/ 0 h 374"/>
                  <a:gd name="T40" fmla="*/ 0 w 1023"/>
                  <a:gd name="T41" fmla="*/ 0 h 374"/>
                  <a:gd name="T42" fmla="*/ 0 w 1023"/>
                  <a:gd name="T43" fmla="*/ 0 h 374"/>
                  <a:gd name="T44" fmla="*/ 0 w 1023"/>
                  <a:gd name="T45" fmla="*/ 0 h 374"/>
                  <a:gd name="T46" fmla="*/ 0 w 1023"/>
                  <a:gd name="T47" fmla="*/ 0 h 374"/>
                  <a:gd name="T48" fmla="*/ 0 w 1023"/>
                  <a:gd name="T49" fmla="*/ 0 h 374"/>
                  <a:gd name="T50" fmla="*/ 0 w 1023"/>
                  <a:gd name="T51" fmla="*/ 0 h 374"/>
                  <a:gd name="T52" fmla="*/ 0 w 1023"/>
                  <a:gd name="T53" fmla="*/ 0 h 374"/>
                  <a:gd name="T54" fmla="*/ 0 w 1023"/>
                  <a:gd name="T55" fmla="*/ 0 h 374"/>
                  <a:gd name="T56" fmla="*/ 0 w 1023"/>
                  <a:gd name="T57" fmla="*/ 0 h 374"/>
                  <a:gd name="T58" fmla="*/ 0 w 1023"/>
                  <a:gd name="T59" fmla="*/ 0 h 374"/>
                  <a:gd name="T60" fmla="*/ 0 w 1023"/>
                  <a:gd name="T61" fmla="*/ 0 h 374"/>
                  <a:gd name="T62" fmla="*/ 0 w 1023"/>
                  <a:gd name="T63" fmla="*/ 0 h 374"/>
                  <a:gd name="T64" fmla="*/ 0 w 1023"/>
                  <a:gd name="T65" fmla="*/ 0 h 374"/>
                  <a:gd name="T66" fmla="*/ 0 w 1023"/>
                  <a:gd name="T67" fmla="*/ 0 h 374"/>
                  <a:gd name="T68" fmla="*/ 0 w 1023"/>
                  <a:gd name="T69" fmla="*/ 0 h 374"/>
                  <a:gd name="T70" fmla="*/ 0 w 1023"/>
                  <a:gd name="T71" fmla="*/ 0 h 374"/>
                  <a:gd name="T72" fmla="*/ 0 w 1023"/>
                  <a:gd name="T73" fmla="*/ 0 h 374"/>
                  <a:gd name="T74" fmla="*/ 0 w 1023"/>
                  <a:gd name="T75" fmla="*/ 0 h 374"/>
                  <a:gd name="T76" fmla="*/ 0 w 1023"/>
                  <a:gd name="T77" fmla="*/ 0 h 374"/>
                  <a:gd name="T78" fmla="*/ 0 w 1023"/>
                  <a:gd name="T79" fmla="*/ 0 h 374"/>
                  <a:gd name="T80" fmla="*/ 0 w 1023"/>
                  <a:gd name="T81" fmla="*/ 0 h 374"/>
                  <a:gd name="T82" fmla="*/ 0 w 1023"/>
                  <a:gd name="T83" fmla="*/ 0 h 374"/>
                  <a:gd name="T84" fmla="*/ 0 w 1023"/>
                  <a:gd name="T85" fmla="*/ 0 h 374"/>
                  <a:gd name="T86" fmla="*/ 0 w 1023"/>
                  <a:gd name="T87" fmla="*/ 0 h 3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23"/>
                  <a:gd name="T133" fmla="*/ 0 h 374"/>
                  <a:gd name="T134" fmla="*/ 1023 w 1023"/>
                  <a:gd name="T135" fmla="*/ 374 h 37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23" h="374">
                    <a:moveTo>
                      <a:pt x="1023" y="199"/>
                    </a:moveTo>
                    <a:lnTo>
                      <a:pt x="999" y="180"/>
                    </a:lnTo>
                    <a:lnTo>
                      <a:pt x="973" y="162"/>
                    </a:lnTo>
                    <a:lnTo>
                      <a:pt x="946" y="144"/>
                    </a:lnTo>
                    <a:lnTo>
                      <a:pt x="918" y="126"/>
                    </a:lnTo>
                    <a:lnTo>
                      <a:pt x="890" y="111"/>
                    </a:lnTo>
                    <a:lnTo>
                      <a:pt x="861" y="95"/>
                    </a:lnTo>
                    <a:lnTo>
                      <a:pt x="833" y="79"/>
                    </a:lnTo>
                    <a:lnTo>
                      <a:pt x="806" y="65"/>
                    </a:lnTo>
                    <a:lnTo>
                      <a:pt x="780" y="53"/>
                    </a:lnTo>
                    <a:lnTo>
                      <a:pt x="756" y="41"/>
                    </a:lnTo>
                    <a:lnTo>
                      <a:pt x="734" y="31"/>
                    </a:lnTo>
                    <a:lnTo>
                      <a:pt x="713" y="21"/>
                    </a:lnTo>
                    <a:lnTo>
                      <a:pt x="697" y="14"/>
                    </a:lnTo>
                    <a:lnTo>
                      <a:pt x="683" y="7"/>
                    </a:lnTo>
                    <a:lnTo>
                      <a:pt x="672" y="3"/>
                    </a:lnTo>
                    <a:lnTo>
                      <a:pt x="666" y="0"/>
                    </a:lnTo>
                    <a:lnTo>
                      <a:pt x="645" y="9"/>
                    </a:lnTo>
                    <a:lnTo>
                      <a:pt x="614" y="23"/>
                    </a:lnTo>
                    <a:lnTo>
                      <a:pt x="575" y="41"/>
                    </a:lnTo>
                    <a:lnTo>
                      <a:pt x="529" y="62"/>
                    </a:lnTo>
                    <a:lnTo>
                      <a:pt x="477" y="86"/>
                    </a:lnTo>
                    <a:lnTo>
                      <a:pt x="422" y="111"/>
                    </a:lnTo>
                    <a:lnTo>
                      <a:pt x="364" y="137"/>
                    </a:lnTo>
                    <a:lnTo>
                      <a:pt x="306" y="163"/>
                    </a:lnTo>
                    <a:lnTo>
                      <a:pt x="250" y="190"/>
                    </a:lnTo>
                    <a:lnTo>
                      <a:pt x="196" y="214"/>
                    </a:lnTo>
                    <a:lnTo>
                      <a:pt x="145" y="237"/>
                    </a:lnTo>
                    <a:lnTo>
                      <a:pt x="101" y="257"/>
                    </a:lnTo>
                    <a:lnTo>
                      <a:pt x="64" y="274"/>
                    </a:lnTo>
                    <a:lnTo>
                      <a:pt x="35" y="286"/>
                    </a:lnTo>
                    <a:lnTo>
                      <a:pt x="17" y="295"/>
                    </a:lnTo>
                    <a:lnTo>
                      <a:pt x="10" y="298"/>
                    </a:lnTo>
                    <a:lnTo>
                      <a:pt x="0" y="304"/>
                    </a:lnTo>
                    <a:lnTo>
                      <a:pt x="1" y="312"/>
                    </a:lnTo>
                    <a:lnTo>
                      <a:pt x="11" y="320"/>
                    </a:lnTo>
                    <a:lnTo>
                      <a:pt x="29" y="329"/>
                    </a:lnTo>
                    <a:lnTo>
                      <a:pt x="51" y="338"/>
                    </a:lnTo>
                    <a:lnTo>
                      <a:pt x="76" y="348"/>
                    </a:lnTo>
                    <a:lnTo>
                      <a:pt x="103" y="357"/>
                    </a:lnTo>
                    <a:lnTo>
                      <a:pt x="129" y="367"/>
                    </a:lnTo>
                    <a:lnTo>
                      <a:pt x="137" y="370"/>
                    </a:lnTo>
                    <a:lnTo>
                      <a:pt x="146" y="372"/>
                    </a:lnTo>
                    <a:lnTo>
                      <a:pt x="154" y="373"/>
                    </a:lnTo>
                    <a:lnTo>
                      <a:pt x="162" y="374"/>
                    </a:lnTo>
                    <a:lnTo>
                      <a:pt x="170" y="374"/>
                    </a:lnTo>
                    <a:lnTo>
                      <a:pt x="179" y="373"/>
                    </a:lnTo>
                    <a:lnTo>
                      <a:pt x="188" y="372"/>
                    </a:lnTo>
                    <a:lnTo>
                      <a:pt x="198" y="370"/>
                    </a:lnTo>
                    <a:lnTo>
                      <a:pt x="202" y="369"/>
                    </a:lnTo>
                    <a:lnTo>
                      <a:pt x="211" y="367"/>
                    </a:lnTo>
                    <a:lnTo>
                      <a:pt x="222" y="364"/>
                    </a:lnTo>
                    <a:lnTo>
                      <a:pt x="237" y="361"/>
                    </a:lnTo>
                    <a:lnTo>
                      <a:pt x="255" y="357"/>
                    </a:lnTo>
                    <a:lnTo>
                      <a:pt x="276" y="353"/>
                    </a:lnTo>
                    <a:lnTo>
                      <a:pt x="298" y="348"/>
                    </a:lnTo>
                    <a:lnTo>
                      <a:pt x="324" y="342"/>
                    </a:lnTo>
                    <a:lnTo>
                      <a:pt x="351" y="336"/>
                    </a:lnTo>
                    <a:lnTo>
                      <a:pt x="379" y="330"/>
                    </a:lnTo>
                    <a:lnTo>
                      <a:pt x="409" y="323"/>
                    </a:lnTo>
                    <a:lnTo>
                      <a:pt x="441" y="316"/>
                    </a:lnTo>
                    <a:lnTo>
                      <a:pt x="473" y="310"/>
                    </a:lnTo>
                    <a:lnTo>
                      <a:pt x="505" y="302"/>
                    </a:lnTo>
                    <a:lnTo>
                      <a:pt x="539" y="295"/>
                    </a:lnTo>
                    <a:lnTo>
                      <a:pt x="572" y="288"/>
                    </a:lnTo>
                    <a:lnTo>
                      <a:pt x="606" y="280"/>
                    </a:lnTo>
                    <a:lnTo>
                      <a:pt x="638" y="273"/>
                    </a:lnTo>
                    <a:lnTo>
                      <a:pt x="671" y="265"/>
                    </a:lnTo>
                    <a:lnTo>
                      <a:pt x="702" y="259"/>
                    </a:lnTo>
                    <a:lnTo>
                      <a:pt x="732" y="252"/>
                    </a:lnTo>
                    <a:lnTo>
                      <a:pt x="761" y="245"/>
                    </a:lnTo>
                    <a:lnTo>
                      <a:pt x="789" y="239"/>
                    </a:lnTo>
                    <a:lnTo>
                      <a:pt x="815" y="234"/>
                    </a:lnTo>
                    <a:lnTo>
                      <a:pt x="839" y="229"/>
                    </a:lnTo>
                    <a:lnTo>
                      <a:pt x="860" y="224"/>
                    </a:lnTo>
                    <a:lnTo>
                      <a:pt x="879" y="220"/>
                    </a:lnTo>
                    <a:lnTo>
                      <a:pt x="895" y="216"/>
                    </a:lnTo>
                    <a:lnTo>
                      <a:pt x="908" y="214"/>
                    </a:lnTo>
                    <a:lnTo>
                      <a:pt x="917" y="212"/>
                    </a:lnTo>
                    <a:lnTo>
                      <a:pt x="923" y="210"/>
                    </a:lnTo>
                    <a:lnTo>
                      <a:pt x="925" y="210"/>
                    </a:lnTo>
                    <a:lnTo>
                      <a:pt x="940" y="207"/>
                    </a:lnTo>
                    <a:lnTo>
                      <a:pt x="954" y="204"/>
                    </a:lnTo>
                    <a:lnTo>
                      <a:pt x="968" y="202"/>
                    </a:lnTo>
                    <a:lnTo>
                      <a:pt x="981" y="201"/>
                    </a:lnTo>
                    <a:lnTo>
                      <a:pt x="993" y="200"/>
                    </a:lnTo>
                    <a:lnTo>
                      <a:pt x="1004" y="199"/>
                    </a:lnTo>
                    <a:lnTo>
                      <a:pt x="1014" y="199"/>
                    </a:lnTo>
                    <a:lnTo>
                      <a:pt x="1023" y="199"/>
                    </a:lnTo>
                    <a:close/>
                  </a:path>
                </a:pathLst>
              </a:custGeom>
              <a:solidFill>
                <a:srgbClr val="009933"/>
              </a:solidFill>
              <a:ln w="9525">
                <a:noFill/>
                <a:round/>
                <a:headEnd/>
                <a:tailEnd/>
              </a:ln>
            </p:spPr>
            <p:txBody>
              <a:bodyPr/>
              <a:lstStyle/>
              <a:p>
                <a:endParaRPr lang="en-US"/>
              </a:p>
            </p:txBody>
          </p:sp>
          <p:sp>
            <p:nvSpPr>
              <p:cNvPr id="1291" name="Freeform 57"/>
              <p:cNvSpPr>
                <a:spLocks/>
              </p:cNvSpPr>
              <p:nvPr/>
            </p:nvSpPr>
            <p:spPr bwMode="auto">
              <a:xfrm>
                <a:off x="3466" y="1768"/>
                <a:ext cx="71" cy="42"/>
              </a:xfrm>
              <a:custGeom>
                <a:avLst/>
                <a:gdLst>
                  <a:gd name="T0" fmla="*/ 0 w 363"/>
                  <a:gd name="T1" fmla="*/ 0 h 209"/>
                  <a:gd name="T2" fmla="*/ 0 w 363"/>
                  <a:gd name="T3" fmla="*/ 0 h 209"/>
                  <a:gd name="T4" fmla="*/ 0 w 363"/>
                  <a:gd name="T5" fmla="*/ 0 h 209"/>
                  <a:gd name="T6" fmla="*/ 0 w 363"/>
                  <a:gd name="T7" fmla="*/ 0 h 209"/>
                  <a:gd name="T8" fmla="*/ 0 w 363"/>
                  <a:gd name="T9" fmla="*/ 0 h 209"/>
                  <a:gd name="T10" fmla="*/ 0 w 363"/>
                  <a:gd name="T11" fmla="*/ 0 h 209"/>
                  <a:gd name="T12" fmla="*/ 0 w 363"/>
                  <a:gd name="T13" fmla="*/ 0 h 209"/>
                  <a:gd name="T14" fmla="*/ 0 w 363"/>
                  <a:gd name="T15" fmla="*/ 0 h 209"/>
                  <a:gd name="T16" fmla="*/ 0 w 363"/>
                  <a:gd name="T17" fmla="*/ 0 h 209"/>
                  <a:gd name="T18" fmla="*/ 0 w 363"/>
                  <a:gd name="T19" fmla="*/ 0 h 209"/>
                  <a:gd name="T20" fmla="*/ 0 w 363"/>
                  <a:gd name="T21" fmla="*/ 0 h 209"/>
                  <a:gd name="T22" fmla="*/ 0 w 363"/>
                  <a:gd name="T23" fmla="*/ 0 h 209"/>
                  <a:gd name="T24" fmla="*/ 0 w 363"/>
                  <a:gd name="T25" fmla="*/ 0 h 209"/>
                  <a:gd name="T26" fmla="*/ 0 w 363"/>
                  <a:gd name="T27" fmla="*/ 0 h 209"/>
                  <a:gd name="T28" fmla="*/ 0 w 363"/>
                  <a:gd name="T29" fmla="*/ 0 h 209"/>
                  <a:gd name="T30" fmla="*/ 0 w 363"/>
                  <a:gd name="T31" fmla="*/ 0 h 209"/>
                  <a:gd name="T32" fmla="*/ 0 w 363"/>
                  <a:gd name="T33" fmla="*/ 0 h 209"/>
                  <a:gd name="T34" fmla="*/ 0 w 363"/>
                  <a:gd name="T35" fmla="*/ 0 h 209"/>
                  <a:gd name="T36" fmla="*/ 0 w 363"/>
                  <a:gd name="T37" fmla="*/ 0 h 209"/>
                  <a:gd name="T38" fmla="*/ 0 w 363"/>
                  <a:gd name="T39" fmla="*/ 0 h 209"/>
                  <a:gd name="T40" fmla="*/ 0 w 363"/>
                  <a:gd name="T41" fmla="*/ 0 h 209"/>
                  <a:gd name="T42" fmla="*/ 0 w 363"/>
                  <a:gd name="T43" fmla="*/ 0 h 209"/>
                  <a:gd name="T44" fmla="*/ 0 w 363"/>
                  <a:gd name="T45" fmla="*/ 0 h 209"/>
                  <a:gd name="T46" fmla="*/ 0 w 363"/>
                  <a:gd name="T47" fmla="*/ 0 h 209"/>
                  <a:gd name="T48" fmla="*/ 0 w 363"/>
                  <a:gd name="T49" fmla="*/ 0 h 209"/>
                  <a:gd name="T50" fmla="*/ 0 w 363"/>
                  <a:gd name="T51" fmla="*/ 0 h 209"/>
                  <a:gd name="T52" fmla="*/ 0 w 363"/>
                  <a:gd name="T53" fmla="*/ 0 h 209"/>
                  <a:gd name="T54" fmla="*/ 0 w 363"/>
                  <a:gd name="T55" fmla="*/ 0 h 209"/>
                  <a:gd name="T56" fmla="*/ 0 w 363"/>
                  <a:gd name="T57" fmla="*/ 0 h 209"/>
                  <a:gd name="T58" fmla="*/ 0 w 363"/>
                  <a:gd name="T59" fmla="*/ 0 h 209"/>
                  <a:gd name="T60" fmla="*/ 0 w 363"/>
                  <a:gd name="T61" fmla="*/ 0 h 209"/>
                  <a:gd name="T62" fmla="*/ 0 w 363"/>
                  <a:gd name="T63" fmla="*/ 0 h 209"/>
                  <a:gd name="T64" fmla="*/ 0 w 363"/>
                  <a:gd name="T65" fmla="*/ 0 h 209"/>
                  <a:gd name="T66" fmla="*/ 0 w 363"/>
                  <a:gd name="T67" fmla="*/ 0 h 209"/>
                  <a:gd name="T68" fmla="*/ 0 w 363"/>
                  <a:gd name="T69" fmla="*/ 0 h 209"/>
                  <a:gd name="T70" fmla="*/ 0 w 363"/>
                  <a:gd name="T71" fmla="*/ 0 h 209"/>
                  <a:gd name="T72" fmla="*/ 0 w 363"/>
                  <a:gd name="T73" fmla="*/ 0 h 209"/>
                  <a:gd name="T74" fmla="*/ 0 w 363"/>
                  <a:gd name="T75" fmla="*/ 0 h 209"/>
                  <a:gd name="T76" fmla="*/ 0 w 363"/>
                  <a:gd name="T77" fmla="*/ 0 h 209"/>
                  <a:gd name="T78" fmla="*/ 0 w 363"/>
                  <a:gd name="T79" fmla="*/ 0 h 2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3"/>
                  <a:gd name="T121" fmla="*/ 0 h 209"/>
                  <a:gd name="T122" fmla="*/ 363 w 363"/>
                  <a:gd name="T123" fmla="*/ 209 h 2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3" h="209">
                    <a:moveTo>
                      <a:pt x="5" y="10"/>
                    </a:moveTo>
                    <a:lnTo>
                      <a:pt x="0" y="10"/>
                    </a:lnTo>
                    <a:lnTo>
                      <a:pt x="6" y="14"/>
                    </a:lnTo>
                    <a:lnTo>
                      <a:pt x="17" y="19"/>
                    </a:lnTo>
                    <a:lnTo>
                      <a:pt x="30" y="24"/>
                    </a:lnTo>
                    <a:lnTo>
                      <a:pt x="47" y="31"/>
                    </a:lnTo>
                    <a:lnTo>
                      <a:pt x="67" y="41"/>
                    </a:lnTo>
                    <a:lnTo>
                      <a:pt x="90" y="51"/>
                    </a:lnTo>
                    <a:lnTo>
                      <a:pt x="114" y="63"/>
                    </a:lnTo>
                    <a:lnTo>
                      <a:pt x="140" y="75"/>
                    </a:lnTo>
                    <a:lnTo>
                      <a:pt x="167" y="89"/>
                    </a:lnTo>
                    <a:lnTo>
                      <a:pt x="194" y="105"/>
                    </a:lnTo>
                    <a:lnTo>
                      <a:pt x="223" y="121"/>
                    </a:lnTo>
                    <a:lnTo>
                      <a:pt x="251" y="137"/>
                    </a:lnTo>
                    <a:lnTo>
                      <a:pt x="279" y="154"/>
                    </a:lnTo>
                    <a:lnTo>
                      <a:pt x="305" y="172"/>
                    </a:lnTo>
                    <a:lnTo>
                      <a:pt x="331" y="190"/>
                    </a:lnTo>
                    <a:lnTo>
                      <a:pt x="356" y="209"/>
                    </a:lnTo>
                    <a:lnTo>
                      <a:pt x="363" y="201"/>
                    </a:lnTo>
                    <a:lnTo>
                      <a:pt x="338" y="182"/>
                    </a:lnTo>
                    <a:lnTo>
                      <a:pt x="312" y="164"/>
                    </a:lnTo>
                    <a:lnTo>
                      <a:pt x="285" y="146"/>
                    </a:lnTo>
                    <a:lnTo>
                      <a:pt x="257" y="128"/>
                    </a:lnTo>
                    <a:lnTo>
                      <a:pt x="229" y="112"/>
                    </a:lnTo>
                    <a:lnTo>
                      <a:pt x="200" y="97"/>
                    </a:lnTo>
                    <a:lnTo>
                      <a:pt x="171" y="81"/>
                    </a:lnTo>
                    <a:lnTo>
                      <a:pt x="144" y="67"/>
                    </a:lnTo>
                    <a:lnTo>
                      <a:pt x="119" y="54"/>
                    </a:lnTo>
                    <a:lnTo>
                      <a:pt x="94" y="43"/>
                    </a:lnTo>
                    <a:lnTo>
                      <a:pt x="72" y="32"/>
                    </a:lnTo>
                    <a:lnTo>
                      <a:pt x="52" y="23"/>
                    </a:lnTo>
                    <a:lnTo>
                      <a:pt x="35" y="15"/>
                    </a:lnTo>
                    <a:lnTo>
                      <a:pt x="21" y="8"/>
                    </a:lnTo>
                    <a:lnTo>
                      <a:pt x="10" y="4"/>
                    </a:lnTo>
                    <a:lnTo>
                      <a:pt x="5" y="2"/>
                    </a:lnTo>
                    <a:lnTo>
                      <a:pt x="0" y="2"/>
                    </a:lnTo>
                    <a:lnTo>
                      <a:pt x="5" y="2"/>
                    </a:lnTo>
                    <a:lnTo>
                      <a:pt x="2" y="0"/>
                    </a:lnTo>
                    <a:lnTo>
                      <a:pt x="0" y="2"/>
                    </a:lnTo>
                    <a:lnTo>
                      <a:pt x="5" y="10"/>
                    </a:lnTo>
                    <a:close/>
                  </a:path>
                </a:pathLst>
              </a:custGeom>
              <a:solidFill>
                <a:srgbClr val="000000"/>
              </a:solidFill>
              <a:ln w="9525">
                <a:noFill/>
                <a:round/>
                <a:headEnd/>
                <a:tailEnd/>
              </a:ln>
            </p:spPr>
            <p:txBody>
              <a:bodyPr/>
              <a:lstStyle/>
              <a:p>
                <a:endParaRPr lang="en-US"/>
              </a:p>
            </p:txBody>
          </p:sp>
          <p:sp>
            <p:nvSpPr>
              <p:cNvPr id="1292" name="Freeform 58"/>
              <p:cNvSpPr>
                <a:spLocks/>
              </p:cNvSpPr>
              <p:nvPr/>
            </p:nvSpPr>
            <p:spPr bwMode="auto">
              <a:xfrm>
                <a:off x="3334" y="1769"/>
                <a:ext cx="132" cy="61"/>
              </a:xfrm>
              <a:custGeom>
                <a:avLst/>
                <a:gdLst>
                  <a:gd name="T0" fmla="*/ 0 w 661"/>
                  <a:gd name="T1" fmla="*/ 0 h 307"/>
                  <a:gd name="T2" fmla="*/ 0 w 661"/>
                  <a:gd name="T3" fmla="*/ 0 h 307"/>
                  <a:gd name="T4" fmla="*/ 0 w 661"/>
                  <a:gd name="T5" fmla="*/ 0 h 307"/>
                  <a:gd name="T6" fmla="*/ 0 w 661"/>
                  <a:gd name="T7" fmla="*/ 0 h 307"/>
                  <a:gd name="T8" fmla="*/ 0 w 661"/>
                  <a:gd name="T9" fmla="*/ 0 h 307"/>
                  <a:gd name="T10" fmla="*/ 0 w 661"/>
                  <a:gd name="T11" fmla="*/ 0 h 307"/>
                  <a:gd name="T12" fmla="*/ 0 w 661"/>
                  <a:gd name="T13" fmla="*/ 0 h 307"/>
                  <a:gd name="T14" fmla="*/ 0 w 661"/>
                  <a:gd name="T15" fmla="*/ 0 h 307"/>
                  <a:gd name="T16" fmla="*/ 0 w 661"/>
                  <a:gd name="T17" fmla="*/ 0 h 307"/>
                  <a:gd name="T18" fmla="*/ 0 w 661"/>
                  <a:gd name="T19" fmla="*/ 0 h 307"/>
                  <a:gd name="T20" fmla="*/ 0 w 661"/>
                  <a:gd name="T21" fmla="*/ 0 h 307"/>
                  <a:gd name="T22" fmla="*/ 0 w 661"/>
                  <a:gd name="T23" fmla="*/ 0 h 307"/>
                  <a:gd name="T24" fmla="*/ 0 w 661"/>
                  <a:gd name="T25" fmla="*/ 0 h 307"/>
                  <a:gd name="T26" fmla="*/ 0 w 661"/>
                  <a:gd name="T27" fmla="*/ 0 h 307"/>
                  <a:gd name="T28" fmla="*/ 0 w 661"/>
                  <a:gd name="T29" fmla="*/ 0 h 307"/>
                  <a:gd name="T30" fmla="*/ 0 w 661"/>
                  <a:gd name="T31" fmla="*/ 0 h 307"/>
                  <a:gd name="T32" fmla="*/ 0 w 661"/>
                  <a:gd name="T33" fmla="*/ 0 h 307"/>
                  <a:gd name="T34" fmla="*/ 0 w 661"/>
                  <a:gd name="T35" fmla="*/ 0 h 307"/>
                  <a:gd name="T36" fmla="*/ 0 w 661"/>
                  <a:gd name="T37" fmla="*/ 0 h 307"/>
                  <a:gd name="T38" fmla="*/ 0 w 661"/>
                  <a:gd name="T39" fmla="*/ 0 h 307"/>
                  <a:gd name="T40" fmla="*/ 0 w 661"/>
                  <a:gd name="T41" fmla="*/ 0 h 307"/>
                  <a:gd name="T42" fmla="*/ 0 w 661"/>
                  <a:gd name="T43" fmla="*/ 0 h 307"/>
                  <a:gd name="T44" fmla="*/ 0 w 661"/>
                  <a:gd name="T45" fmla="*/ 0 h 307"/>
                  <a:gd name="T46" fmla="*/ 0 w 661"/>
                  <a:gd name="T47" fmla="*/ 0 h 307"/>
                  <a:gd name="T48" fmla="*/ 0 w 661"/>
                  <a:gd name="T49" fmla="*/ 0 h 307"/>
                  <a:gd name="T50" fmla="*/ 0 w 661"/>
                  <a:gd name="T51" fmla="*/ 0 h 307"/>
                  <a:gd name="T52" fmla="*/ 0 w 661"/>
                  <a:gd name="T53" fmla="*/ 0 h 307"/>
                  <a:gd name="T54" fmla="*/ 0 w 661"/>
                  <a:gd name="T55" fmla="*/ 0 h 307"/>
                  <a:gd name="T56" fmla="*/ 0 w 661"/>
                  <a:gd name="T57" fmla="*/ 0 h 307"/>
                  <a:gd name="T58" fmla="*/ 0 w 661"/>
                  <a:gd name="T59" fmla="*/ 0 h 307"/>
                  <a:gd name="T60" fmla="*/ 0 w 661"/>
                  <a:gd name="T61" fmla="*/ 0 h 307"/>
                  <a:gd name="T62" fmla="*/ 0 w 661"/>
                  <a:gd name="T63" fmla="*/ 0 h 307"/>
                  <a:gd name="T64" fmla="*/ 0 w 661"/>
                  <a:gd name="T65" fmla="*/ 0 h 307"/>
                  <a:gd name="T66" fmla="*/ 0 w 661"/>
                  <a:gd name="T67" fmla="*/ 0 h 307"/>
                  <a:gd name="T68" fmla="*/ 0 w 661"/>
                  <a:gd name="T69" fmla="*/ 0 h 307"/>
                  <a:gd name="T70" fmla="*/ 0 w 661"/>
                  <a:gd name="T71" fmla="*/ 0 h 307"/>
                  <a:gd name="T72" fmla="*/ 0 w 661"/>
                  <a:gd name="T73" fmla="*/ 0 h 307"/>
                  <a:gd name="T74" fmla="*/ 0 w 661"/>
                  <a:gd name="T75" fmla="*/ 0 h 307"/>
                  <a:gd name="T76" fmla="*/ 0 w 661"/>
                  <a:gd name="T77" fmla="*/ 0 h 307"/>
                  <a:gd name="T78" fmla="*/ 0 w 661"/>
                  <a:gd name="T79" fmla="*/ 0 h 30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61"/>
                  <a:gd name="T121" fmla="*/ 0 h 307"/>
                  <a:gd name="T122" fmla="*/ 661 w 661"/>
                  <a:gd name="T123" fmla="*/ 307 h 30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61" h="307">
                    <a:moveTo>
                      <a:pt x="4" y="307"/>
                    </a:moveTo>
                    <a:lnTo>
                      <a:pt x="4" y="306"/>
                    </a:lnTo>
                    <a:lnTo>
                      <a:pt x="11" y="303"/>
                    </a:lnTo>
                    <a:lnTo>
                      <a:pt x="29" y="296"/>
                    </a:lnTo>
                    <a:lnTo>
                      <a:pt x="58" y="283"/>
                    </a:lnTo>
                    <a:lnTo>
                      <a:pt x="95" y="265"/>
                    </a:lnTo>
                    <a:lnTo>
                      <a:pt x="140" y="245"/>
                    </a:lnTo>
                    <a:lnTo>
                      <a:pt x="190" y="222"/>
                    </a:lnTo>
                    <a:lnTo>
                      <a:pt x="245" y="198"/>
                    </a:lnTo>
                    <a:lnTo>
                      <a:pt x="301" y="171"/>
                    </a:lnTo>
                    <a:lnTo>
                      <a:pt x="359" y="145"/>
                    </a:lnTo>
                    <a:lnTo>
                      <a:pt x="416" y="120"/>
                    </a:lnTo>
                    <a:lnTo>
                      <a:pt x="472" y="95"/>
                    </a:lnTo>
                    <a:lnTo>
                      <a:pt x="523" y="70"/>
                    </a:lnTo>
                    <a:lnTo>
                      <a:pt x="569" y="49"/>
                    </a:lnTo>
                    <a:lnTo>
                      <a:pt x="608" y="32"/>
                    </a:lnTo>
                    <a:lnTo>
                      <a:pt x="639" y="19"/>
                    </a:lnTo>
                    <a:lnTo>
                      <a:pt x="661" y="8"/>
                    </a:lnTo>
                    <a:lnTo>
                      <a:pt x="656" y="0"/>
                    </a:lnTo>
                    <a:lnTo>
                      <a:pt x="635" y="8"/>
                    </a:lnTo>
                    <a:lnTo>
                      <a:pt x="604" y="22"/>
                    </a:lnTo>
                    <a:lnTo>
                      <a:pt x="564" y="41"/>
                    </a:lnTo>
                    <a:lnTo>
                      <a:pt x="519" y="62"/>
                    </a:lnTo>
                    <a:lnTo>
                      <a:pt x="467" y="86"/>
                    </a:lnTo>
                    <a:lnTo>
                      <a:pt x="411" y="109"/>
                    </a:lnTo>
                    <a:lnTo>
                      <a:pt x="354" y="137"/>
                    </a:lnTo>
                    <a:lnTo>
                      <a:pt x="296" y="163"/>
                    </a:lnTo>
                    <a:lnTo>
                      <a:pt x="240" y="189"/>
                    </a:lnTo>
                    <a:lnTo>
                      <a:pt x="185" y="214"/>
                    </a:lnTo>
                    <a:lnTo>
                      <a:pt x="135" y="237"/>
                    </a:lnTo>
                    <a:lnTo>
                      <a:pt x="90" y="257"/>
                    </a:lnTo>
                    <a:lnTo>
                      <a:pt x="53" y="273"/>
                    </a:lnTo>
                    <a:lnTo>
                      <a:pt x="24" y="285"/>
                    </a:lnTo>
                    <a:lnTo>
                      <a:pt x="6" y="295"/>
                    </a:lnTo>
                    <a:lnTo>
                      <a:pt x="0" y="298"/>
                    </a:lnTo>
                    <a:lnTo>
                      <a:pt x="0" y="297"/>
                    </a:lnTo>
                    <a:lnTo>
                      <a:pt x="4" y="307"/>
                    </a:lnTo>
                    <a:lnTo>
                      <a:pt x="4" y="306"/>
                    </a:lnTo>
                    <a:lnTo>
                      <a:pt x="4" y="307"/>
                    </a:lnTo>
                    <a:close/>
                  </a:path>
                </a:pathLst>
              </a:custGeom>
              <a:solidFill>
                <a:srgbClr val="000000"/>
              </a:solidFill>
              <a:ln w="9525">
                <a:noFill/>
                <a:round/>
                <a:headEnd/>
                <a:tailEnd/>
              </a:ln>
            </p:spPr>
            <p:txBody>
              <a:bodyPr/>
              <a:lstStyle/>
              <a:p>
                <a:endParaRPr lang="en-US"/>
              </a:p>
            </p:txBody>
          </p:sp>
          <p:sp>
            <p:nvSpPr>
              <p:cNvPr id="1293" name="Freeform 59"/>
              <p:cNvSpPr>
                <a:spLocks/>
              </p:cNvSpPr>
              <p:nvPr/>
            </p:nvSpPr>
            <p:spPr bwMode="auto">
              <a:xfrm>
                <a:off x="3332" y="1822"/>
                <a:ext cx="27" cy="16"/>
              </a:xfrm>
              <a:custGeom>
                <a:avLst/>
                <a:gdLst>
                  <a:gd name="T0" fmla="*/ 0 w 136"/>
                  <a:gd name="T1" fmla="*/ 0 h 79"/>
                  <a:gd name="T2" fmla="*/ 0 w 136"/>
                  <a:gd name="T3" fmla="*/ 0 h 79"/>
                  <a:gd name="T4" fmla="*/ 0 w 136"/>
                  <a:gd name="T5" fmla="*/ 0 h 79"/>
                  <a:gd name="T6" fmla="*/ 0 w 136"/>
                  <a:gd name="T7" fmla="*/ 0 h 79"/>
                  <a:gd name="T8" fmla="*/ 0 w 136"/>
                  <a:gd name="T9" fmla="*/ 0 h 79"/>
                  <a:gd name="T10" fmla="*/ 0 w 136"/>
                  <a:gd name="T11" fmla="*/ 0 h 79"/>
                  <a:gd name="T12" fmla="*/ 0 w 136"/>
                  <a:gd name="T13" fmla="*/ 0 h 79"/>
                  <a:gd name="T14" fmla="*/ 0 w 136"/>
                  <a:gd name="T15" fmla="*/ 0 h 79"/>
                  <a:gd name="T16" fmla="*/ 0 w 136"/>
                  <a:gd name="T17" fmla="*/ 0 h 79"/>
                  <a:gd name="T18" fmla="*/ 0 w 136"/>
                  <a:gd name="T19" fmla="*/ 0 h 79"/>
                  <a:gd name="T20" fmla="*/ 0 w 136"/>
                  <a:gd name="T21" fmla="*/ 0 h 79"/>
                  <a:gd name="T22" fmla="*/ 0 w 136"/>
                  <a:gd name="T23" fmla="*/ 0 h 79"/>
                  <a:gd name="T24" fmla="*/ 0 w 136"/>
                  <a:gd name="T25" fmla="*/ 0 h 79"/>
                  <a:gd name="T26" fmla="*/ 0 w 136"/>
                  <a:gd name="T27" fmla="*/ 0 h 79"/>
                  <a:gd name="T28" fmla="*/ 0 w 136"/>
                  <a:gd name="T29" fmla="*/ 0 h 79"/>
                  <a:gd name="T30" fmla="*/ 0 w 136"/>
                  <a:gd name="T31" fmla="*/ 0 h 79"/>
                  <a:gd name="T32" fmla="*/ 0 w 136"/>
                  <a:gd name="T33" fmla="*/ 0 h 79"/>
                  <a:gd name="T34" fmla="*/ 0 w 136"/>
                  <a:gd name="T35" fmla="*/ 0 h 79"/>
                  <a:gd name="T36" fmla="*/ 0 w 136"/>
                  <a:gd name="T37" fmla="*/ 0 h 79"/>
                  <a:gd name="T38" fmla="*/ 0 w 136"/>
                  <a:gd name="T39" fmla="*/ 0 h 79"/>
                  <a:gd name="T40" fmla="*/ 0 w 136"/>
                  <a:gd name="T41" fmla="*/ 0 h 79"/>
                  <a:gd name="T42" fmla="*/ 0 w 136"/>
                  <a:gd name="T43" fmla="*/ 0 h 79"/>
                  <a:gd name="T44" fmla="*/ 0 w 136"/>
                  <a:gd name="T45" fmla="*/ 0 h 79"/>
                  <a:gd name="T46" fmla="*/ 0 w 136"/>
                  <a:gd name="T47" fmla="*/ 0 h 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6"/>
                  <a:gd name="T73" fmla="*/ 0 h 79"/>
                  <a:gd name="T74" fmla="*/ 136 w 136"/>
                  <a:gd name="T75" fmla="*/ 79 h 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6" h="79">
                    <a:moveTo>
                      <a:pt x="136" y="68"/>
                    </a:moveTo>
                    <a:lnTo>
                      <a:pt x="136" y="68"/>
                    </a:lnTo>
                    <a:lnTo>
                      <a:pt x="110" y="59"/>
                    </a:lnTo>
                    <a:lnTo>
                      <a:pt x="83" y="49"/>
                    </a:lnTo>
                    <a:lnTo>
                      <a:pt x="59" y="40"/>
                    </a:lnTo>
                    <a:lnTo>
                      <a:pt x="36" y="30"/>
                    </a:lnTo>
                    <a:lnTo>
                      <a:pt x="19" y="23"/>
                    </a:lnTo>
                    <a:lnTo>
                      <a:pt x="10" y="16"/>
                    </a:lnTo>
                    <a:lnTo>
                      <a:pt x="9" y="15"/>
                    </a:lnTo>
                    <a:lnTo>
                      <a:pt x="17" y="10"/>
                    </a:lnTo>
                    <a:lnTo>
                      <a:pt x="13" y="0"/>
                    </a:lnTo>
                    <a:lnTo>
                      <a:pt x="0" y="8"/>
                    </a:lnTo>
                    <a:lnTo>
                      <a:pt x="2" y="22"/>
                    </a:lnTo>
                    <a:lnTo>
                      <a:pt x="13" y="31"/>
                    </a:lnTo>
                    <a:lnTo>
                      <a:pt x="32" y="41"/>
                    </a:lnTo>
                    <a:lnTo>
                      <a:pt x="54" y="50"/>
                    </a:lnTo>
                    <a:lnTo>
                      <a:pt x="79" y="60"/>
                    </a:lnTo>
                    <a:lnTo>
                      <a:pt x="106" y="69"/>
                    </a:lnTo>
                    <a:lnTo>
                      <a:pt x="131" y="79"/>
                    </a:lnTo>
                    <a:lnTo>
                      <a:pt x="136" y="68"/>
                    </a:lnTo>
                    <a:close/>
                  </a:path>
                </a:pathLst>
              </a:custGeom>
              <a:solidFill>
                <a:srgbClr val="000000"/>
              </a:solidFill>
              <a:ln w="9525">
                <a:noFill/>
                <a:round/>
                <a:headEnd/>
                <a:tailEnd/>
              </a:ln>
            </p:spPr>
            <p:txBody>
              <a:bodyPr/>
              <a:lstStyle/>
              <a:p>
                <a:endParaRPr lang="en-US"/>
              </a:p>
            </p:txBody>
          </p:sp>
          <p:sp>
            <p:nvSpPr>
              <p:cNvPr id="1294" name="Freeform 60"/>
              <p:cNvSpPr>
                <a:spLocks/>
              </p:cNvSpPr>
              <p:nvPr/>
            </p:nvSpPr>
            <p:spPr bwMode="auto">
              <a:xfrm>
                <a:off x="3357" y="1841"/>
                <a:ext cx="15" cy="4"/>
              </a:xfrm>
              <a:custGeom>
                <a:avLst/>
                <a:gdLst>
                  <a:gd name="T0" fmla="*/ 0 w 73"/>
                  <a:gd name="T1" fmla="*/ 0 h 18"/>
                  <a:gd name="T2" fmla="*/ 0 w 73"/>
                  <a:gd name="T3" fmla="*/ 0 h 18"/>
                  <a:gd name="T4" fmla="*/ 0 w 73"/>
                  <a:gd name="T5" fmla="*/ 0 h 18"/>
                  <a:gd name="T6" fmla="*/ 0 w 73"/>
                  <a:gd name="T7" fmla="*/ 0 h 18"/>
                  <a:gd name="T8" fmla="*/ 0 w 73"/>
                  <a:gd name="T9" fmla="*/ 0 h 18"/>
                  <a:gd name="T10" fmla="*/ 0 w 73"/>
                  <a:gd name="T11" fmla="*/ 0 h 18"/>
                  <a:gd name="T12" fmla="*/ 0 w 73"/>
                  <a:gd name="T13" fmla="*/ 0 h 18"/>
                  <a:gd name="T14" fmla="*/ 0 w 73"/>
                  <a:gd name="T15" fmla="*/ 0 h 18"/>
                  <a:gd name="T16" fmla="*/ 0 w 73"/>
                  <a:gd name="T17" fmla="*/ 0 h 18"/>
                  <a:gd name="T18" fmla="*/ 0 w 73"/>
                  <a:gd name="T19" fmla="*/ 0 h 18"/>
                  <a:gd name="T20" fmla="*/ 0 w 73"/>
                  <a:gd name="T21" fmla="*/ 0 h 18"/>
                  <a:gd name="T22" fmla="*/ 0 w 73"/>
                  <a:gd name="T23" fmla="*/ 0 h 18"/>
                  <a:gd name="T24" fmla="*/ 0 w 73"/>
                  <a:gd name="T25" fmla="*/ 0 h 18"/>
                  <a:gd name="T26" fmla="*/ 0 w 73"/>
                  <a:gd name="T27" fmla="*/ 0 h 18"/>
                  <a:gd name="T28" fmla="*/ 0 w 73"/>
                  <a:gd name="T29" fmla="*/ 0 h 18"/>
                  <a:gd name="T30" fmla="*/ 0 w 73"/>
                  <a:gd name="T31" fmla="*/ 0 h 18"/>
                  <a:gd name="T32" fmla="*/ 0 w 73"/>
                  <a:gd name="T33" fmla="*/ 0 h 18"/>
                  <a:gd name="T34" fmla="*/ 0 w 73"/>
                  <a:gd name="T35" fmla="*/ 0 h 18"/>
                  <a:gd name="T36" fmla="*/ 0 w 73"/>
                  <a:gd name="T37" fmla="*/ 0 h 18"/>
                  <a:gd name="T38" fmla="*/ 0 w 73"/>
                  <a:gd name="T39" fmla="*/ 0 h 18"/>
                  <a:gd name="T40" fmla="*/ 0 w 73"/>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18"/>
                  <a:gd name="T65" fmla="*/ 73 w 73"/>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18">
                    <a:moveTo>
                      <a:pt x="71" y="3"/>
                    </a:moveTo>
                    <a:lnTo>
                      <a:pt x="71" y="3"/>
                    </a:lnTo>
                    <a:lnTo>
                      <a:pt x="61" y="6"/>
                    </a:lnTo>
                    <a:lnTo>
                      <a:pt x="52" y="7"/>
                    </a:lnTo>
                    <a:lnTo>
                      <a:pt x="44" y="8"/>
                    </a:lnTo>
                    <a:lnTo>
                      <a:pt x="36" y="8"/>
                    </a:lnTo>
                    <a:lnTo>
                      <a:pt x="29" y="7"/>
                    </a:lnTo>
                    <a:lnTo>
                      <a:pt x="22" y="6"/>
                    </a:lnTo>
                    <a:lnTo>
                      <a:pt x="13" y="3"/>
                    </a:lnTo>
                    <a:lnTo>
                      <a:pt x="5" y="0"/>
                    </a:lnTo>
                    <a:lnTo>
                      <a:pt x="0" y="11"/>
                    </a:lnTo>
                    <a:lnTo>
                      <a:pt x="10" y="14"/>
                    </a:lnTo>
                    <a:lnTo>
                      <a:pt x="19" y="16"/>
                    </a:lnTo>
                    <a:lnTo>
                      <a:pt x="27" y="17"/>
                    </a:lnTo>
                    <a:lnTo>
                      <a:pt x="36" y="18"/>
                    </a:lnTo>
                    <a:lnTo>
                      <a:pt x="44" y="18"/>
                    </a:lnTo>
                    <a:lnTo>
                      <a:pt x="54" y="17"/>
                    </a:lnTo>
                    <a:lnTo>
                      <a:pt x="63" y="16"/>
                    </a:lnTo>
                    <a:lnTo>
                      <a:pt x="73" y="14"/>
                    </a:lnTo>
                    <a:lnTo>
                      <a:pt x="71" y="3"/>
                    </a:lnTo>
                    <a:close/>
                  </a:path>
                </a:pathLst>
              </a:custGeom>
              <a:solidFill>
                <a:srgbClr val="000000"/>
              </a:solidFill>
              <a:ln w="9525">
                <a:noFill/>
                <a:round/>
                <a:headEnd/>
                <a:tailEnd/>
              </a:ln>
            </p:spPr>
            <p:txBody>
              <a:bodyPr/>
              <a:lstStyle/>
              <a:p>
                <a:endParaRPr lang="en-US"/>
              </a:p>
            </p:txBody>
          </p:sp>
          <p:sp>
            <p:nvSpPr>
              <p:cNvPr id="1295" name="Freeform 61"/>
              <p:cNvSpPr>
                <a:spLocks/>
              </p:cNvSpPr>
              <p:nvPr/>
            </p:nvSpPr>
            <p:spPr bwMode="auto">
              <a:xfrm>
                <a:off x="3371" y="1812"/>
                <a:ext cx="146" cy="34"/>
              </a:xfrm>
              <a:custGeom>
                <a:avLst/>
                <a:gdLst>
                  <a:gd name="T0" fmla="*/ 0 w 729"/>
                  <a:gd name="T1" fmla="*/ 0 h 171"/>
                  <a:gd name="T2" fmla="*/ 0 w 729"/>
                  <a:gd name="T3" fmla="*/ 0 h 171"/>
                  <a:gd name="T4" fmla="*/ 0 w 729"/>
                  <a:gd name="T5" fmla="*/ 0 h 171"/>
                  <a:gd name="T6" fmla="*/ 0 w 729"/>
                  <a:gd name="T7" fmla="*/ 0 h 171"/>
                  <a:gd name="T8" fmla="*/ 0 w 729"/>
                  <a:gd name="T9" fmla="*/ 0 h 171"/>
                  <a:gd name="T10" fmla="*/ 0 w 729"/>
                  <a:gd name="T11" fmla="*/ 0 h 171"/>
                  <a:gd name="T12" fmla="*/ 0 w 729"/>
                  <a:gd name="T13" fmla="*/ 0 h 171"/>
                  <a:gd name="T14" fmla="*/ 0 w 729"/>
                  <a:gd name="T15" fmla="*/ 0 h 171"/>
                  <a:gd name="T16" fmla="*/ 0 w 729"/>
                  <a:gd name="T17" fmla="*/ 0 h 171"/>
                  <a:gd name="T18" fmla="*/ 0 w 729"/>
                  <a:gd name="T19" fmla="*/ 0 h 171"/>
                  <a:gd name="T20" fmla="*/ 0 w 729"/>
                  <a:gd name="T21" fmla="*/ 0 h 171"/>
                  <a:gd name="T22" fmla="*/ 0 w 729"/>
                  <a:gd name="T23" fmla="*/ 0 h 171"/>
                  <a:gd name="T24" fmla="*/ 0 w 729"/>
                  <a:gd name="T25" fmla="*/ 0 h 171"/>
                  <a:gd name="T26" fmla="*/ 0 w 729"/>
                  <a:gd name="T27" fmla="*/ 0 h 171"/>
                  <a:gd name="T28" fmla="*/ 0 w 729"/>
                  <a:gd name="T29" fmla="*/ 0 h 171"/>
                  <a:gd name="T30" fmla="*/ 0 w 729"/>
                  <a:gd name="T31" fmla="*/ 0 h 171"/>
                  <a:gd name="T32" fmla="*/ 0 w 729"/>
                  <a:gd name="T33" fmla="*/ 0 h 171"/>
                  <a:gd name="T34" fmla="*/ 0 w 729"/>
                  <a:gd name="T35" fmla="*/ 0 h 171"/>
                  <a:gd name="T36" fmla="*/ 0 w 729"/>
                  <a:gd name="T37" fmla="*/ 0 h 171"/>
                  <a:gd name="T38" fmla="*/ 0 w 729"/>
                  <a:gd name="T39" fmla="*/ 0 h 171"/>
                  <a:gd name="T40" fmla="*/ 0 w 729"/>
                  <a:gd name="T41" fmla="*/ 0 h 171"/>
                  <a:gd name="T42" fmla="*/ 0 w 729"/>
                  <a:gd name="T43" fmla="*/ 0 h 171"/>
                  <a:gd name="T44" fmla="*/ 0 w 729"/>
                  <a:gd name="T45" fmla="*/ 0 h 171"/>
                  <a:gd name="T46" fmla="*/ 0 w 729"/>
                  <a:gd name="T47" fmla="*/ 0 h 171"/>
                  <a:gd name="T48" fmla="*/ 0 w 729"/>
                  <a:gd name="T49" fmla="*/ 0 h 171"/>
                  <a:gd name="T50" fmla="*/ 0 w 729"/>
                  <a:gd name="T51" fmla="*/ 0 h 171"/>
                  <a:gd name="T52" fmla="*/ 0 w 729"/>
                  <a:gd name="T53" fmla="*/ 0 h 171"/>
                  <a:gd name="T54" fmla="*/ 0 w 729"/>
                  <a:gd name="T55" fmla="*/ 0 h 171"/>
                  <a:gd name="T56" fmla="*/ 0 w 729"/>
                  <a:gd name="T57" fmla="*/ 0 h 171"/>
                  <a:gd name="T58" fmla="*/ 0 w 729"/>
                  <a:gd name="T59" fmla="*/ 0 h 171"/>
                  <a:gd name="T60" fmla="*/ 0 w 729"/>
                  <a:gd name="T61" fmla="*/ 0 h 171"/>
                  <a:gd name="T62" fmla="*/ 0 w 729"/>
                  <a:gd name="T63" fmla="*/ 0 h 171"/>
                  <a:gd name="T64" fmla="*/ 0 w 729"/>
                  <a:gd name="T65" fmla="*/ 0 h 171"/>
                  <a:gd name="T66" fmla="*/ 0 w 729"/>
                  <a:gd name="T67" fmla="*/ 0 h 171"/>
                  <a:gd name="T68" fmla="*/ 0 w 729"/>
                  <a:gd name="T69" fmla="*/ 0 h 1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9"/>
                  <a:gd name="T106" fmla="*/ 0 h 171"/>
                  <a:gd name="T107" fmla="*/ 729 w 729"/>
                  <a:gd name="T108" fmla="*/ 171 h 1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9" h="171">
                    <a:moveTo>
                      <a:pt x="727" y="0"/>
                    </a:moveTo>
                    <a:lnTo>
                      <a:pt x="727" y="0"/>
                    </a:lnTo>
                    <a:lnTo>
                      <a:pt x="724" y="0"/>
                    </a:lnTo>
                    <a:lnTo>
                      <a:pt x="719" y="2"/>
                    </a:lnTo>
                    <a:lnTo>
                      <a:pt x="710" y="5"/>
                    </a:lnTo>
                    <a:lnTo>
                      <a:pt x="696" y="7"/>
                    </a:lnTo>
                    <a:lnTo>
                      <a:pt x="681" y="11"/>
                    </a:lnTo>
                    <a:lnTo>
                      <a:pt x="662" y="15"/>
                    </a:lnTo>
                    <a:lnTo>
                      <a:pt x="641" y="19"/>
                    </a:lnTo>
                    <a:lnTo>
                      <a:pt x="617" y="25"/>
                    </a:lnTo>
                    <a:lnTo>
                      <a:pt x="591" y="30"/>
                    </a:lnTo>
                    <a:lnTo>
                      <a:pt x="563" y="36"/>
                    </a:lnTo>
                    <a:lnTo>
                      <a:pt x="534" y="42"/>
                    </a:lnTo>
                    <a:lnTo>
                      <a:pt x="504" y="50"/>
                    </a:lnTo>
                    <a:lnTo>
                      <a:pt x="473" y="56"/>
                    </a:lnTo>
                    <a:lnTo>
                      <a:pt x="440" y="64"/>
                    </a:lnTo>
                    <a:lnTo>
                      <a:pt x="408" y="71"/>
                    </a:lnTo>
                    <a:lnTo>
                      <a:pt x="374" y="78"/>
                    </a:lnTo>
                    <a:lnTo>
                      <a:pt x="341" y="86"/>
                    </a:lnTo>
                    <a:lnTo>
                      <a:pt x="307" y="93"/>
                    </a:lnTo>
                    <a:lnTo>
                      <a:pt x="275" y="100"/>
                    </a:lnTo>
                    <a:lnTo>
                      <a:pt x="242" y="107"/>
                    </a:lnTo>
                    <a:lnTo>
                      <a:pt x="211" y="114"/>
                    </a:lnTo>
                    <a:lnTo>
                      <a:pt x="181" y="120"/>
                    </a:lnTo>
                    <a:lnTo>
                      <a:pt x="153" y="127"/>
                    </a:lnTo>
                    <a:lnTo>
                      <a:pt x="126" y="133"/>
                    </a:lnTo>
                    <a:lnTo>
                      <a:pt x="100" y="138"/>
                    </a:lnTo>
                    <a:lnTo>
                      <a:pt x="78" y="144"/>
                    </a:lnTo>
                    <a:lnTo>
                      <a:pt x="57" y="148"/>
                    </a:lnTo>
                    <a:lnTo>
                      <a:pt x="39" y="152"/>
                    </a:lnTo>
                    <a:lnTo>
                      <a:pt x="24" y="155"/>
                    </a:lnTo>
                    <a:lnTo>
                      <a:pt x="13" y="157"/>
                    </a:lnTo>
                    <a:lnTo>
                      <a:pt x="4" y="159"/>
                    </a:lnTo>
                    <a:lnTo>
                      <a:pt x="0" y="160"/>
                    </a:lnTo>
                    <a:lnTo>
                      <a:pt x="2" y="171"/>
                    </a:lnTo>
                    <a:lnTo>
                      <a:pt x="6" y="170"/>
                    </a:lnTo>
                    <a:lnTo>
                      <a:pt x="15" y="168"/>
                    </a:lnTo>
                    <a:lnTo>
                      <a:pt x="27" y="166"/>
                    </a:lnTo>
                    <a:lnTo>
                      <a:pt x="41" y="163"/>
                    </a:lnTo>
                    <a:lnTo>
                      <a:pt x="59" y="158"/>
                    </a:lnTo>
                    <a:lnTo>
                      <a:pt x="80" y="154"/>
                    </a:lnTo>
                    <a:lnTo>
                      <a:pt x="103" y="149"/>
                    </a:lnTo>
                    <a:lnTo>
                      <a:pt x="128" y="144"/>
                    </a:lnTo>
                    <a:lnTo>
                      <a:pt x="155" y="137"/>
                    </a:lnTo>
                    <a:lnTo>
                      <a:pt x="183" y="131"/>
                    </a:lnTo>
                    <a:lnTo>
                      <a:pt x="213" y="125"/>
                    </a:lnTo>
                    <a:lnTo>
                      <a:pt x="245" y="117"/>
                    </a:lnTo>
                    <a:lnTo>
                      <a:pt x="277" y="111"/>
                    </a:lnTo>
                    <a:lnTo>
                      <a:pt x="309" y="104"/>
                    </a:lnTo>
                    <a:lnTo>
                      <a:pt x="343" y="96"/>
                    </a:lnTo>
                    <a:lnTo>
                      <a:pt x="377" y="89"/>
                    </a:lnTo>
                    <a:lnTo>
                      <a:pt x="410" y="81"/>
                    </a:lnTo>
                    <a:lnTo>
                      <a:pt x="443" y="74"/>
                    </a:lnTo>
                    <a:lnTo>
                      <a:pt x="475" y="67"/>
                    </a:lnTo>
                    <a:lnTo>
                      <a:pt x="506" y="60"/>
                    </a:lnTo>
                    <a:lnTo>
                      <a:pt x="537" y="53"/>
                    </a:lnTo>
                    <a:lnTo>
                      <a:pt x="566" y="47"/>
                    </a:lnTo>
                    <a:lnTo>
                      <a:pt x="594" y="40"/>
                    </a:lnTo>
                    <a:lnTo>
                      <a:pt x="619" y="35"/>
                    </a:lnTo>
                    <a:lnTo>
                      <a:pt x="643" y="30"/>
                    </a:lnTo>
                    <a:lnTo>
                      <a:pt x="664" y="26"/>
                    </a:lnTo>
                    <a:lnTo>
                      <a:pt x="683" y="21"/>
                    </a:lnTo>
                    <a:lnTo>
                      <a:pt x="699" y="17"/>
                    </a:lnTo>
                    <a:lnTo>
                      <a:pt x="712" y="15"/>
                    </a:lnTo>
                    <a:lnTo>
                      <a:pt x="721" y="13"/>
                    </a:lnTo>
                    <a:lnTo>
                      <a:pt x="727" y="11"/>
                    </a:lnTo>
                    <a:lnTo>
                      <a:pt x="729" y="11"/>
                    </a:lnTo>
                    <a:lnTo>
                      <a:pt x="727" y="0"/>
                    </a:lnTo>
                    <a:close/>
                  </a:path>
                </a:pathLst>
              </a:custGeom>
              <a:solidFill>
                <a:srgbClr val="000000"/>
              </a:solidFill>
              <a:ln w="9525">
                <a:noFill/>
                <a:round/>
                <a:headEnd/>
                <a:tailEnd/>
              </a:ln>
            </p:spPr>
            <p:txBody>
              <a:bodyPr/>
              <a:lstStyle/>
              <a:p>
                <a:endParaRPr lang="en-US"/>
              </a:p>
            </p:txBody>
          </p:sp>
          <p:sp>
            <p:nvSpPr>
              <p:cNvPr id="1296" name="Freeform 62"/>
              <p:cNvSpPr>
                <a:spLocks/>
              </p:cNvSpPr>
              <p:nvPr/>
            </p:nvSpPr>
            <p:spPr bwMode="auto">
              <a:xfrm>
                <a:off x="3517" y="1810"/>
                <a:ext cx="23" cy="4"/>
              </a:xfrm>
              <a:custGeom>
                <a:avLst/>
                <a:gdLst>
                  <a:gd name="T0" fmla="*/ 0 w 115"/>
                  <a:gd name="T1" fmla="*/ 0 h 21"/>
                  <a:gd name="T2" fmla="*/ 0 w 115"/>
                  <a:gd name="T3" fmla="*/ 0 h 21"/>
                  <a:gd name="T4" fmla="*/ 0 w 115"/>
                  <a:gd name="T5" fmla="*/ 0 h 21"/>
                  <a:gd name="T6" fmla="*/ 0 w 115"/>
                  <a:gd name="T7" fmla="*/ 0 h 21"/>
                  <a:gd name="T8" fmla="*/ 0 w 115"/>
                  <a:gd name="T9" fmla="*/ 0 h 21"/>
                  <a:gd name="T10" fmla="*/ 0 w 115"/>
                  <a:gd name="T11" fmla="*/ 0 h 21"/>
                  <a:gd name="T12" fmla="*/ 0 w 115"/>
                  <a:gd name="T13" fmla="*/ 0 h 21"/>
                  <a:gd name="T14" fmla="*/ 0 w 115"/>
                  <a:gd name="T15" fmla="*/ 0 h 21"/>
                  <a:gd name="T16" fmla="*/ 0 w 115"/>
                  <a:gd name="T17" fmla="*/ 0 h 21"/>
                  <a:gd name="T18" fmla="*/ 0 w 115"/>
                  <a:gd name="T19" fmla="*/ 0 h 21"/>
                  <a:gd name="T20" fmla="*/ 0 w 115"/>
                  <a:gd name="T21" fmla="*/ 0 h 21"/>
                  <a:gd name="T22" fmla="*/ 0 w 115"/>
                  <a:gd name="T23" fmla="*/ 0 h 21"/>
                  <a:gd name="T24" fmla="*/ 0 w 115"/>
                  <a:gd name="T25" fmla="*/ 0 h 21"/>
                  <a:gd name="T26" fmla="*/ 0 w 115"/>
                  <a:gd name="T27" fmla="*/ 0 h 21"/>
                  <a:gd name="T28" fmla="*/ 0 w 115"/>
                  <a:gd name="T29" fmla="*/ 0 h 21"/>
                  <a:gd name="T30" fmla="*/ 0 w 115"/>
                  <a:gd name="T31" fmla="*/ 0 h 21"/>
                  <a:gd name="T32" fmla="*/ 0 w 115"/>
                  <a:gd name="T33" fmla="*/ 0 h 21"/>
                  <a:gd name="T34" fmla="*/ 0 w 115"/>
                  <a:gd name="T35" fmla="*/ 0 h 21"/>
                  <a:gd name="T36" fmla="*/ 0 w 115"/>
                  <a:gd name="T37" fmla="*/ 0 h 21"/>
                  <a:gd name="T38" fmla="*/ 0 w 115"/>
                  <a:gd name="T39" fmla="*/ 0 h 21"/>
                  <a:gd name="T40" fmla="*/ 0 w 115"/>
                  <a:gd name="T41" fmla="*/ 0 h 21"/>
                  <a:gd name="T42" fmla="*/ 0 w 115"/>
                  <a:gd name="T43" fmla="*/ 0 h 21"/>
                  <a:gd name="T44" fmla="*/ 0 w 115"/>
                  <a:gd name="T45" fmla="*/ 0 h 21"/>
                  <a:gd name="T46" fmla="*/ 0 w 115"/>
                  <a:gd name="T47" fmla="*/ 0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5"/>
                  <a:gd name="T73" fmla="*/ 0 h 21"/>
                  <a:gd name="T74" fmla="*/ 115 w 115"/>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5" h="21">
                    <a:moveTo>
                      <a:pt x="96" y="9"/>
                    </a:moveTo>
                    <a:lnTo>
                      <a:pt x="99" y="0"/>
                    </a:lnTo>
                    <a:lnTo>
                      <a:pt x="90" y="0"/>
                    </a:lnTo>
                    <a:lnTo>
                      <a:pt x="80" y="0"/>
                    </a:lnTo>
                    <a:lnTo>
                      <a:pt x="69" y="1"/>
                    </a:lnTo>
                    <a:lnTo>
                      <a:pt x="57" y="2"/>
                    </a:lnTo>
                    <a:lnTo>
                      <a:pt x="43" y="3"/>
                    </a:lnTo>
                    <a:lnTo>
                      <a:pt x="29" y="5"/>
                    </a:lnTo>
                    <a:lnTo>
                      <a:pt x="15" y="8"/>
                    </a:lnTo>
                    <a:lnTo>
                      <a:pt x="0" y="10"/>
                    </a:lnTo>
                    <a:lnTo>
                      <a:pt x="2" y="21"/>
                    </a:lnTo>
                    <a:lnTo>
                      <a:pt x="18" y="19"/>
                    </a:lnTo>
                    <a:lnTo>
                      <a:pt x="31" y="16"/>
                    </a:lnTo>
                    <a:lnTo>
                      <a:pt x="45" y="13"/>
                    </a:lnTo>
                    <a:lnTo>
                      <a:pt x="57" y="12"/>
                    </a:lnTo>
                    <a:lnTo>
                      <a:pt x="69" y="11"/>
                    </a:lnTo>
                    <a:lnTo>
                      <a:pt x="80" y="10"/>
                    </a:lnTo>
                    <a:lnTo>
                      <a:pt x="90" y="10"/>
                    </a:lnTo>
                    <a:lnTo>
                      <a:pt x="99" y="10"/>
                    </a:lnTo>
                    <a:lnTo>
                      <a:pt x="103" y="1"/>
                    </a:lnTo>
                    <a:lnTo>
                      <a:pt x="99" y="10"/>
                    </a:lnTo>
                    <a:lnTo>
                      <a:pt x="115" y="11"/>
                    </a:lnTo>
                    <a:lnTo>
                      <a:pt x="103" y="1"/>
                    </a:lnTo>
                    <a:lnTo>
                      <a:pt x="96" y="9"/>
                    </a:lnTo>
                    <a:close/>
                  </a:path>
                </a:pathLst>
              </a:custGeom>
              <a:solidFill>
                <a:srgbClr val="000000"/>
              </a:solidFill>
              <a:ln w="9525">
                <a:noFill/>
                <a:round/>
                <a:headEnd/>
                <a:tailEnd/>
              </a:ln>
            </p:spPr>
            <p:txBody>
              <a:bodyPr/>
              <a:lstStyle/>
              <a:p>
                <a:endParaRPr lang="en-US"/>
              </a:p>
            </p:txBody>
          </p:sp>
          <p:sp>
            <p:nvSpPr>
              <p:cNvPr id="1297" name="Freeform 63"/>
              <p:cNvSpPr>
                <a:spLocks/>
              </p:cNvSpPr>
              <p:nvPr/>
            </p:nvSpPr>
            <p:spPr bwMode="auto">
              <a:xfrm>
                <a:off x="3615" y="1997"/>
                <a:ext cx="8" cy="20"/>
              </a:xfrm>
              <a:custGeom>
                <a:avLst/>
                <a:gdLst>
                  <a:gd name="T0" fmla="*/ 0 w 42"/>
                  <a:gd name="T1" fmla="*/ 0 h 98"/>
                  <a:gd name="T2" fmla="*/ 0 w 42"/>
                  <a:gd name="T3" fmla="*/ 0 h 98"/>
                  <a:gd name="T4" fmla="*/ 0 w 42"/>
                  <a:gd name="T5" fmla="*/ 0 h 98"/>
                  <a:gd name="T6" fmla="*/ 0 w 42"/>
                  <a:gd name="T7" fmla="*/ 0 h 98"/>
                  <a:gd name="T8" fmla="*/ 0 w 42"/>
                  <a:gd name="T9" fmla="*/ 0 h 98"/>
                  <a:gd name="T10" fmla="*/ 0 w 42"/>
                  <a:gd name="T11" fmla="*/ 0 h 98"/>
                  <a:gd name="T12" fmla="*/ 0 w 42"/>
                  <a:gd name="T13" fmla="*/ 0 h 98"/>
                  <a:gd name="T14" fmla="*/ 0 w 42"/>
                  <a:gd name="T15" fmla="*/ 0 h 98"/>
                  <a:gd name="T16" fmla="*/ 0 w 42"/>
                  <a:gd name="T17" fmla="*/ 0 h 98"/>
                  <a:gd name="T18" fmla="*/ 0 w 42"/>
                  <a:gd name="T19" fmla="*/ 0 h 98"/>
                  <a:gd name="T20" fmla="*/ 0 w 42"/>
                  <a:gd name="T21" fmla="*/ 0 h 98"/>
                  <a:gd name="T22" fmla="*/ 0 w 42"/>
                  <a:gd name="T23" fmla="*/ 0 h 98"/>
                  <a:gd name="T24" fmla="*/ 0 w 42"/>
                  <a:gd name="T25" fmla="*/ 0 h 98"/>
                  <a:gd name="T26" fmla="*/ 0 w 42"/>
                  <a:gd name="T27" fmla="*/ 0 h 98"/>
                  <a:gd name="T28" fmla="*/ 0 w 42"/>
                  <a:gd name="T29" fmla="*/ 0 h 98"/>
                  <a:gd name="T30" fmla="*/ 0 w 42"/>
                  <a:gd name="T31" fmla="*/ 0 h 98"/>
                  <a:gd name="T32" fmla="*/ 0 w 42"/>
                  <a:gd name="T33" fmla="*/ 0 h 98"/>
                  <a:gd name="T34" fmla="*/ 0 w 42"/>
                  <a:gd name="T35" fmla="*/ 0 h 98"/>
                  <a:gd name="T36" fmla="*/ 0 w 42"/>
                  <a:gd name="T37" fmla="*/ 0 h 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98"/>
                  <a:gd name="T59" fmla="*/ 42 w 42"/>
                  <a:gd name="T60" fmla="*/ 98 h 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98">
                    <a:moveTo>
                      <a:pt x="42" y="89"/>
                    </a:moveTo>
                    <a:lnTo>
                      <a:pt x="37" y="86"/>
                    </a:lnTo>
                    <a:lnTo>
                      <a:pt x="32" y="80"/>
                    </a:lnTo>
                    <a:lnTo>
                      <a:pt x="28" y="70"/>
                    </a:lnTo>
                    <a:lnTo>
                      <a:pt x="23" y="60"/>
                    </a:lnTo>
                    <a:lnTo>
                      <a:pt x="19" y="47"/>
                    </a:lnTo>
                    <a:lnTo>
                      <a:pt x="16" y="32"/>
                    </a:lnTo>
                    <a:lnTo>
                      <a:pt x="13" y="17"/>
                    </a:lnTo>
                    <a:lnTo>
                      <a:pt x="12" y="0"/>
                    </a:lnTo>
                    <a:lnTo>
                      <a:pt x="0" y="0"/>
                    </a:lnTo>
                    <a:lnTo>
                      <a:pt x="2" y="19"/>
                    </a:lnTo>
                    <a:lnTo>
                      <a:pt x="5" y="34"/>
                    </a:lnTo>
                    <a:lnTo>
                      <a:pt x="8" y="49"/>
                    </a:lnTo>
                    <a:lnTo>
                      <a:pt x="12" y="64"/>
                    </a:lnTo>
                    <a:lnTo>
                      <a:pt x="17" y="74"/>
                    </a:lnTo>
                    <a:lnTo>
                      <a:pt x="23" y="84"/>
                    </a:lnTo>
                    <a:lnTo>
                      <a:pt x="28" y="92"/>
                    </a:lnTo>
                    <a:lnTo>
                      <a:pt x="35" y="98"/>
                    </a:lnTo>
                    <a:lnTo>
                      <a:pt x="42" y="89"/>
                    </a:lnTo>
                    <a:close/>
                  </a:path>
                </a:pathLst>
              </a:custGeom>
              <a:solidFill>
                <a:srgbClr val="000000"/>
              </a:solidFill>
              <a:ln w="9525">
                <a:noFill/>
                <a:round/>
                <a:headEnd/>
                <a:tailEnd/>
              </a:ln>
            </p:spPr>
            <p:txBody>
              <a:bodyPr/>
              <a:lstStyle/>
              <a:p>
                <a:endParaRPr lang="en-US"/>
              </a:p>
            </p:txBody>
          </p:sp>
          <p:sp>
            <p:nvSpPr>
              <p:cNvPr id="1298" name="Freeform 64"/>
              <p:cNvSpPr>
                <a:spLocks/>
              </p:cNvSpPr>
              <p:nvPr/>
            </p:nvSpPr>
            <p:spPr bwMode="auto">
              <a:xfrm>
                <a:off x="3586" y="1961"/>
                <a:ext cx="109" cy="73"/>
              </a:xfrm>
              <a:custGeom>
                <a:avLst/>
                <a:gdLst>
                  <a:gd name="T0" fmla="*/ 0 w 546"/>
                  <a:gd name="T1" fmla="*/ 0 h 364"/>
                  <a:gd name="T2" fmla="*/ 0 w 546"/>
                  <a:gd name="T3" fmla="*/ 0 h 364"/>
                  <a:gd name="T4" fmla="*/ 0 w 546"/>
                  <a:gd name="T5" fmla="*/ 0 h 364"/>
                  <a:gd name="T6" fmla="*/ 0 w 546"/>
                  <a:gd name="T7" fmla="*/ 0 h 364"/>
                  <a:gd name="T8" fmla="*/ 0 w 546"/>
                  <a:gd name="T9" fmla="*/ 0 h 364"/>
                  <a:gd name="T10" fmla="*/ 0 w 546"/>
                  <a:gd name="T11" fmla="*/ 0 h 364"/>
                  <a:gd name="T12" fmla="*/ 0 w 546"/>
                  <a:gd name="T13" fmla="*/ 0 h 364"/>
                  <a:gd name="T14" fmla="*/ 0 w 546"/>
                  <a:gd name="T15" fmla="*/ 0 h 364"/>
                  <a:gd name="T16" fmla="*/ 0 w 546"/>
                  <a:gd name="T17" fmla="*/ 0 h 364"/>
                  <a:gd name="T18" fmla="*/ 0 w 546"/>
                  <a:gd name="T19" fmla="*/ 0 h 364"/>
                  <a:gd name="T20" fmla="*/ 0 w 546"/>
                  <a:gd name="T21" fmla="*/ 0 h 364"/>
                  <a:gd name="T22" fmla="*/ 0 w 546"/>
                  <a:gd name="T23" fmla="*/ 0 h 364"/>
                  <a:gd name="T24" fmla="*/ 0 w 546"/>
                  <a:gd name="T25" fmla="*/ 0 h 364"/>
                  <a:gd name="T26" fmla="*/ 0 w 546"/>
                  <a:gd name="T27" fmla="*/ 0 h 364"/>
                  <a:gd name="T28" fmla="*/ 0 w 546"/>
                  <a:gd name="T29" fmla="*/ 0 h 364"/>
                  <a:gd name="T30" fmla="*/ 0 w 546"/>
                  <a:gd name="T31" fmla="*/ 0 h 364"/>
                  <a:gd name="T32" fmla="*/ 0 w 546"/>
                  <a:gd name="T33" fmla="*/ 0 h 364"/>
                  <a:gd name="T34" fmla="*/ 0 w 546"/>
                  <a:gd name="T35" fmla="*/ 0 h 364"/>
                  <a:gd name="T36" fmla="*/ 0 w 546"/>
                  <a:gd name="T37" fmla="*/ 0 h 364"/>
                  <a:gd name="T38" fmla="*/ 0 w 546"/>
                  <a:gd name="T39" fmla="*/ 0 h 364"/>
                  <a:gd name="T40" fmla="*/ 0 w 546"/>
                  <a:gd name="T41" fmla="*/ 0 h 364"/>
                  <a:gd name="T42" fmla="*/ 0 w 546"/>
                  <a:gd name="T43" fmla="*/ 0 h 364"/>
                  <a:gd name="T44" fmla="*/ 0 w 546"/>
                  <a:gd name="T45" fmla="*/ 0 h 364"/>
                  <a:gd name="T46" fmla="*/ 0 w 546"/>
                  <a:gd name="T47" fmla="*/ 0 h 364"/>
                  <a:gd name="T48" fmla="*/ 0 w 546"/>
                  <a:gd name="T49" fmla="*/ 0 h 364"/>
                  <a:gd name="T50" fmla="*/ 0 w 546"/>
                  <a:gd name="T51" fmla="*/ 0 h 364"/>
                  <a:gd name="T52" fmla="*/ 0 w 546"/>
                  <a:gd name="T53" fmla="*/ 0 h 364"/>
                  <a:gd name="T54" fmla="*/ 0 w 546"/>
                  <a:gd name="T55" fmla="*/ 0 h 364"/>
                  <a:gd name="T56" fmla="*/ 0 w 546"/>
                  <a:gd name="T57" fmla="*/ 0 h 364"/>
                  <a:gd name="T58" fmla="*/ 0 w 546"/>
                  <a:gd name="T59" fmla="*/ 0 h 364"/>
                  <a:gd name="T60" fmla="*/ 0 w 546"/>
                  <a:gd name="T61" fmla="*/ 0 h 364"/>
                  <a:gd name="T62" fmla="*/ 0 w 546"/>
                  <a:gd name="T63" fmla="*/ 0 h 364"/>
                  <a:gd name="T64" fmla="*/ 0 w 546"/>
                  <a:gd name="T65" fmla="*/ 0 h 364"/>
                  <a:gd name="T66" fmla="*/ 0 w 546"/>
                  <a:gd name="T67" fmla="*/ 0 h 364"/>
                  <a:gd name="T68" fmla="*/ 0 w 546"/>
                  <a:gd name="T69" fmla="*/ 0 h 364"/>
                  <a:gd name="T70" fmla="*/ 0 w 546"/>
                  <a:gd name="T71" fmla="*/ 0 h 364"/>
                  <a:gd name="T72" fmla="*/ 0 w 546"/>
                  <a:gd name="T73" fmla="*/ 0 h 364"/>
                  <a:gd name="T74" fmla="*/ 0 w 546"/>
                  <a:gd name="T75" fmla="*/ 0 h 364"/>
                  <a:gd name="T76" fmla="*/ 0 w 546"/>
                  <a:gd name="T77" fmla="*/ 0 h 364"/>
                  <a:gd name="T78" fmla="*/ 0 w 546"/>
                  <a:gd name="T79" fmla="*/ 0 h 364"/>
                  <a:gd name="T80" fmla="*/ 0 w 546"/>
                  <a:gd name="T81" fmla="*/ 0 h 364"/>
                  <a:gd name="T82" fmla="*/ 0 w 546"/>
                  <a:gd name="T83" fmla="*/ 0 h 364"/>
                  <a:gd name="T84" fmla="*/ 0 w 546"/>
                  <a:gd name="T85" fmla="*/ 0 h 364"/>
                  <a:gd name="T86" fmla="*/ 0 w 546"/>
                  <a:gd name="T87" fmla="*/ 0 h 364"/>
                  <a:gd name="T88" fmla="*/ 0 w 546"/>
                  <a:gd name="T89" fmla="*/ 0 h 364"/>
                  <a:gd name="T90" fmla="*/ 0 w 546"/>
                  <a:gd name="T91" fmla="*/ 0 h 364"/>
                  <a:gd name="T92" fmla="*/ 0 w 546"/>
                  <a:gd name="T93" fmla="*/ 0 h 364"/>
                  <a:gd name="T94" fmla="*/ 0 w 546"/>
                  <a:gd name="T95" fmla="*/ 0 h 364"/>
                  <a:gd name="T96" fmla="*/ 0 w 546"/>
                  <a:gd name="T97" fmla="*/ 0 h 364"/>
                  <a:gd name="T98" fmla="*/ 0 w 546"/>
                  <a:gd name="T99" fmla="*/ 0 h 364"/>
                  <a:gd name="T100" fmla="*/ 0 w 546"/>
                  <a:gd name="T101" fmla="*/ 0 h 364"/>
                  <a:gd name="T102" fmla="*/ 0 w 546"/>
                  <a:gd name="T103" fmla="*/ 0 h 364"/>
                  <a:gd name="T104" fmla="*/ 0 w 546"/>
                  <a:gd name="T105" fmla="*/ 0 h 364"/>
                  <a:gd name="T106" fmla="*/ 0 w 546"/>
                  <a:gd name="T107" fmla="*/ 0 h 364"/>
                  <a:gd name="T108" fmla="*/ 0 w 546"/>
                  <a:gd name="T109" fmla="*/ 0 h 364"/>
                  <a:gd name="T110" fmla="*/ 0 w 546"/>
                  <a:gd name="T111" fmla="*/ 0 h 364"/>
                  <a:gd name="T112" fmla="*/ 0 w 546"/>
                  <a:gd name="T113" fmla="*/ 0 h 364"/>
                  <a:gd name="T114" fmla="*/ 0 w 546"/>
                  <a:gd name="T115" fmla="*/ 0 h 3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6"/>
                  <a:gd name="T175" fmla="*/ 0 h 364"/>
                  <a:gd name="T176" fmla="*/ 546 w 546"/>
                  <a:gd name="T177" fmla="*/ 364 h 3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6" h="364">
                    <a:moveTo>
                      <a:pt x="147" y="82"/>
                    </a:moveTo>
                    <a:lnTo>
                      <a:pt x="150" y="73"/>
                    </a:lnTo>
                    <a:lnTo>
                      <a:pt x="147" y="63"/>
                    </a:lnTo>
                    <a:lnTo>
                      <a:pt x="143" y="53"/>
                    </a:lnTo>
                    <a:lnTo>
                      <a:pt x="135" y="41"/>
                    </a:lnTo>
                    <a:lnTo>
                      <a:pt x="126" y="30"/>
                    </a:lnTo>
                    <a:lnTo>
                      <a:pt x="115" y="19"/>
                    </a:lnTo>
                    <a:lnTo>
                      <a:pt x="105" y="10"/>
                    </a:lnTo>
                    <a:lnTo>
                      <a:pt x="94" y="0"/>
                    </a:lnTo>
                    <a:lnTo>
                      <a:pt x="119" y="0"/>
                    </a:lnTo>
                    <a:lnTo>
                      <a:pt x="146" y="2"/>
                    </a:lnTo>
                    <a:lnTo>
                      <a:pt x="174" y="8"/>
                    </a:lnTo>
                    <a:lnTo>
                      <a:pt x="202" y="14"/>
                    </a:lnTo>
                    <a:lnTo>
                      <a:pt x="230" y="21"/>
                    </a:lnTo>
                    <a:lnTo>
                      <a:pt x="258" y="31"/>
                    </a:lnTo>
                    <a:lnTo>
                      <a:pt x="286" y="42"/>
                    </a:lnTo>
                    <a:lnTo>
                      <a:pt x="314" y="54"/>
                    </a:lnTo>
                    <a:lnTo>
                      <a:pt x="341" y="68"/>
                    </a:lnTo>
                    <a:lnTo>
                      <a:pt x="368" y="81"/>
                    </a:lnTo>
                    <a:lnTo>
                      <a:pt x="392" y="96"/>
                    </a:lnTo>
                    <a:lnTo>
                      <a:pt x="417" y="112"/>
                    </a:lnTo>
                    <a:lnTo>
                      <a:pt x="440" y="128"/>
                    </a:lnTo>
                    <a:lnTo>
                      <a:pt x="462" y="143"/>
                    </a:lnTo>
                    <a:lnTo>
                      <a:pt x="481" y="159"/>
                    </a:lnTo>
                    <a:lnTo>
                      <a:pt x="499" y="175"/>
                    </a:lnTo>
                    <a:lnTo>
                      <a:pt x="512" y="186"/>
                    </a:lnTo>
                    <a:lnTo>
                      <a:pt x="523" y="197"/>
                    </a:lnTo>
                    <a:lnTo>
                      <a:pt x="532" y="210"/>
                    </a:lnTo>
                    <a:lnTo>
                      <a:pt x="539" y="223"/>
                    </a:lnTo>
                    <a:lnTo>
                      <a:pt x="543" y="237"/>
                    </a:lnTo>
                    <a:lnTo>
                      <a:pt x="546" y="251"/>
                    </a:lnTo>
                    <a:lnTo>
                      <a:pt x="546" y="266"/>
                    </a:lnTo>
                    <a:lnTo>
                      <a:pt x="544" y="279"/>
                    </a:lnTo>
                    <a:lnTo>
                      <a:pt x="541" y="292"/>
                    </a:lnTo>
                    <a:lnTo>
                      <a:pt x="535" y="305"/>
                    </a:lnTo>
                    <a:lnTo>
                      <a:pt x="530" y="317"/>
                    </a:lnTo>
                    <a:lnTo>
                      <a:pt x="522" y="328"/>
                    </a:lnTo>
                    <a:lnTo>
                      <a:pt x="512" y="337"/>
                    </a:lnTo>
                    <a:lnTo>
                      <a:pt x="502" y="345"/>
                    </a:lnTo>
                    <a:lnTo>
                      <a:pt x="491" y="351"/>
                    </a:lnTo>
                    <a:lnTo>
                      <a:pt x="478" y="355"/>
                    </a:lnTo>
                    <a:lnTo>
                      <a:pt x="463" y="359"/>
                    </a:lnTo>
                    <a:lnTo>
                      <a:pt x="444" y="361"/>
                    </a:lnTo>
                    <a:lnTo>
                      <a:pt x="424" y="364"/>
                    </a:lnTo>
                    <a:lnTo>
                      <a:pt x="401" y="364"/>
                    </a:lnTo>
                    <a:lnTo>
                      <a:pt x="378" y="361"/>
                    </a:lnTo>
                    <a:lnTo>
                      <a:pt x="351" y="357"/>
                    </a:lnTo>
                    <a:lnTo>
                      <a:pt x="324" y="351"/>
                    </a:lnTo>
                    <a:lnTo>
                      <a:pt x="294" y="341"/>
                    </a:lnTo>
                    <a:lnTo>
                      <a:pt x="263" y="329"/>
                    </a:lnTo>
                    <a:lnTo>
                      <a:pt x="230" y="313"/>
                    </a:lnTo>
                    <a:lnTo>
                      <a:pt x="196" y="293"/>
                    </a:lnTo>
                    <a:lnTo>
                      <a:pt x="159" y="270"/>
                    </a:lnTo>
                    <a:lnTo>
                      <a:pt x="122" y="241"/>
                    </a:lnTo>
                    <a:lnTo>
                      <a:pt x="83" y="208"/>
                    </a:lnTo>
                    <a:lnTo>
                      <a:pt x="41" y="170"/>
                    </a:lnTo>
                    <a:lnTo>
                      <a:pt x="0" y="126"/>
                    </a:lnTo>
                    <a:lnTo>
                      <a:pt x="147" y="82"/>
                    </a:lnTo>
                    <a:close/>
                  </a:path>
                </a:pathLst>
              </a:custGeom>
              <a:solidFill>
                <a:srgbClr val="009933"/>
              </a:solidFill>
              <a:ln w="9525">
                <a:noFill/>
                <a:round/>
                <a:headEnd/>
                <a:tailEnd/>
              </a:ln>
            </p:spPr>
            <p:txBody>
              <a:bodyPr/>
              <a:lstStyle/>
              <a:p>
                <a:endParaRPr lang="en-US"/>
              </a:p>
            </p:txBody>
          </p:sp>
          <p:sp>
            <p:nvSpPr>
              <p:cNvPr id="1299" name="Freeform 65"/>
              <p:cNvSpPr>
                <a:spLocks/>
              </p:cNvSpPr>
              <p:nvPr/>
            </p:nvSpPr>
            <p:spPr bwMode="auto">
              <a:xfrm>
                <a:off x="3603" y="1961"/>
                <a:ext cx="15" cy="18"/>
              </a:xfrm>
              <a:custGeom>
                <a:avLst/>
                <a:gdLst>
                  <a:gd name="T0" fmla="*/ 0 w 76"/>
                  <a:gd name="T1" fmla="*/ 0 h 89"/>
                  <a:gd name="T2" fmla="*/ 0 w 76"/>
                  <a:gd name="T3" fmla="*/ 0 h 89"/>
                  <a:gd name="T4" fmla="*/ 0 w 76"/>
                  <a:gd name="T5" fmla="*/ 0 h 89"/>
                  <a:gd name="T6" fmla="*/ 0 w 76"/>
                  <a:gd name="T7" fmla="*/ 0 h 89"/>
                  <a:gd name="T8" fmla="*/ 0 w 76"/>
                  <a:gd name="T9" fmla="*/ 0 h 89"/>
                  <a:gd name="T10" fmla="*/ 0 w 76"/>
                  <a:gd name="T11" fmla="*/ 0 h 89"/>
                  <a:gd name="T12" fmla="*/ 0 w 76"/>
                  <a:gd name="T13" fmla="*/ 0 h 89"/>
                  <a:gd name="T14" fmla="*/ 0 w 76"/>
                  <a:gd name="T15" fmla="*/ 0 h 89"/>
                  <a:gd name="T16" fmla="*/ 0 w 76"/>
                  <a:gd name="T17" fmla="*/ 0 h 89"/>
                  <a:gd name="T18" fmla="*/ 0 w 76"/>
                  <a:gd name="T19" fmla="*/ 0 h 89"/>
                  <a:gd name="T20" fmla="*/ 0 w 76"/>
                  <a:gd name="T21" fmla="*/ 0 h 89"/>
                  <a:gd name="T22" fmla="*/ 0 w 76"/>
                  <a:gd name="T23" fmla="*/ 0 h 89"/>
                  <a:gd name="T24" fmla="*/ 0 w 76"/>
                  <a:gd name="T25" fmla="*/ 0 h 89"/>
                  <a:gd name="T26" fmla="*/ 0 w 76"/>
                  <a:gd name="T27" fmla="*/ 0 h 89"/>
                  <a:gd name="T28" fmla="*/ 0 w 76"/>
                  <a:gd name="T29" fmla="*/ 0 h 89"/>
                  <a:gd name="T30" fmla="*/ 0 w 76"/>
                  <a:gd name="T31" fmla="*/ 0 h 89"/>
                  <a:gd name="T32" fmla="*/ 0 w 76"/>
                  <a:gd name="T33" fmla="*/ 0 h 89"/>
                  <a:gd name="T34" fmla="*/ 0 w 76"/>
                  <a:gd name="T35" fmla="*/ 0 h 89"/>
                  <a:gd name="T36" fmla="*/ 0 w 76"/>
                  <a:gd name="T37" fmla="*/ 0 h 89"/>
                  <a:gd name="T38" fmla="*/ 0 w 76"/>
                  <a:gd name="T39" fmla="*/ 0 h 89"/>
                  <a:gd name="T40" fmla="*/ 0 w 76"/>
                  <a:gd name="T41" fmla="*/ 0 h 89"/>
                  <a:gd name="T42" fmla="*/ 0 w 76"/>
                  <a:gd name="T43" fmla="*/ 0 h 89"/>
                  <a:gd name="T44" fmla="*/ 0 w 76"/>
                  <a:gd name="T45" fmla="*/ 0 h 89"/>
                  <a:gd name="T46" fmla="*/ 0 w 76"/>
                  <a:gd name="T47" fmla="*/ 0 h 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89"/>
                  <a:gd name="T74" fmla="*/ 76 w 76"/>
                  <a:gd name="T75" fmla="*/ 89 h 8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89">
                    <a:moveTo>
                      <a:pt x="15" y="0"/>
                    </a:moveTo>
                    <a:lnTo>
                      <a:pt x="11" y="9"/>
                    </a:lnTo>
                    <a:lnTo>
                      <a:pt x="23" y="19"/>
                    </a:lnTo>
                    <a:lnTo>
                      <a:pt x="32" y="28"/>
                    </a:lnTo>
                    <a:lnTo>
                      <a:pt x="43" y="38"/>
                    </a:lnTo>
                    <a:lnTo>
                      <a:pt x="52" y="49"/>
                    </a:lnTo>
                    <a:lnTo>
                      <a:pt x="59" y="60"/>
                    </a:lnTo>
                    <a:lnTo>
                      <a:pt x="63" y="70"/>
                    </a:lnTo>
                    <a:lnTo>
                      <a:pt x="65" y="78"/>
                    </a:lnTo>
                    <a:lnTo>
                      <a:pt x="63" y="85"/>
                    </a:lnTo>
                    <a:lnTo>
                      <a:pt x="74" y="89"/>
                    </a:lnTo>
                    <a:lnTo>
                      <a:pt x="76" y="78"/>
                    </a:lnTo>
                    <a:lnTo>
                      <a:pt x="74" y="66"/>
                    </a:lnTo>
                    <a:lnTo>
                      <a:pt x="68" y="56"/>
                    </a:lnTo>
                    <a:lnTo>
                      <a:pt x="61" y="43"/>
                    </a:lnTo>
                    <a:lnTo>
                      <a:pt x="52" y="32"/>
                    </a:lnTo>
                    <a:lnTo>
                      <a:pt x="40" y="20"/>
                    </a:lnTo>
                    <a:lnTo>
                      <a:pt x="29" y="10"/>
                    </a:lnTo>
                    <a:lnTo>
                      <a:pt x="18" y="1"/>
                    </a:lnTo>
                    <a:lnTo>
                      <a:pt x="15" y="10"/>
                    </a:lnTo>
                    <a:lnTo>
                      <a:pt x="15" y="0"/>
                    </a:lnTo>
                    <a:lnTo>
                      <a:pt x="0" y="1"/>
                    </a:lnTo>
                    <a:lnTo>
                      <a:pt x="11" y="9"/>
                    </a:lnTo>
                    <a:lnTo>
                      <a:pt x="15" y="0"/>
                    </a:lnTo>
                    <a:close/>
                  </a:path>
                </a:pathLst>
              </a:custGeom>
              <a:solidFill>
                <a:srgbClr val="000000"/>
              </a:solidFill>
              <a:ln w="9525">
                <a:noFill/>
                <a:round/>
                <a:headEnd/>
                <a:tailEnd/>
              </a:ln>
            </p:spPr>
            <p:txBody>
              <a:bodyPr/>
              <a:lstStyle/>
              <a:p>
                <a:endParaRPr lang="en-US"/>
              </a:p>
            </p:txBody>
          </p:sp>
          <p:sp>
            <p:nvSpPr>
              <p:cNvPr id="1300" name="Freeform 66"/>
              <p:cNvSpPr>
                <a:spLocks/>
              </p:cNvSpPr>
              <p:nvPr/>
            </p:nvSpPr>
            <p:spPr bwMode="auto">
              <a:xfrm>
                <a:off x="3605" y="1959"/>
                <a:ext cx="82" cy="36"/>
              </a:xfrm>
              <a:custGeom>
                <a:avLst/>
                <a:gdLst>
                  <a:gd name="T0" fmla="*/ 0 w 409"/>
                  <a:gd name="T1" fmla="*/ 0 h 184"/>
                  <a:gd name="T2" fmla="*/ 0 w 409"/>
                  <a:gd name="T3" fmla="*/ 0 h 184"/>
                  <a:gd name="T4" fmla="*/ 0 w 409"/>
                  <a:gd name="T5" fmla="*/ 0 h 184"/>
                  <a:gd name="T6" fmla="*/ 0 w 409"/>
                  <a:gd name="T7" fmla="*/ 0 h 184"/>
                  <a:gd name="T8" fmla="*/ 0 w 409"/>
                  <a:gd name="T9" fmla="*/ 0 h 184"/>
                  <a:gd name="T10" fmla="*/ 0 w 409"/>
                  <a:gd name="T11" fmla="*/ 0 h 184"/>
                  <a:gd name="T12" fmla="*/ 0 w 409"/>
                  <a:gd name="T13" fmla="*/ 0 h 184"/>
                  <a:gd name="T14" fmla="*/ 0 w 409"/>
                  <a:gd name="T15" fmla="*/ 0 h 184"/>
                  <a:gd name="T16" fmla="*/ 0 w 409"/>
                  <a:gd name="T17" fmla="*/ 0 h 184"/>
                  <a:gd name="T18" fmla="*/ 0 w 409"/>
                  <a:gd name="T19" fmla="*/ 0 h 184"/>
                  <a:gd name="T20" fmla="*/ 0 w 409"/>
                  <a:gd name="T21" fmla="*/ 0 h 184"/>
                  <a:gd name="T22" fmla="*/ 0 w 409"/>
                  <a:gd name="T23" fmla="*/ 0 h 184"/>
                  <a:gd name="T24" fmla="*/ 0 w 409"/>
                  <a:gd name="T25" fmla="*/ 0 h 184"/>
                  <a:gd name="T26" fmla="*/ 0 w 409"/>
                  <a:gd name="T27" fmla="*/ 0 h 184"/>
                  <a:gd name="T28" fmla="*/ 0 w 409"/>
                  <a:gd name="T29" fmla="*/ 0 h 184"/>
                  <a:gd name="T30" fmla="*/ 0 w 409"/>
                  <a:gd name="T31" fmla="*/ 0 h 184"/>
                  <a:gd name="T32" fmla="*/ 0 w 409"/>
                  <a:gd name="T33" fmla="*/ 0 h 184"/>
                  <a:gd name="T34" fmla="*/ 0 w 409"/>
                  <a:gd name="T35" fmla="*/ 0 h 184"/>
                  <a:gd name="T36" fmla="*/ 0 w 409"/>
                  <a:gd name="T37" fmla="*/ 0 h 184"/>
                  <a:gd name="T38" fmla="*/ 0 w 409"/>
                  <a:gd name="T39" fmla="*/ 0 h 184"/>
                  <a:gd name="T40" fmla="*/ 0 w 409"/>
                  <a:gd name="T41" fmla="*/ 0 h 184"/>
                  <a:gd name="T42" fmla="*/ 0 w 409"/>
                  <a:gd name="T43" fmla="*/ 0 h 184"/>
                  <a:gd name="T44" fmla="*/ 0 w 409"/>
                  <a:gd name="T45" fmla="*/ 0 h 184"/>
                  <a:gd name="T46" fmla="*/ 0 w 409"/>
                  <a:gd name="T47" fmla="*/ 0 h 184"/>
                  <a:gd name="T48" fmla="*/ 0 w 409"/>
                  <a:gd name="T49" fmla="*/ 0 h 184"/>
                  <a:gd name="T50" fmla="*/ 0 w 409"/>
                  <a:gd name="T51" fmla="*/ 0 h 184"/>
                  <a:gd name="T52" fmla="*/ 0 w 409"/>
                  <a:gd name="T53" fmla="*/ 0 h 184"/>
                  <a:gd name="T54" fmla="*/ 0 w 409"/>
                  <a:gd name="T55" fmla="*/ 0 h 184"/>
                  <a:gd name="T56" fmla="*/ 0 w 409"/>
                  <a:gd name="T57" fmla="*/ 0 h 184"/>
                  <a:gd name="T58" fmla="*/ 0 w 409"/>
                  <a:gd name="T59" fmla="*/ 0 h 184"/>
                  <a:gd name="T60" fmla="*/ 0 w 409"/>
                  <a:gd name="T61" fmla="*/ 0 h 184"/>
                  <a:gd name="T62" fmla="*/ 0 w 409"/>
                  <a:gd name="T63" fmla="*/ 0 h 184"/>
                  <a:gd name="T64" fmla="*/ 0 w 409"/>
                  <a:gd name="T65" fmla="*/ 0 h 184"/>
                  <a:gd name="T66" fmla="*/ 0 w 409"/>
                  <a:gd name="T67" fmla="*/ 0 h 184"/>
                  <a:gd name="T68" fmla="*/ 0 w 409"/>
                  <a:gd name="T69" fmla="*/ 0 h 184"/>
                  <a:gd name="T70" fmla="*/ 0 w 409"/>
                  <a:gd name="T71" fmla="*/ 0 h 184"/>
                  <a:gd name="T72" fmla="*/ 0 w 409"/>
                  <a:gd name="T73" fmla="*/ 0 h 184"/>
                  <a:gd name="T74" fmla="*/ 0 w 409"/>
                  <a:gd name="T75" fmla="*/ 0 h 184"/>
                  <a:gd name="T76" fmla="*/ 0 w 409"/>
                  <a:gd name="T77" fmla="*/ 0 h 184"/>
                  <a:gd name="T78" fmla="*/ 0 w 409"/>
                  <a:gd name="T79" fmla="*/ 0 h 1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9"/>
                  <a:gd name="T121" fmla="*/ 0 h 184"/>
                  <a:gd name="T122" fmla="*/ 409 w 409"/>
                  <a:gd name="T123" fmla="*/ 184 h 18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9" h="184">
                    <a:moveTo>
                      <a:pt x="408" y="176"/>
                    </a:moveTo>
                    <a:lnTo>
                      <a:pt x="409" y="176"/>
                    </a:lnTo>
                    <a:lnTo>
                      <a:pt x="390" y="160"/>
                    </a:lnTo>
                    <a:lnTo>
                      <a:pt x="371" y="144"/>
                    </a:lnTo>
                    <a:lnTo>
                      <a:pt x="350" y="128"/>
                    </a:lnTo>
                    <a:lnTo>
                      <a:pt x="326" y="113"/>
                    </a:lnTo>
                    <a:lnTo>
                      <a:pt x="302" y="97"/>
                    </a:lnTo>
                    <a:lnTo>
                      <a:pt x="277" y="82"/>
                    </a:lnTo>
                    <a:lnTo>
                      <a:pt x="249" y="68"/>
                    </a:lnTo>
                    <a:lnTo>
                      <a:pt x="222" y="55"/>
                    </a:lnTo>
                    <a:lnTo>
                      <a:pt x="194" y="42"/>
                    </a:lnTo>
                    <a:lnTo>
                      <a:pt x="166" y="30"/>
                    </a:lnTo>
                    <a:lnTo>
                      <a:pt x="138" y="21"/>
                    </a:lnTo>
                    <a:lnTo>
                      <a:pt x="109" y="14"/>
                    </a:lnTo>
                    <a:lnTo>
                      <a:pt x="81" y="7"/>
                    </a:lnTo>
                    <a:lnTo>
                      <a:pt x="53" y="2"/>
                    </a:lnTo>
                    <a:lnTo>
                      <a:pt x="25" y="0"/>
                    </a:lnTo>
                    <a:lnTo>
                      <a:pt x="0" y="0"/>
                    </a:lnTo>
                    <a:lnTo>
                      <a:pt x="0" y="10"/>
                    </a:lnTo>
                    <a:lnTo>
                      <a:pt x="25" y="10"/>
                    </a:lnTo>
                    <a:lnTo>
                      <a:pt x="51" y="13"/>
                    </a:lnTo>
                    <a:lnTo>
                      <a:pt x="79" y="18"/>
                    </a:lnTo>
                    <a:lnTo>
                      <a:pt x="107" y="24"/>
                    </a:lnTo>
                    <a:lnTo>
                      <a:pt x="134" y="32"/>
                    </a:lnTo>
                    <a:lnTo>
                      <a:pt x="162" y="41"/>
                    </a:lnTo>
                    <a:lnTo>
                      <a:pt x="190" y="53"/>
                    </a:lnTo>
                    <a:lnTo>
                      <a:pt x="218" y="63"/>
                    </a:lnTo>
                    <a:lnTo>
                      <a:pt x="245" y="77"/>
                    </a:lnTo>
                    <a:lnTo>
                      <a:pt x="270" y="91"/>
                    </a:lnTo>
                    <a:lnTo>
                      <a:pt x="295" y="105"/>
                    </a:lnTo>
                    <a:lnTo>
                      <a:pt x="320" y="121"/>
                    </a:lnTo>
                    <a:lnTo>
                      <a:pt x="343" y="137"/>
                    </a:lnTo>
                    <a:lnTo>
                      <a:pt x="364" y="153"/>
                    </a:lnTo>
                    <a:lnTo>
                      <a:pt x="383" y="168"/>
                    </a:lnTo>
                    <a:lnTo>
                      <a:pt x="400" y="184"/>
                    </a:lnTo>
                    <a:lnTo>
                      <a:pt x="401" y="184"/>
                    </a:lnTo>
                    <a:lnTo>
                      <a:pt x="400" y="184"/>
                    </a:lnTo>
                    <a:lnTo>
                      <a:pt x="401" y="184"/>
                    </a:lnTo>
                    <a:lnTo>
                      <a:pt x="408" y="176"/>
                    </a:lnTo>
                    <a:close/>
                  </a:path>
                </a:pathLst>
              </a:custGeom>
              <a:solidFill>
                <a:srgbClr val="000000"/>
              </a:solidFill>
              <a:ln w="9525">
                <a:noFill/>
                <a:round/>
                <a:headEnd/>
                <a:tailEnd/>
              </a:ln>
            </p:spPr>
            <p:txBody>
              <a:bodyPr/>
              <a:lstStyle/>
              <a:p>
                <a:endParaRPr lang="en-US"/>
              </a:p>
            </p:txBody>
          </p:sp>
          <p:sp>
            <p:nvSpPr>
              <p:cNvPr id="1301" name="Freeform 67"/>
              <p:cNvSpPr>
                <a:spLocks/>
              </p:cNvSpPr>
              <p:nvPr/>
            </p:nvSpPr>
            <p:spPr bwMode="auto">
              <a:xfrm>
                <a:off x="3682" y="1994"/>
                <a:ext cx="15" cy="38"/>
              </a:xfrm>
              <a:custGeom>
                <a:avLst/>
                <a:gdLst>
                  <a:gd name="T0" fmla="*/ 0 w 74"/>
                  <a:gd name="T1" fmla="*/ 0 h 189"/>
                  <a:gd name="T2" fmla="*/ 0 w 74"/>
                  <a:gd name="T3" fmla="*/ 0 h 189"/>
                  <a:gd name="T4" fmla="*/ 0 w 74"/>
                  <a:gd name="T5" fmla="*/ 0 h 189"/>
                  <a:gd name="T6" fmla="*/ 0 w 74"/>
                  <a:gd name="T7" fmla="*/ 0 h 189"/>
                  <a:gd name="T8" fmla="*/ 0 w 74"/>
                  <a:gd name="T9" fmla="*/ 0 h 189"/>
                  <a:gd name="T10" fmla="*/ 0 w 74"/>
                  <a:gd name="T11" fmla="*/ 0 h 189"/>
                  <a:gd name="T12" fmla="*/ 0 w 74"/>
                  <a:gd name="T13" fmla="*/ 0 h 189"/>
                  <a:gd name="T14" fmla="*/ 0 w 74"/>
                  <a:gd name="T15" fmla="*/ 0 h 189"/>
                  <a:gd name="T16" fmla="*/ 0 w 74"/>
                  <a:gd name="T17" fmla="*/ 0 h 189"/>
                  <a:gd name="T18" fmla="*/ 0 w 74"/>
                  <a:gd name="T19" fmla="*/ 0 h 189"/>
                  <a:gd name="T20" fmla="*/ 0 w 74"/>
                  <a:gd name="T21" fmla="*/ 0 h 189"/>
                  <a:gd name="T22" fmla="*/ 0 w 74"/>
                  <a:gd name="T23" fmla="*/ 0 h 189"/>
                  <a:gd name="T24" fmla="*/ 0 w 74"/>
                  <a:gd name="T25" fmla="*/ 0 h 189"/>
                  <a:gd name="T26" fmla="*/ 0 w 74"/>
                  <a:gd name="T27" fmla="*/ 0 h 189"/>
                  <a:gd name="T28" fmla="*/ 0 w 74"/>
                  <a:gd name="T29" fmla="*/ 0 h 189"/>
                  <a:gd name="T30" fmla="*/ 0 w 74"/>
                  <a:gd name="T31" fmla="*/ 0 h 189"/>
                  <a:gd name="T32" fmla="*/ 0 w 74"/>
                  <a:gd name="T33" fmla="*/ 0 h 189"/>
                  <a:gd name="T34" fmla="*/ 0 w 74"/>
                  <a:gd name="T35" fmla="*/ 0 h 189"/>
                  <a:gd name="T36" fmla="*/ 0 w 74"/>
                  <a:gd name="T37" fmla="*/ 0 h 189"/>
                  <a:gd name="T38" fmla="*/ 0 w 74"/>
                  <a:gd name="T39" fmla="*/ 0 h 189"/>
                  <a:gd name="T40" fmla="*/ 0 w 74"/>
                  <a:gd name="T41" fmla="*/ 0 h 189"/>
                  <a:gd name="T42" fmla="*/ 0 w 74"/>
                  <a:gd name="T43" fmla="*/ 0 h 189"/>
                  <a:gd name="T44" fmla="*/ 0 w 74"/>
                  <a:gd name="T45" fmla="*/ 0 h 189"/>
                  <a:gd name="T46" fmla="*/ 0 w 74"/>
                  <a:gd name="T47" fmla="*/ 0 h 189"/>
                  <a:gd name="T48" fmla="*/ 0 w 74"/>
                  <a:gd name="T49" fmla="*/ 0 h 189"/>
                  <a:gd name="T50" fmla="*/ 0 w 74"/>
                  <a:gd name="T51" fmla="*/ 0 h 189"/>
                  <a:gd name="T52" fmla="*/ 0 w 74"/>
                  <a:gd name="T53" fmla="*/ 0 h 189"/>
                  <a:gd name="T54" fmla="*/ 0 w 74"/>
                  <a:gd name="T55" fmla="*/ 0 h 189"/>
                  <a:gd name="T56" fmla="*/ 0 w 74"/>
                  <a:gd name="T57" fmla="*/ 0 h 189"/>
                  <a:gd name="T58" fmla="*/ 0 w 74"/>
                  <a:gd name="T59" fmla="*/ 0 h 189"/>
                  <a:gd name="T60" fmla="*/ 0 w 74"/>
                  <a:gd name="T61" fmla="*/ 0 h 189"/>
                  <a:gd name="T62" fmla="*/ 0 w 74"/>
                  <a:gd name="T63" fmla="*/ 0 h 189"/>
                  <a:gd name="T64" fmla="*/ 0 w 74"/>
                  <a:gd name="T65" fmla="*/ 0 h 189"/>
                  <a:gd name="T66" fmla="*/ 0 w 74"/>
                  <a:gd name="T67" fmla="*/ 0 h 189"/>
                  <a:gd name="T68" fmla="*/ 0 w 74"/>
                  <a:gd name="T69" fmla="*/ 0 h 189"/>
                  <a:gd name="T70" fmla="*/ 0 w 74"/>
                  <a:gd name="T71" fmla="*/ 0 h 189"/>
                  <a:gd name="T72" fmla="*/ 0 w 74"/>
                  <a:gd name="T73" fmla="*/ 0 h 189"/>
                  <a:gd name="T74" fmla="*/ 0 w 74"/>
                  <a:gd name="T75" fmla="*/ 0 h 189"/>
                  <a:gd name="T76" fmla="*/ 0 w 74"/>
                  <a:gd name="T77" fmla="*/ 0 h 189"/>
                  <a:gd name="T78" fmla="*/ 0 w 74"/>
                  <a:gd name="T79" fmla="*/ 0 h 1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4"/>
                  <a:gd name="T121" fmla="*/ 0 h 189"/>
                  <a:gd name="T122" fmla="*/ 74 w 74"/>
                  <a:gd name="T123" fmla="*/ 189 h 1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4" h="189">
                    <a:moveTo>
                      <a:pt x="3" y="189"/>
                    </a:moveTo>
                    <a:lnTo>
                      <a:pt x="3" y="189"/>
                    </a:lnTo>
                    <a:lnTo>
                      <a:pt x="16" y="185"/>
                    </a:lnTo>
                    <a:lnTo>
                      <a:pt x="28" y="178"/>
                    </a:lnTo>
                    <a:lnTo>
                      <a:pt x="38" y="170"/>
                    </a:lnTo>
                    <a:lnTo>
                      <a:pt x="50" y="160"/>
                    </a:lnTo>
                    <a:lnTo>
                      <a:pt x="57" y="148"/>
                    </a:lnTo>
                    <a:lnTo>
                      <a:pt x="64" y="136"/>
                    </a:lnTo>
                    <a:lnTo>
                      <a:pt x="70" y="123"/>
                    </a:lnTo>
                    <a:lnTo>
                      <a:pt x="73" y="109"/>
                    </a:lnTo>
                    <a:lnTo>
                      <a:pt x="74" y="95"/>
                    </a:lnTo>
                    <a:lnTo>
                      <a:pt x="74" y="80"/>
                    </a:lnTo>
                    <a:lnTo>
                      <a:pt x="72" y="65"/>
                    </a:lnTo>
                    <a:lnTo>
                      <a:pt x="67" y="50"/>
                    </a:lnTo>
                    <a:lnTo>
                      <a:pt x="60" y="37"/>
                    </a:lnTo>
                    <a:lnTo>
                      <a:pt x="51" y="23"/>
                    </a:lnTo>
                    <a:lnTo>
                      <a:pt x="38" y="10"/>
                    </a:lnTo>
                    <a:lnTo>
                      <a:pt x="25" y="0"/>
                    </a:lnTo>
                    <a:lnTo>
                      <a:pt x="18" y="8"/>
                    </a:lnTo>
                    <a:lnTo>
                      <a:pt x="32" y="19"/>
                    </a:lnTo>
                    <a:lnTo>
                      <a:pt x="42" y="29"/>
                    </a:lnTo>
                    <a:lnTo>
                      <a:pt x="51" y="41"/>
                    </a:lnTo>
                    <a:lnTo>
                      <a:pt x="56" y="55"/>
                    </a:lnTo>
                    <a:lnTo>
                      <a:pt x="61" y="67"/>
                    </a:lnTo>
                    <a:lnTo>
                      <a:pt x="63" y="80"/>
                    </a:lnTo>
                    <a:lnTo>
                      <a:pt x="63" y="95"/>
                    </a:lnTo>
                    <a:lnTo>
                      <a:pt x="62" y="107"/>
                    </a:lnTo>
                    <a:lnTo>
                      <a:pt x="58" y="119"/>
                    </a:lnTo>
                    <a:lnTo>
                      <a:pt x="53" y="131"/>
                    </a:lnTo>
                    <a:lnTo>
                      <a:pt x="48" y="144"/>
                    </a:lnTo>
                    <a:lnTo>
                      <a:pt x="41" y="154"/>
                    </a:lnTo>
                    <a:lnTo>
                      <a:pt x="32" y="162"/>
                    </a:lnTo>
                    <a:lnTo>
                      <a:pt x="22" y="169"/>
                    </a:lnTo>
                    <a:lnTo>
                      <a:pt x="12" y="175"/>
                    </a:lnTo>
                    <a:lnTo>
                      <a:pt x="0" y="179"/>
                    </a:lnTo>
                    <a:lnTo>
                      <a:pt x="3" y="189"/>
                    </a:lnTo>
                    <a:close/>
                  </a:path>
                </a:pathLst>
              </a:custGeom>
              <a:solidFill>
                <a:srgbClr val="000000"/>
              </a:solidFill>
              <a:ln w="9525">
                <a:noFill/>
                <a:round/>
                <a:headEnd/>
                <a:tailEnd/>
              </a:ln>
            </p:spPr>
            <p:txBody>
              <a:bodyPr/>
              <a:lstStyle/>
              <a:p>
                <a:endParaRPr lang="en-US"/>
              </a:p>
            </p:txBody>
          </p:sp>
          <p:sp>
            <p:nvSpPr>
              <p:cNvPr id="1302" name="Freeform 68"/>
              <p:cNvSpPr>
                <a:spLocks/>
              </p:cNvSpPr>
              <p:nvPr/>
            </p:nvSpPr>
            <p:spPr bwMode="auto">
              <a:xfrm>
                <a:off x="3585" y="1984"/>
                <a:ext cx="98" cy="50"/>
              </a:xfrm>
              <a:custGeom>
                <a:avLst/>
                <a:gdLst>
                  <a:gd name="T0" fmla="*/ 0 w 490"/>
                  <a:gd name="T1" fmla="*/ 0 h 249"/>
                  <a:gd name="T2" fmla="*/ 0 w 490"/>
                  <a:gd name="T3" fmla="*/ 0 h 249"/>
                  <a:gd name="T4" fmla="*/ 0 w 490"/>
                  <a:gd name="T5" fmla="*/ 0 h 249"/>
                  <a:gd name="T6" fmla="*/ 0 w 490"/>
                  <a:gd name="T7" fmla="*/ 0 h 249"/>
                  <a:gd name="T8" fmla="*/ 0 w 490"/>
                  <a:gd name="T9" fmla="*/ 0 h 249"/>
                  <a:gd name="T10" fmla="*/ 0 w 490"/>
                  <a:gd name="T11" fmla="*/ 0 h 249"/>
                  <a:gd name="T12" fmla="*/ 0 w 490"/>
                  <a:gd name="T13" fmla="*/ 0 h 249"/>
                  <a:gd name="T14" fmla="*/ 0 w 490"/>
                  <a:gd name="T15" fmla="*/ 0 h 249"/>
                  <a:gd name="T16" fmla="*/ 0 w 490"/>
                  <a:gd name="T17" fmla="*/ 0 h 249"/>
                  <a:gd name="T18" fmla="*/ 0 w 490"/>
                  <a:gd name="T19" fmla="*/ 0 h 249"/>
                  <a:gd name="T20" fmla="*/ 0 w 490"/>
                  <a:gd name="T21" fmla="*/ 0 h 249"/>
                  <a:gd name="T22" fmla="*/ 0 w 490"/>
                  <a:gd name="T23" fmla="*/ 0 h 249"/>
                  <a:gd name="T24" fmla="*/ 0 w 490"/>
                  <a:gd name="T25" fmla="*/ 0 h 249"/>
                  <a:gd name="T26" fmla="*/ 0 w 490"/>
                  <a:gd name="T27" fmla="*/ 0 h 249"/>
                  <a:gd name="T28" fmla="*/ 0 w 490"/>
                  <a:gd name="T29" fmla="*/ 0 h 249"/>
                  <a:gd name="T30" fmla="*/ 0 w 490"/>
                  <a:gd name="T31" fmla="*/ 0 h 249"/>
                  <a:gd name="T32" fmla="*/ 0 w 490"/>
                  <a:gd name="T33" fmla="*/ 0 h 249"/>
                  <a:gd name="T34" fmla="*/ 0 w 490"/>
                  <a:gd name="T35" fmla="*/ 0 h 249"/>
                  <a:gd name="T36" fmla="*/ 0 w 490"/>
                  <a:gd name="T37" fmla="*/ 0 h 249"/>
                  <a:gd name="T38" fmla="*/ 0 w 490"/>
                  <a:gd name="T39" fmla="*/ 0 h 249"/>
                  <a:gd name="T40" fmla="*/ 0 w 490"/>
                  <a:gd name="T41" fmla="*/ 0 h 249"/>
                  <a:gd name="T42" fmla="*/ 0 w 490"/>
                  <a:gd name="T43" fmla="*/ 0 h 249"/>
                  <a:gd name="T44" fmla="*/ 0 w 490"/>
                  <a:gd name="T45" fmla="*/ 0 h 249"/>
                  <a:gd name="T46" fmla="*/ 0 w 490"/>
                  <a:gd name="T47" fmla="*/ 0 h 249"/>
                  <a:gd name="T48" fmla="*/ 0 w 490"/>
                  <a:gd name="T49" fmla="*/ 0 h 249"/>
                  <a:gd name="T50" fmla="*/ 0 w 490"/>
                  <a:gd name="T51" fmla="*/ 0 h 249"/>
                  <a:gd name="T52" fmla="*/ 0 w 490"/>
                  <a:gd name="T53" fmla="*/ 0 h 249"/>
                  <a:gd name="T54" fmla="*/ 0 w 490"/>
                  <a:gd name="T55" fmla="*/ 0 h 249"/>
                  <a:gd name="T56" fmla="*/ 0 w 490"/>
                  <a:gd name="T57" fmla="*/ 0 h 249"/>
                  <a:gd name="T58" fmla="*/ 0 w 490"/>
                  <a:gd name="T59" fmla="*/ 0 h 249"/>
                  <a:gd name="T60" fmla="*/ 0 w 490"/>
                  <a:gd name="T61" fmla="*/ 0 h 249"/>
                  <a:gd name="T62" fmla="*/ 0 w 490"/>
                  <a:gd name="T63" fmla="*/ 0 h 249"/>
                  <a:gd name="T64" fmla="*/ 0 w 490"/>
                  <a:gd name="T65" fmla="*/ 0 h 249"/>
                  <a:gd name="T66" fmla="*/ 0 w 490"/>
                  <a:gd name="T67" fmla="*/ 0 h 249"/>
                  <a:gd name="T68" fmla="*/ 0 w 490"/>
                  <a:gd name="T69" fmla="*/ 0 h 249"/>
                  <a:gd name="T70" fmla="*/ 0 w 490"/>
                  <a:gd name="T71" fmla="*/ 0 h 249"/>
                  <a:gd name="T72" fmla="*/ 0 w 490"/>
                  <a:gd name="T73" fmla="*/ 0 h 249"/>
                  <a:gd name="T74" fmla="*/ 0 w 490"/>
                  <a:gd name="T75" fmla="*/ 0 h 249"/>
                  <a:gd name="T76" fmla="*/ 0 w 490"/>
                  <a:gd name="T77" fmla="*/ 0 h 249"/>
                  <a:gd name="T78" fmla="*/ 0 w 490"/>
                  <a:gd name="T79" fmla="*/ 0 h 24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0"/>
                  <a:gd name="T121" fmla="*/ 0 h 249"/>
                  <a:gd name="T122" fmla="*/ 490 w 490"/>
                  <a:gd name="T123" fmla="*/ 249 h 24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0" h="249">
                    <a:moveTo>
                      <a:pt x="9" y="0"/>
                    </a:moveTo>
                    <a:lnTo>
                      <a:pt x="5" y="9"/>
                    </a:lnTo>
                    <a:lnTo>
                      <a:pt x="47" y="53"/>
                    </a:lnTo>
                    <a:lnTo>
                      <a:pt x="89" y="92"/>
                    </a:lnTo>
                    <a:lnTo>
                      <a:pt x="128" y="126"/>
                    </a:lnTo>
                    <a:lnTo>
                      <a:pt x="165" y="154"/>
                    </a:lnTo>
                    <a:lnTo>
                      <a:pt x="202" y="177"/>
                    </a:lnTo>
                    <a:lnTo>
                      <a:pt x="238" y="197"/>
                    </a:lnTo>
                    <a:lnTo>
                      <a:pt x="270" y="214"/>
                    </a:lnTo>
                    <a:lnTo>
                      <a:pt x="302" y="227"/>
                    </a:lnTo>
                    <a:lnTo>
                      <a:pt x="333" y="236"/>
                    </a:lnTo>
                    <a:lnTo>
                      <a:pt x="360" y="243"/>
                    </a:lnTo>
                    <a:lnTo>
                      <a:pt x="387" y="247"/>
                    </a:lnTo>
                    <a:lnTo>
                      <a:pt x="411" y="249"/>
                    </a:lnTo>
                    <a:lnTo>
                      <a:pt x="434" y="249"/>
                    </a:lnTo>
                    <a:lnTo>
                      <a:pt x="455" y="247"/>
                    </a:lnTo>
                    <a:lnTo>
                      <a:pt x="474" y="245"/>
                    </a:lnTo>
                    <a:lnTo>
                      <a:pt x="490" y="240"/>
                    </a:lnTo>
                    <a:lnTo>
                      <a:pt x="487" y="230"/>
                    </a:lnTo>
                    <a:lnTo>
                      <a:pt x="472" y="234"/>
                    </a:lnTo>
                    <a:lnTo>
                      <a:pt x="453" y="236"/>
                    </a:lnTo>
                    <a:lnTo>
                      <a:pt x="434" y="238"/>
                    </a:lnTo>
                    <a:lnTo>
                      <a:pt x="411" y="238"/>
                    </a:lnTo>
                    <a:lnTo>
                      <a:pt x="389" y="236"/>
                    </a:lnTo>
                    <a:lnTo>
                      <a:pt x="362" y="232"/>
                    </a:lnTo>
                    <a:lnTo>
                      <a:pt x="335" y="226"/>
                    </a:lnTo>
                    <a:lnTo>
                      <a:pt x="306" y="216"/>
                    </a:lnTo>
                    <a:lnTo>
                      <a:pt x="275" y="204"/>
                    </a:lnTo>
                    <a:lnTo>
                      <a:pt x="242" y="189"/>
                    </a:lnTo>
                    <a:lnTo>
                      <a:pt x="209" y="169"/>
                    </a:lnTo>
                    <a:lnTo>
                      <a:pt x="172" y="146"/>
                    </a:lnTo>
                    <a:lnTo>
                      <a:pt x="135" y="117"/>
                    </a:lnTo>
                    <a:lnTo>
                      <a:pt x="96" y="83"/>
                    </a:lnTo>
                    <a:lnTo>
                      <a:pt x="56" y="47"/>
                    </a:lnTo>
                    <a:lnTo>
                      <a:pt x="14" y="2"/>
                    </a:lnTo>
                    <a:lnTo>
                      <a:pt x="11" y="11"/>
                    </a:lnTo>
                    <a:lnTo>
                      <a:pt x="9" y="0"/>
                    </a:lnTo>
                    <a:lnTo>
                      <a:pt x="0" y="2"/>
                    </a:lnTo>
                    <a:lnTo>
                      <a:pt x="5" y="9"/>
                    </a:lnTo>
                    <a:lnTo>
                      <a:pt x="9" y="0"/>
                    </a:lnTo>
                    <a:close/>
                  </a:path>
                </a:pathLst>
              </a:custGeom>
              <a:solidFill>
                <a:srgbClr val="000000"/>
              </a:solidFill>
              <a:ln w="9525">
                <a:noFill/>
                <a:round/>
                <a:headEnd/>
                <a:tailEnd/>
              </a:ln>
            </p:spPr>
            <p:txBody>
              <a:bodyPr/>
              <a:lstStyle/>
              <a:p>
                <a:endParaRPr lang="en-US"/>
              </a:p>
            </p:txBody>
          </p:sp>
          <p:sp>
            <p:nvSpPr>
              <p:cNvPr id="1303" name="Freeform 69"/>
              <p:cNvSpPr>
                <a:spLocks/>
              </p:cNvSpPr>
              <p:nvPr/>
            </p:nvSpPr>
            <p:spPr bwMode="auto">
              <a:xfrm>
                <a:off x="3587" y="1974"/>
                <a:ext cx="31" cy="12"/>
              </a:xfrm>
              <a:custGeom>
                <a:avLst/>
                <a:gdLst>
                  <a:gd name="T0" fmla="*/ 0 w 154"/>
                  <a:gd name="T1" fmla="*/ 0 h 54"/>
                  <a:gd name="T2" fmla="*/ 0 w 154"/>
                  <a:gd name="T3" fmla="*/ 0 h 54"/>
                  <a:gd name="T4" fmla="*/ 0 w 154"/>
                  <a:gd name="T5" fmla="*/ 0 h 54"/>
                  <a:gd name="T6" fmla="*/ 0 w 154"/>
                  <a:gd name="T7" fmla="*/ 0 h 54"/>
                  <a:gd name="T8" fmla="*/ 0 w 154"/>
                  <a:gd name="T9" fmla="*/ 0 h 54"/>
                  <a:gd name="T10" fmla="*/ 0 w 154"/>
                  <a:gd name="T11" fmla="*/ 0 h 54"/>
                  <a:gd name="T12" fmla="*/ 0 w 154"/>
                  <a:gd name="T13" fmla="*/ 0 h 54"/>
                  <a:gd name="T14" fmla="*/ 0 w 154"/>
                  <a:gd name="T15" fmla="*/ 0 h 54"/>
                  <a:gd name="T16" fmla="*/ 0 w 154"/>
                  <a:gd name="T17" fmla="*/ 0 h 54"/>
                  <a:gd name="T18" fmla="*/ 0 w 154"/>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4"/>
                  <a:gd name="T32" fmla="*/ 154 w 154"/>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4">
                    <a:moveTo>
                      <a:pt x="143" y="3"/>
                    </a:moveTo>
                    <a:lnTo>
                      <a:pt x="147" y="0"/>
                    </a:lnTo>
                    <a:lnTo>
                      <a:pt x="0" y="43"/>
                    </a:lnTo>
                    <a:lnTo>
                      <a:pt x="2" y="54"/>
                    </a:lnTo>
                    <a:lnTo>
                      <a:pt x="150" y="11"/>
                    </a:lnTo>
                    <a:lnTo>
                      <a:pt x="154" y="7"/>
                    </a:lnTo>
                    <a:lnTo>
                      <a:pt x="150" y="11"/>
                    </a:lnTo>
                    <a:lnTo>
                      <a:pt x="153" y="10"/>
                    </a:lnTo>
                    <a:lnTo>
                      <a:pt x="154" y="7"/>
                    </a:lnTo>
                    <a:lnTo>
                      <a:pt x="143" y="3"/>
                    </a:lnTo>
                    <a:close/>
                  </a:path>
                </a:pathLst>
              </a:custGeom>
              <a:solidFill>
                <a:srgbClr val="000000"/>
              </a:solidFill>
              <a:ln w="9525">
                <a:noFill/>
                <a:round/>
                <a:headEnd/>
                <a:tailEnd/>
              </a:ln>
            </p:spPr>
            <p:txBody>
              <a:bodyPr/>
              <a:lstStyle/>
              <a:p>
                <a:endParaRPr lang="en-US"/>
              </a:p>
            </p:txBody>
          </p:sp>
          <p:sp>
            <p:nvSpPr>
              <p:cNvPr id="1304" name="Freeform 70"/>
              <p:cNvSpPr>
                <a:spLocks/>
              </p:cNvSpPr>
              <p:nvPr/>
            </p:nvSpPr>
            <p:spPr bwMode="auto">
              <a:xfrm>
                <a:off x="3593" y="1984"/>
                <a:ext cx="24" cy="18"/>
              </a:xfrm>
              <a:custGeom>
                <a:avLst/>
                <a:gdLst>
                  <a:gd name="T0" fmla="*/ 0 w 120"/>
                  <a:gd name="T1" fmla="*/ 0 h 91"/>
                  <a:gd name="T2" fmla="*/ 0 w 120"/>
                  <a:gd name="T3" fmla="*/ 0 h 91"/>
                  <a:gd name="T4" fmla="*/ 0 w 120"/>
                  <a:gd name="T5" fmla="*/ 0 h 91"/>
                  <a:gd name="T6" fmla="*/ 0 w 120"/>
                  <a:gd name="T7" fmla="*/ 0 h 91"/>
                  <a:gd name="T8" fmla="*/ 0 w 120"/>
                  <a:gd name="T9" fmla="*/ 0 h 91"/>
                  <a:gd name="T10" fmla="*/ 0 w 120"/>
                  <a:gd name="T11" fmla="*/ 0 h 91"/>
                  <a:gd name="T12" fmla="*/ 0 w 120"/>
                  <a:gd name="T13" fmla="*/ 0 h 91"/>
                  <a:gd name="T14" fmla="*/ 0 w 120"/>
                  <a:gd name="T15" fmla="*/ 0 h 91"/>
                  <a:gd name="T16" fmla="*/ 0 w 120"/>
                  <a:gd name="T17" fmla="*/ 0 h 91"/>
                  <a:gd name="T18" fmla="*/ 0 w 120"/>
                  <a:gd name="T19" fmla="*/ 0 h 91"/>
                  <a:gd name="T20" fmla="*/ 0 w 120"/>
                  <a:gd name="T21" fmla="*/ 0 h 91"/>
                  <a:gd name="T22" fmla="*/ 0 w 120"/>
                  <a:gd name="T23" fmla="*/ 0 h 91"/>
                  <a:gd name="T24" fmla="*/ 0 w 120"/>
                  <a:gd name="T25" fmla="*/ 0 h 91"/>
                  <a:gd name="T26" fmla="*/ 0 w 120"/>
                  <a:gd name="T27" fmla="*/ 0 h 91"/>
                  <a:gd name="T28" fmla="*/ 0 w 120"/>
                  <a:gd name="T29" fmla="*/ 0 h 91"/>
                  <a:gd name="T30" fmla="*/ 0 w 120"/>
                  <a:gd name="T31" fmla="*/ 0 h 91"/>
                  <a:gd name="T32" fmla="*/ 0 w 120"/>
                  <a:gd name="T33" fmla="*/ 0 h 91"/>
                  <a:gd name="T34" fmla="*/ 0 w 120"/>
                  <a:gd name="T35" fmla="*/ 0 h 91"/>
                  <a:gd name="T36" fmla="*/ 0 w 120"/>
                  <a:gd name="T37" fmla="*/ 0 h 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91"/>
                  <a:gd name="T59" fmla="*/ 120 w 120"/>
                  <a:gd name="T60" fmla="*/ 91 h 9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91">
                    <a:moveTo>
                      <a:pt x="120" y="83"/>
                    </a:moveTo>
                    <a:lnTo>
                      <a:pt x="113" y="78"/>
                    </a:lnTo>
                    <a:lnTo>
                      <a:pt x="102" y="71"/>
                    </a:lnTo>
                    <a:lnTo>
                      <a:pt x="88" y="62"/>
                    </a:lnTo>
                    <a:lnTo>
                      <a:pt x="73" y="51"/>
                    </a:lnTo>
                    <a:lnTo>
                      <a:pt x="56" y="39"/>
                    </a:lnTo>
                    <a:lnTo>
                      <a:pt x="39" y="26"/>
                    </a:lnTo>
                    <a:lnTo>
                      <a:pt x="22" y="12"/>
                    </a:lnTo>
                    <a:lnTo>
                      <a:pt x="9" y="0"/>
                    </a:lnTo>
                    <a:lnTo>
                      <a:pt x="0" y="6"/>
                    </a:lnTo>
                    <a:lnTo>
                      <a:pt x="16" y="21"/>
                    </a:lnTo>
                    <a:lnTo>
                      <a:pt x="32" y="35"/>
                    </a:lnTo>
                    <a:lnTo>
                      <a:pt x="49" y="47"/>
                    </a:lnTo>
                    <a:lnTo>
                      <a:pt x="66" y="60"/>
                    </a:lnTo>
                    <a:lnTo>
                      <a:pt x="82" y="70"/>
                    </a:lnTo>
                    <a:lnTo>
                      <a:pt x="95" y="80"/>
                    </a:lnTo>
                    <a:lnTo>
                      <a:pt x="106" y="86"/>
                    </a:lnTo>
                    <a:lnTo>
                      <a:pt x="113" y="91"/>
                    </a:lnTo>
                    <a:lnTo>
                      <a:pt x="120" y="83"/>
                    </a:lnTo>
                    <a:close/>
                  </a:path>
                </a:pathLst>
              </a:custGeom>
              <a:solidFill>
                <a:srgbClr val="000000"/>
              </a:solidFill>
              <a:ln w="9525">
                <a:noFill/>
                <a:round/>
                <a:headEnd/>
                <a:tailEnd/>
              </a:ln>
            </p:spPr>
            <p:txBody>
              <a:bodyPr/>
              <a:lstStyle/>
              <a:p>
                <a:endParaRPr lang="en-US"/>
              </a:p>
            </p:txBody>
          </p:sp>
          <p:sp>
            <p:nvSpPr>
              <p:cNvPr id="1305" name="Freeform 71"/>
              <p:cNvSpPr>
                <a:spLocks/>
              </p:cNvSpPr>
              <p:nvPr/>
            </p:nvSpPr>
            <p:spPr bwMode="auto">
              <a:xfrm>
                <a:off x="3652" y="1982"/>
                <a:ext cx="19" cy="35"/>
              </a:xfrm>
              <a:custGeom>
                <a:avLst/>
                <a:gdLst>
                  <a:gd name="T0" fmla="*/ 0 w 97"/>
                  <a:gd name="T1" fmla="*/ 0 h 177"/>
                  <a:gd name="T2" fmla="*/ 0 w 97"/>
                  <a:gd name="T3" fmla="*/ 0 h 177"/>
                  <a:gd name="T4" fmla="*/ 0 w 97"/>
                  <a:gd name="T5" fmla="*/ 0 h 177"/>
                  <a:gd name="T6" fmla="*/ 0 w 97"/>
                  <a:gd name="T7" fmla="*/ 0 h 177"/>
                  <a:gd name="T8" fmla="*/ 0 w 97"/>
                  <a:gd name="T9" fmla="*/ 0 h 177"/>
                  <a:gd name="T10" fmla="*/ 0 w 97"/>
                  <a:gd name="T11" fmla="*/ 0 h 177"/>
                  <a:gd name="T12" fmla="*/ 0 w 97"/>
                  <a:gd name="T13" fmla="*/ 0 h 177"/>
                  <a:gd name="T14" fmla="*/ 0 w 97"/>
                  <a:gd name="T15" fmla="*/ 0 h 177"/>
                  <a:gd name="T16" fmla="*/ 0 w 97"/>
                  <a:gd name="T17" fmla="*/ 0 h 177"/>
                  <a:gd name="T18" fmla="*/ 0 w 97"/>
                  <a:gd name="T19" fmla="*/ 0 h 177"/>
                  <a:gd name="T20" fmla="*/ 0 w 97"/>
                  <a:gd name="T21" fmla="*/ 0 h 177"/>
                  <a:gd name="T22" fmla="*/ 0 w 97"/>
                  <a:gd name="T23" fmla="*/ 0 h 177"/>
                  <a:gd name="T24" fmla="*/ 0 w 97"/>
                  <a:gd name="T25" fmla="*/ 0 h 177"/>
                  <a:gd name="T26" fmla="*/ 0 w 97"/>
                  <a:gd name="T27" fmla="*/ 0 h 177"/>
                  <a:gd name="T28" fmla="*/ 0 w 97"/>
                  <a:gd name="T29" fmla="*/ 0 h 177"/>
                  <a:gd name="T30" fmla="*/ 0 w 97"/>
                  <a:gd name="T31" fmla="*/ 0 h 177"/>
                  <a:gd name="T32" fmla="*/ 0 w 97"/>
                  <a:gd name="T33" fmla="*/ 0 h 177"/>
                  <a:gd name="T34" fmla="*/ 0 w 97"/>
                  <a:gd name="T35" fmla="*/ 0 h 177"/>
                  <a:gd name="T36" fmla="*/ 0 w 97"/>
                  <a:gd name="T37" fmla="*/ 0 h 177"/>
                  <a:gd name="T38" fmla="*/ 0 w 97"/>
                  <a:gd name="T39" fmla="*/ 0 h 177"/>
                  <a:gd name="T40" fmla="*/ 0 w 97"/>
                  <a:gd name="T41" fmla="*/ 0 h 177"/>
                  <a:gd name="T42" fmla="*/ 0 w 97"/>
                  <a:gd name="T43" fmla="*/ 0 h 177"/>
                  <a:gd name="T44" fmla="*/ 0 w 97"/>
                  <a:gd name="T45" fmla="*/ 0 h 177"/>
                  <a:gd name="T46" fmla="*/ 0 w 97"/>
                  <a:gd name="T47" fmla="*/ 0 h 177"/>
                  <a:gd name="T48" fmla="*/ 0 w 97"/>
                  <a:gd name="T49" fmla="*/ 0 h 177"/>
                  <a:gd name="T50" fmla="*/ 0 w 97"/>
                  <a:gd name="T51" fmla="*/ 0 h 177"/>
                  <a:gd name="T52" fmla="*/ 0 w 97"/>
                  <a:gd name="T53" fmla="*/ 0 h 177"/>
                  <a:gd name="T54" fmla="*/ 0 w 97"/>
                  <a:gd name="T55" fmla="*/ 0 h 177"/>
                  <a:gd name="T56" fmla="*/ 0 w 97"/>
                  <a:gd name="T57" fmla="*/ 0 h 177"/>
                  <a:gd name="T58" fmla="*/ 0 w 97"/>
                  <a:gd name="T59" fmla="*/ 0 h 177"/>
                  <a:gd name="T60" fmla="*/ 0 w 97"/>
                  <a:gd name="T61" fmla="*/ 0 h 177"/>
                  <a:gd name="T62" fmla="*/ 0 w 97"/>
                  <a:gd name="T63" fmla="*/ 0 h 177"/>
                  <a:gd name="T64" fmla="*/ 0 w 97"/>
                  <a:gd name="T65" fmla="*/ 0 h 177"/>
                  <a:gd name="T66" fmla="*/ 0 w 97"/>
                  <a:gd name="T67" fmla="*/ 0 h 177"/>
                  <a:gd name="T68" fmla="*/ 0 w 97"/>
                  <a:gd name="T69" fmla="*/ 0 h 1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7"/>
                  <a:gd name="T106" fmla="*/ 0 h 177"/>
                  <a:gd name="T107" fmla="*/ 97 w 97"/>
                  <a:gd name="T108" fmla="*/ 177 h 1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7" h="177">
                    <a:moveTo>
                      <a:pt x="12" y="177"/>
                    </a:moveTo>
                    <a:lnTo>
                      <a:pt x="11" y="155"/>
                    </a:lnTo>
                    <a:lnTo>
                      <a:pt x="12" y="133"/>
                    </a:lnTo>
                    <a:lnTo>
                      <a:pt x="13" y="116"/>
                    </a:lnTo>
                    <a:lnTo>
                      <a:pt x="16" y="98"/>
                    </a:lnTo>
                    <a:lnTo>
                      <a:pt x="20" y="81"/>
                    </a:lnTo>
                    <a:lnTo>
                      <a:pt x="24" y="67"/>
                    </a:lnTo>
                    <a:lnTo>
                      <a:pt x="30" y="53"/>
                    </a:lnTo>
                    <a:lnTo>
                      <a:pt x="34" y="42"/>
                    </a:lnTo>
                    <a:lnTo>
                      <a:pt x="41" y="32"/>
                    </a:lnTo>
                    <a:lnTo>
                      <a:pt x="49" y="24"/>
                    </a:lnTo>
                    <a:lnTo>
                      <a:pt x="54" y="19"/>
                    </a:lnTo>
                    <a:lnTo>
                      <a:pt x="62" y="13"/>
                    </a:lnTo>
                    <a:lnTo>
                      <a:pt x="69" y="11"/>
                    </a:lnTo>
                    <a:lnTo>
                      <a:pt x="77" y="10"/>
                    </a:lnTo>
                    <a:lnTo>
                      <a:pt x="85" y="11"/>
                    </a:lnTo>
                    <a:lnTo>
                      <a:pt x="92" y="13"/>
                    </a:lnTo>
                    <a:lnTo>
                      <a:pt x="97" y="3"/>
                    </a:lnTo>
                    <a:lnTo>
                      <a:pt x="87" y="1"/>
                    </a:lnTo>
                    <a:lnTo>
                      <a:pt x="77" y="0"/>
                    </a:lnTo>
                    <a:lnTo>
                      <a:pt x="67" y="1"/>
                    </a:lnTo>
                    <a:lnTo>
                      <a:pt x="58" y="5"/>
                    </a:lnTo>
                    <a:lnTo>
                      <a:pt x="48" y="10"/>
                    </a:lnTo>
                    <a:lnTo>
                      <a:pt x="40" y="18"/>
                    </a:lnTo>
                    <a:lnTo>
                      <a:pt x="32" y="26"/>
                    </a:lnTo>
                    <a:lnTo>
                      <a:pt x="25" y="38"/>
                    </a:lnTo>
                    <a:lnTo>
                      <a:pt x="19" y="49"/>
                    </a:lnTo>
                    <a:lnTo>
                      <a:pt x="13" y="63"/>
                    </a:lnTo>
                    <a:lnTo>
                      <a:pt x="9" y="79"/>
                    </a:lnTo>
                    <a:lnTo>
                      <a:pt x="5" y="96"/>
                    </a:lnTo>
                    <a:lnTo>
                      <a:pt x="2" y="113"/>
                    </a:lnTo>
                    <a:lnTo>
                      <a:pt x="1" y="133"/>
                    </a:lnTo>
                    <a:lnTo>
                      <a:pt x="0" y="155"/>
                    </a:lnTo>
                    <a:lnTo>
                      <a:pt x="1" y="177"/>
                    </a:lnTo>
                    <a:lnTo>
                      <a:pt x="12" y="177"/>
                    </a:lnTo>
                    <a:close/>
                  </a:path>
                </a:pathLst>
              </a:custGeom>
              <a:solidFill>
                <a:srgbClr val="000000"/>
              </a:solidFill>
              <a:ln w="9525">
                <a:noFill/>
                <a:round/>
                <a:headEnd/>
                <a:tailEnd/>
              </a:ln>
            </p:spPr>
            <p:txBody>
              <a:bodyPr/>
              <a:lstStyle/>
              <a:p>
                <a:endParaRPr lang="en-US"/>
              </a:p>
            </p:txBody>
          </p:sp>
          <p:sp>
            <p:nvSpPr>
              <p:cNvPr id="1306" name="Freeform 72"/>
              <p:cNvSpPr>
                <a:spLocks/>
              </p:cNvSpPr>
              <p:nvPr/>
            </p:nvSpPr>
            <p:spPr bwMode="auto">
              <a:xfrm>
                <a:off x="3616" y="1965"/>
                <a:ext cx="28" cy="39"/>
              </a:xfrm>
              <a:custGeom>
                <a:avLst/>
                <a:gdLst>
                  <a:gd name="T0" fmla="*/ 0 w 143"/>
                  <a:gd name="T1" fmla="*/ 0 h 197"/>
                  <a:gd name="T2" fmla="*/ 0 w 143"/>
                  <a:gd name="T3" fmla="*/ 0 h 197"/>
                  <a:gd name="T4" fmla="*/ 0 w 143"/>
                  <a:gd name="T5" fmla="*/ 0 h 197"/>
                  <a:gd name="T6" fmla="*/ 0 w 143"/>
                  <a:gd name="T7" fmla="*/ 0 h 197"/>
                  <a:gd name="T8" fmla="*/ 0 w 143"/>
                  <a:gd name="T9" fmla="*/ 0 h 197"/>
                  <a:gd name="T10" fmla="*/ 0 w 143"/>
                  <a:gd name="T11" fmla="*/ 0 h 197"/>
                  <a:gd name="T12" fmla="*/ 0 w 143"/>
                  <a:gd name="T13" fmla="*/ 0 h 197"/>
                  <a:gd name="T14" fmla="*/ 0 w 143"/>
                  <a:gd name="T15" fmla="*/ 0 h 197"/>
                  <a:gd name="T16" fmla="*/ 0 w 143"/>
                  <a:gd name="T17" fmla="*/ 0 h 197"/>
                  <a:gd name="T18" fmla="*/ 0 w 143"/>
                  <a:gd name="T19" fmla="*/ 0 h 197"/>
                  <a:gd name="T20" fmla="*/ 0 w 143"/>
                  <a:gd name="T21" fmla="*/ 0 h 197"/>
                  <a:gd name="T22" fmla="*/ 0 w 143"/>
                  <a:gd name="T23" fmla="*/ 0 h 197"/>
                  <a:gd name="T24" fmla="*/ 0 w 143"/>
                  <a:gd name="T25" fmla="*/ 0 h 197"/>
                  <a:gd name="T26" fmla="*/ 0 w 143"/>
                  <a:gd name="T27" fmla="*/ 0 h 197"/>
                  <a:gd name="T28" fmla="*/ 0 w 143"/>
                  <a:gd name="T29" fmla="*/ 0 h 197"/>
                  <a:gd name="T30" fmla="*/ 0 w 143"/>
                  <a:gd name="T31" fmla="*/ 0 h 197"/>
                  <a:gd name="T32" fmla="*/ 0 w 143"/>
                  <a:gd name="T33" fmla="*/ 0 h 197"/>
                  <a:gd name="T34" fmla="*/ 0 w 143"/>
                  <a:gd name="T35" fmla="*/ 0 h 197"/>
                  <a:gd name="T36" fmla="*/ 0 w 143"/>
                  <a:gd name="T37" fmla="*/ 0 h 197"/>
                  <a:gd name="T38" fmla="*/ 0 w 143"/>
                  <a:gd name="T39" fmla="*/ 0 h 197"/>
                  <a:gd name="T40" fmla="*/ 0 w 143"/>
                  <a:gd name="T41" fmla="*/ 0 h 197"/>
                  <a:gd name="T42" fmla="*/ 0 w 143"/>
                  <a:gd name="T43" fmla="*/ 0 h 197"/>
                  <a:gd name="T44" fmla="*/ 0 w 143"/>
                  <a:gd name="T45" fmla="*/ 0 h 197"/>
                  <a:gd name="T46" fmla="*/ 0 w 143"/>
                  <a:gd name="T47" fmla="*/ 0 h 197"/>
                  <a:gd name="T48" fmla="*/ 0 w 143"/>
                  <a:gd name="T49" fmla="*/ 0 h 197"/>
                  <a:gd name="T50" fmla="*/ 0 w 143"/>
                  <a:gd name="T51" fmla="*/ 0 h 197"/>
                  <a:gd name="T52" fmla="*/ 0 w 143"/>
                  <a:gd name="T53" fmla="*/ 0 h 197"/>
                  <a:gd name="T54" fmla="*/ 0 w 143"/>
                  <a:gd name="T55" fmla="*/ 0 h 197"/>
                  <a:gd name="T56" fmla="*/ 0 w 143"/>
                  <a:gd name="T57" fmla="*/ 0 h 197"/>
                  <a:gd name="T58" fmla="*/ 0 w 143"/>
                  <a:gd name="T59" fmla="*/ 0 h 197"/>
                  <a:gd name="T60" fmla="*/ 0 w 143"/>
                  <a:gd name="T61" fmla="*/ 0 h 197"/>
                  <a:gd name="T62" fmla="*/ 0 w 143"/>
                  <a:gd name="T63" fmla="*/ 0 h 197"/>
                  <a:gd name="T64" fmla="*/ 0 w 143"/>
                  <a:gd name="T65" fmla="*/ 0 h 197"/>
                  <a:gd name="T66" fmla="*/ 0 w 143"/>
                  <a:gd name="T67" fmla="*/ 0 h 197"/>
                  <a:gd name="T68" fmla="*/ 0 w 143"/>
                  <a:gd name="T69" fmla="*/ 0 h 197"/>
                  <a:gd name="T70" fmla="*/ 0 w 143"/>
                  <a:gd name="T71" fmla="*/ 0 h 197"/>
                  <a:gd name="T72" fmla="*/ 0 w 143"/>
                  <a:gd name="T73" fmla="*/ 0 h 197"/>
                  <a:gd name="T74" fmla="*/ 0 w 143"/>
                  <a:gd name="T75" fmla="*/ 0 h 197"/>
                  <a:gd name="T76" fmla="*/ 0 w 143"/>
                  <a:gd name="T77" fmla="*/ 0 h 197"/>
                  <a:gd name="T78" fmla="*/ 0 w 143"/>
                  <a:gd name="T79" fmla="*/ 0 h 197"/>
                  <a:gd name="T80" fmla="*/ 0 w 143"/>
                  <a:gd name="T81" fmla="*/ 0 h 1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3"/>
                  <a:gd name="T124" fmla="*/ 0 h 197"/>
                  <a:gd name="T125" fmla="*/ 143 w 143"/>
                  <a:gd name="T126" fmla="*/ 197 h 19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3" h="197">
                    <a:moveTo>
                      <a:pt x="143" y="21"/>
                    </a:moveTo>
                    <a:lnTo>
                      <a:pt x="135" y="18"/>
                    </a:lnTo>
                    <a:lnTo>
                      <a:pt x="129" y="15"/>
                    </a:lnTo>
                    <a:lnTo>
                      <a:pt x="122" y="12"/>
                    </a:lnTo>
                    <a:lnTo>
                      <a:pt x="115" y="10"/>
                    </a:lnTo>
                    <a:lnTo>
                      <a:pt x="107" y="8"/>
                    </a:lnTo>
                    <a:lnTo>
                      <a:pt x="101" y="4"/>
                    </a:lnTo>
                    <a:lnTo>
                      <a:pt x="94" y="2"/>
                    </a:lnTo>
                    <a:lnTo>
                      <a:pt x="86" y="0"/>
                    </a:lnTo>
                    <a:lnTo>
                      <a:pt x="63" y="4"/>
                    </a:lnTo>
                    <a:lnTo>
                      <a:pt x="44" y="11"/>
                    </a:lnTo>
                    <a:lnTo>
                      <a:pt x="28" y="20"/>
                    </a:lnTo>
                    <a:lnTo>
                      <a:pt x="16" y="35"/>
                    </a:lnTo>
                    <a:lnTo>
                      <a:pt x="7" y="56"/>
                    </a:lnTo>
                    <a:lnTo>
                      <a:pt x="1" y="83"/>
                    </a:lnTo>
                    <a:lnTo>
                      <a:pt x="0" y="120"/>
                    </a:lnTo>
                    <a:lnTo>
                      <a:pt x="1" y="167"/>
                    </a:lnTo>
                    <a:lnTo>
                      <a:pt x="17" y="176"/>
                    </a:lnTo>
                    <a:lnTo>
                      <a:pt x="29" y="182"/>
                    </a:lnTo>
                    <a:lnTo>
                      <a:pt x="37" y="187"/>
                    </a:lnTo>
                    <a:lnTo>
                      <a:pt x="41" y="190"/>
                    </a:lnTo>
                    <a:lnTo>
                      <a:pt x="46" y="191"/>
                    </a:lnTo>
                    <a:lnTo>
                      <a:pt x="49" y="193"/>
                    </a:lnTo>
                    <a:lnTo>
                      <a:pt x="53" y="195"/>
                    </a:lnTo>
                    <a:lnTo>
                      <a:pt x="58" y="197"/>
                    </a:lnTo>
                    <a:lnTo>
                      <a:pt x="57" y="167"/>
                    </a:lnTo>
                    <a:lnTo>
                      <a:pt x="57" y="140"/>
                    </a:lnTo>
                    <a:lnTo>
                      <a:pt x="58" y="117"/>
                    </a:lnTo>
                    <a:lnTo>
                      <a:pt x="60" y="98"/>
                    </a:lnTo>
                    <a:lnTo>
                      <a:pt x="64" y="82"/>
                    </a:lnTo>
                    <a:lnTo>
                      <a:pt x="67" y="69"/>
                    </a:lnTo>
                    <a:lnTo>
                      <a:pt x="73" y="58"/>
                    </a:lnTo>
                    <a:lnTo>
                      <a:pt x="78" y="50"/>
                    </a:lnTo>
                    <a:lnTo>
                      <a:pt x="84" y="43"/>
                    </a:lnTo>
                    <a:lnTo>
                      <a:pt x="92" y="38"/>
                    </a:lnTo>
                    <a:lnTo>
                      <a:pt x="98" y="34"/>
                    </a:lnTo>
                    <a:lnTo>
                      <a:pt x="107" y="31"/>
                    </a:lnTo>
                    <a:lnTo>
                      <a:pt x="115" y="29"/>
                    </a:lnTo>
                    <a:lnTo>
                      <a:pt x="124" y="27"/>
                    </a:lnTo>
                    <a:lnTo>
                      <a:pt x="133" y="24"/>
                    </a:lnTo>
                    <a:lnTo>
                      <a:pt x="143" y="21"/>
                    </a:lnTo>
                    <a:close/>
                  </a:path>
                </a:pathLst>
              </a:custGeom>
              <a:solidFill>
                <a:srgbClr val="009933"/>
              </a:solidFill>
              <a:ln w="9525">
                <a:noFill/>
                <a:round/>
                <a:headEnd/>
                <a:tailEnd/>
              </a:ln>
            </p:spPr>
            <p:txBody>
              <a:bodyPr/>
              <a:lstStyle/>
              <a:p>
                <a:endParaRPr lang="en-US"/>
              </a:p>
            </p:txBody>
          </p:sp>
          <p:sp>
            <p:nvSpPr>
              <p:cNvPr id="1307" name="Freeform 73"/>
              <p:cNvSpPr>
                <a:spLocks/>
              </p:cNvSpPr>
              <p:nvPr/>
            </p:nvSpPr>
            <p:spPr bwMode="auto">
              <a:xfrm>
                <a:off x="3630" y="1964"/>
                <a:ext cx="13" cy="6"/>
              </a:xfrm>
              <a:custGeom>
                <a:avLst/>
                <a:gdLst>
                  <a:gd name="T0" fmla="*/ 0 w 61"/>
                  <a:gd name="T1" fmla="*/ 0 h 32"/>
                  <a:gd name="T2" fmla="*/ 0 w 61"/>
                  <a:gd name="T3" fmla="*/ 0 h 32"/>
                  <a:gd name="T4" fmla="*/ 0 w 61"/>
                  <a:gd name="T5" fmla="*/ 0 h 32"/>
                  <a:gd name="T6" fmla="*/ 0 w 61"/>
                  <a:gd name="T7" fmla="*/ 0 h 32"/>
                  <a:gd name="T8" fmla="*/ 0 w 61"/>
                  <a:gd name="T9" fmla="*/ 0 h 32"/>
                  <a:gd name="T10" fmla="*/ 0 w 61"/>
                  <a:gd name="T11" fmla="*/ 0 h 32"/>
                  <a:gd name="T12" fmla="*/ 0 w 61"/>
                  <a:gd name="T13" fmla="*/ 0 h 32"/>
                  <a:gd name="T14" fmla="*/ 0 w 61"/>
                  <a:gd name="T15" fmla="*/ 0 h 32"/>
                  <a:gd name="T16" fmla="*/ 0 w 61"/>
                  <a:gd name="T17" fmla="*/ 0 h 32"/>
                  <a:gd name="T18" fmla="*/ 0 w 61"/>
                  <a:gd name="T19" fmla="*/ 0 h 32"/>
                  <a:gd name="T20" fmla="*/ 0 w 61"/>
                  <a:gd name="T21" fmla="*/ 0 h 32"/>
                  <a:gd name="T22" fmla="*/ 0 w 61"/>
                  <a:gd name="T23" fmla="*/ 0 h 32"/>
                  <a:gd name="T24" fmla="*/ 0 w 61"/>
                  <a:gd name="T25" fmla="*/ 0 h 32"/>
                  <a:gd name="T26" fmla="*/ 0 w 61"/>
                  <a:gd name="T27" fmla="*/ 0 h 32"/>
                  <a:gd name="T28" fmla="*/ 0 w 61"/>
                  <a:gd name="T29" fmla="*/ 0 h 32"/>
                  <a:gd name="T30" fmla="*/ 0 w 61"/>
                  <a:gd name="T31" fmla="*/ 0 h 32"/>
                  <a:gd name="T32" fmla="*/ 0 w 61"/>
                  <a:gd name="T33" fmla="*/ 0 h 32"/>
                  <a:gd name="T34" fmla="*/ 0 w 61"/>
                  <a:gd name="T35" fmla="*/ 0 h 32"/>
                  <a:gd name="T36" fmla="*/ 0 w 61"/>
                  <a:gd name="T37" fmla="*/ 0 h 32"/>
                  <a:gd name="T38" fmla="*/ 0 w 61"/>
                  <a:gd name="T39" fmla="*/ 0 h 32"/>
                  <a:gd name="T40" fmla="*/ 0 w 61"/>
                  <a:gd name="T41" fmla="*/ 0 h 32"/>
                  <a:gd name="T42" fmla="*/ 0 w 61"/>
                  <a:gd name="T43" fmla="*/ 0 h 32"/>
                  <a:gd name="T44" fmla="*/ 0 w 61"/>
                  <a:gd name="T45" fmla="*/ 0 h 32"/>
                  <a:gd name="T46" fmla="*/ 0 w 61"/>
                  <a:gd name="T47" fmla="*/ 0 h 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1"/>
                  <a:gd name="T73" fmla="*/ 0 h 32"/>
                  <a:gd name="T74" fmla="*/ 61 w 61"/>
                  <a:gd name="T75" fmla="*/ 32 h 3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1" h="32">
                    <a:moveTo>
                      <a:pt x="3" y="11"/>
                    </a:moveTo>
                    <a:lnTo>
                      <a:pt x="0" y="11"/>
                    </a:lnTo>
                    <a:lnTo>
                      <a:pt x="9" y="13"/>
                    </a:lnTo>
                    <a:lnTo>
                      <a:pt x="14" y="15"/>
                    </a:lnTo>
                    <a:lnTo>
                      <a:pt x="21" y="18"/>
                    </a:lnTo>
                    <a:lnTo>
                      <a:pt x="30" y="20"/>
                    </a:lnTo>
                    <a:lnTo>
                      <a:pt x="36" y="22"/>
                    </a:lnTo>
                    <a:lnTo>
                      <a:pt x="42" y="24"/>
                    </a:lnTo>
                    <a:lnTo>
                      <a:pt x="49" y="28"/>
                    </a:lnTo>
                    <a:lnTo>
                      <a:pt x="57" y="32"/>
                    </a:lnTo>
                    <a:lnTo>
                      <a:pt x="61" y="21"/>
                    </a:lnTo>
                    <a:lnTo>
                      <a:pt x="54" y="18"/>
                    </a:lnTo>
                    <a:lnTo>
                      <a:pt x="47" y="16"/>
                    </a:lnTo>
                    <a:lnTo>
                      <a:pt x="40" y="12"/>
                    </a:lnTo>
                    <a:lnTo>
                      <a:pt x="32" y="9"/>
                    </a:lnTo>
                    <a:lnTo>
                      <a:pt x="26" y="7"/>
                    </a:lnTo>
                    <a:lnTo>
                      <a:pt x="19" y="4"/>
                    </a:lnTo>
                    <a:lnTo>
                      <a:pt x="11" y="2"/>
                    </a:lnTo>
                    <a:lnTo>
                      <a:pt x="4" y="0"/>
                    </a:lnTo>
                    <a:lnTo>
                      <a:pt x="1" y="0"/>
                    </a:lnTo>
                    <a:lnTo>
                      <a:pt x="4" y="0"/>
                    </a:lnTo>
                    <a:lnTo>
                      <a:pt x="2" y="0"/>
                    </a:lnTo>
                    <a:lnTo>
                      <a:pt x="1" y="0"/>
                    </a:lnTo>
                    <a:lnTo>
                      <a:pt x="3" y="11"/>
                    </a:lnTo>
                    <a:close/>
                  </a:path>
                </a:pathLst>
              </a:custGeom>
              <a:solidFill>
                <a:srgbClr val="000000"/>
              </a:solidFill>
              <a:ln w="9525">
                <a:noFill/>
                <a:round/>
                <a:headEnd/>
                <a:tailEnd/>
              </a:ln>
            </p:spPr>
            <p:txBody>
              <a:bodyPr/>
              <a:lstStyle/>
              <a:p>
                <a:endParaRPr lang="en-US"/>
              </a:p>
            </p:txBody>
          </p:sp>
          <p:sp>
            <p:nvSpPr>
              <p:cNvPr id="1308" name="Freeform 74"/>
              <p:cNvSpPr>
                <a:spLocks/>
              </p:cNvSpPr>
              <p:nvPr/>
            </p:nvSpPr>
            <p:spPr bwMode="auto">
              <a:xfrm>
                <a:off x="3613" y="1962"/>
                <a:ext cx="19" cy="35"/>
              </a:xfrm>
              <a:custGeom>
                <a:avLst/>
                <a:gdLst>
                  <a:gd name="T0" fmla="*/ 0 w 93"/>
                  <a:gd name="T1" fmla="*/ 0 h 176"/>
                  <a:gd name="T2" fmla="*/ 0 w 93"/>
                  <a:gd name="T3" fmla="*/ 0 h 176"/>
                  <a:gd name="T4" fmla="*/ 0 w 93"/>
                  <a:gd name="T5" fmla="*/ 0 h 176"/>
                  <a:gd name="T6" fmla="*/ 0 w 93"/>
                  <a:gd name="T7" fmla="*/ 0 h 176"/>
                  <a:gd name="T8" fmla="*/ 0 w 93"/>
                  <a:gd name="T9" fmla="*/ 0 h 176"/>
                  <a:gd name="T10" fmla="*/ 0 w 93"/>
                  <a:gd name="T11" fmla="*/ 0 h 176"/>
                  <a:gd name="T12" fmla="*/ 0 w 93"/>
                  <a:gd name="T13" fmla="*/ 0 h 176"/>
                  <a:gd name="T14" fmla="*/ 0 w 93"/>
                  <a:gd name="T15" fmla="*/ 0 h 176"/>
                  <a:gd name="T16" fmla="*/ 0 w 93"/>
                  <a:gd name="T17" fmla="*/ 0 h 176"/>
                  <a:gd name="T18" fmla="*/ 0 w 93"/>
                  <a:gd name="T19" fmla="*/ 0 h 176"/>
                  <a:gd name="T20" fmla="*/ 0 w 93"/>
                  <a:gd name="T21" fmla="*/ 0 h 176"/>
                  <a:gd name="T22" fmla="*/ 0 w 93"/>
                  <a:gd name="T23" fmla="*/ 0 h 176"/>
                  <a:gd name="T24" fmla="*/ 0 w 93"/>
                  <a:gd name="T25" fmla="*/ 0 h 176"/>
                  <a:gd name="T26" fmla="*/ 0 w 93"/>
                  <a:gd name="T27" fmla="*/ 0 h 176"/>
                  <a:gd name="T28" fmla="*/ 0 w 93"/>
                  <a:gd name="T29" fmla="*/ 0 h 176"/>
                  <a:gd name="T30" fmla="*/ 0 w 93"/>
                  <a:gd name="T31" fmla="*/ 0 h 176"/>
                  <a:gd name="T32" fmla="*/ 0 w 93"/>
                  <a:gd name="T33" fmla="*/ 0 h 176"/>
                  <a:gd name="T34" fmla="*/ 0 w 93"/>
                  <a:gd name="T35" fmla="*/ 0 h 176"/>
                  <a:gd name="T36" fmla="*/ 0 w 93"/>
                  <a:gd name="T37" fmla="*/ 0 h 176"/>
                  <a:gd name="T38" fmla="*/ 0 w 93"/>
                  <a:gd name="T39" fmla="*/ 0 h 176"/>
                  <a:gd name="T40" fmla="*/ 0 w 93"/>
                  <a:gd name="T41" fmla="*/ 0 h 176"/>
                  <a:gd name="T42" fmla="*/ 0 w 93"/>
                  <a:gd name="T43" fmla="*/ 0 h 176"/>
                  <a:gd name="T44" fmla="*/ 0 w 93"/>
                  <a:gd name="T45" fmla="*/ 0 h 176"/>
                  <a:gd name="T46" fmla="*/ 0 w 93"/>
                  <a:gd name="T47" fmla="*/ 0 h 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3"/>
                  <a:gd name="T73" fmla="*/ 0 h 176"/>
                  <a:gd name="T74" fmla="*/ 93 w 93"/>
                  <a:gd name="T75" fmla="*/ 176 h 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3" h="176">
                    <a:moveTo>
                      <a:pt x="10" y="167"/>
                    </a:moveTo>
                    <a:lnTo>
                      <a:pt x="13" y="172"/>
                    </a:lnTo>
                    <a:lnTo>
                      <a:pt x="12" y="125"/>
                    </a:lnTo>
                    <a:lnTo>
                      <a:pt x="13" y="88"/>
                    </a:lnTo>
                    <a:lnTo>
                      <a:pt x="18" y="62"/>
                    </a:lnTo>
                    <a:lnTo>
                      <a:pt x="26" y="42"/>
                    </a:lnTo>
                    <a:lnTo>
                      <a:pt x="37" y="29"/>
                    </a:lnTo>
                    <a:lnTo>
                      <a:pt x="52" y="20"/>
                    </a:lnTo>
                    <a:lnTo>
                      <a:pt x="70" y="15"/>
                    </a:lnTo>
                    <a:lnTo>
                      <a:pt x="93" y="11"/>
                    </a:lnTo>
                    <a:lnTo>
                      <a:pt x="91" y="0"/>
                    </a:lnTo>
                    <a:lnTo>
                      <a:pt x="67" y="4"/>
                    </a:lnTo>
                    <a:lnTo>
                      <a:pt x="47" y="12"/>
                    </a:lnTo>
                    <a:lnTo>
                      <a:pt x="31" y="21"/>
                    </a:lnTo>
                    <a:lnTo>
                      <a:pt x="17" y="38"/>
                    </a:lnTo>
                    <a:lnTo>
                      <a:pt x="7" y="60"/>
                    </a:lnTo>
                    <a:lnTo>
                      <a:pt x="1" y="88"/>
                    </a:lnTo>
                    <a:lnTo>
                      <a:pt x="0" y="125"/>
                    </a:lnTo>
                    <a:lnTo>
                      <a:pt x="1" y="172"/>
                    </a:lnTo>
                    <a:lnTo>
                      <a:pt x="4" y="176"/>
                    </a:lnTo>
                    <a:lnTo>
                      <a:pt x="1" y="172"/>
                    </a:lnTo>
                    <a:lnTo>
                      <a:pt x="1" y="175"/>
                    </a:lnTo>
                    <a:lnTo>
                      <a:pt x="4" y="176"/>
                    </a:lnTo>
                    <a:lnTo>
                      <a:pt x="10" y="167"/>
                    </a:lnTo>
                    <a:close/>
                  </a:path>
                </a:pathLst>
              </a:custGeom>
              <a:solidFill>
                <a:srgbClr val="000000"/>
              </a:solidFill>
              <a:ln w="9525">
                <a:noFill/>
                <a:round/>
                <a:headEnd/>
                <a:tailEnd/>
              </a:ln>
            </p:spPr>
            <p:txBody>
              <a:bodyPr/>
              <a:lstStyle/>
              <a:p>
                <a:endParaRPr lang="en-US"/>
              </a:p>
            </p:txBody>
          </p:sp>
          <p:sp>
            <p:nvSpPr>
              <p:cNvPr id="1309" name="Freeform 75"/>
              <p:cNvSpPr>
                <a:spLocks/>
              </p:cNvSpPr>
              <p:nvPr/>
            </p:nvSpPr>
            <p:spPr bwMode="auto">
              <a:xfrm>
                <a:off x="3614" y="1996"/>
                <a:ext cx="13" cy="12"/>
              </a:xfrm>
              <a:custGeom>
                <a:avLst/>
                <a:gdLst>
                  <a:gd name="T0" fmla="*/ 0 w 66"/>
                  <a:gd name="T1" fmla="*/ 0 h 44"/>
                  <a:gd name="T2" fmla="*/ 0 w 66"/>
                  <a:gd name="T3" fmla="*/ 0 h 44"/>
                  <a:gd name="T4" fmla="*/ 0 w 66"/>
                  <a:gd name="T5" fmla="*/ 0 h 44"/>
                  <a:gd name="T6" fmla="*/ 0 w 66"/>
                  <a:gd name="T7" fmla="*/ 0 h 44"/>
                  <a:gd name="T8" fmla="*/ 0 w 66"/>
                  <a:gd name="T9" fmla="*/ 0 h 44"/>
                  <a:gd name="T10" fmla="*/ 0 w 66"/>
                  <a:gd name="T11" fmla="*/ 0 h 44"/>
                  <a:gd name="T12" fmla="*/ 0 w 66"/>
                  <a:gd name="T13" fmla="*/ 0 h 44"/>
                  <a:gd name="T14" fmla="*/ 0 w 66"/>
                  <a:gd name="T15" fmla="*/ 0 h 44"/>
                  <a:gd name="T16" fmla="*/ 0 w 66"/>
                  <a:gd name="T17" fmla="*/ 0 h 44"/>
                  <a:gd name="T18" fmla="*/ 0 w 66"/>
                  <a:gd name="T19" fmla="*/ 0 h 44"/>
                  <a:gd name="T20" fmla="*/ 0 w 66"/>
                  <a:gd name="T21" fmla="*/ 0 h 44"/>
                  <a:gd name="T22" fmla="*/ 0 w 66"/>
                  <a:gd name="T23" fmla="*/ 0 h 44"/>
                  <a:gd name="T24" fmla="*/ 0 w 66"/>
                  <a:gd name="T25" fmla="*/ 0 h 44"/>
                  <a:gd name="T26" fmla="*/ 0 w 66"/>
                  <a:gd name="T27" fmla="*/ 0 h 44"/>
                  <a:gd name="T28" fmla="*/ 0 w 66"/>
                  <a:gd name="T29" fmla="*/ 0 h 44"/>
                  <a:gd name="T30" fmla="*/ 0 w 66"/>
                  <a:gd name="T31" fmla="*/ 0 h 44"/>
                  <a:gd name="T32" fmla="*/ 0 w 66"/>
                  <a:gd name="T33" fmla="*/ 0 h 44"/>
                  <a:gd name="T34" fmla="*/ 0 w 66"/>
                  <a:gd name="T35" fmla="*/ 0 h 44"/>
                  <a:gd name="T36" fmla="*/ 0 w 66"/>
                  <a:gd name="T37" fmla="*/ 0 h 44"/>
                  <a:gd name="T38" fmla="*/ 0 w 66"/>
                  <a:gd name="T39" fmla="*/ 0 h 44"/>
                  <a:gd name="T40" fmla="*/ 0 w 66"/>
                  <a:gd name="T41" fmla="*/ 0 h 44"/>
                  <a:gd name="T42" fmla="*/ 0 w 66"/>
                  <a:gd name="T43" fmla="*/ 0 h 44"/>
                  <a:gd name="T44" fmla="*/ 0 w 66"/>
                  <a:gd name="T45" fmla="*/ 0 h 44"/>
                  <a:gd name="T46" fmla="*/ 0 w 66"/>
                  <a:gd name="T47" fmla="*/ 0 h 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44"/>
                  <a:gd name="T74" fmla="*/ 66 w 66"/>
                  <a:gd name="T75" fmla="*/ 44 h 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44">
                    <a:moveTo>
                      <a:pt x="55" y="35"/>
                    </a:moveTo>
                    <a:lnTo>
                      <a:pt x="62" y="31"/>
                    </a:lnTo>
                    <a:lnTo>
                      <a:pt x="57" y="29"/>
                    </a:lnTo>
                    <a:lnTo>
                      <a:pt x="55" y="27"/>
                    </a:lnTo>
                    <a:lnTo>
                      <a:pt x="50" y="24"/>
                    </a:lnTo>
                    <a:lnTo>
                      <a:pt x="46" y="24"/>
                    </a:lnTo>
                    <a:lnTo>
                      <a:pt x="42" y="20"/>
                    </a:lnTo>
                    <a:lnTo>
                      <a:pt x="33" y="16"/>
                    </a:lnTo>
                    <a:lnTo>
                      <a:pt x="22" y="10"/>
                    </a:lnTo>
                    <a:lnTo>
                      <a:pt x="6" y="0"/>
                    </a:lnTo>
                    <a:lnTo>
                      <a:pt x="0" y="9"/>
                    </a:lnTo>
                    <a:lnTo>
                      <a:pt x="15" y="18"/>
                    </a:lnTo>
                    <a:lnTo>
                      <a:pt x="29" y="25"/>
                    </a:lnTo>
                    <a:lnTo>
                      <a:pt x="35" y="29"/>
                    </a:lnTo>
                    <a:lnTo>
                      <a:pt x="41" y="32"/>
                    </a:lnTo>
                    <a:lnTo>
                      <a:pt x="46" y="34"/>
                    </a:lnTo>
                    <a:lnTo>
                      <a:pt x="48" y="35"/>
                    </a:lnTo>
                    <a:lnTo>
                      <a:pt x="52" y="37"/>
                    </a:lnTo>
                    <a:lnTo>
                      <a:pt x="58" y="39"/>
                    </a:lnTo>
                    <a:lnTo>
                      <a:pt x="66" y="35"/>
                    </a:lnTo>
                    <a:lnTo>
                      <a:pt x="58" y="39"/>
                    </a:lnTo>
                    <a:lnTo>
                      <a:pt x="66" y="44"/>
                    </a:lnTo>
                    <a:lnTo>
                      <a:pt x="66" y="35"/>
                    </a:lnTo>
                    <a:lnTo>
                      <a:pt x="55" y="35"/>
                    </a:lnTo>
                    <a:close/>
                  </a:path>
                </a:pathLst>
              </a:custGeom>
              <a:solidFill>
                <a:srgbClr val="000000"/>
              </a:solidFill>
              <a:ln w="9525">
                <a:noFill/>
                <a:round/>
                <a:headEnd/>
                <a:tailEnd/>
              </a:ln>
            </p:spPr>
            <p:txBody>
              <a:bodyPr/>
              <a:lstStyle/>
              <a:p>
                <a:endParaRPr lang="en-US"/>
              </a:p>
            </p:txBody>
          </p:sp>
          <p:sp>
            <p:nvSpPr>
              <p:cNvPr id="1310" name="Freeform 76"/>
              <p:cNvSpPr>
                <a:spLocks/>
              </p:cNvSpPr>
              <p:nvPr/>
            </p:nvSpPr>
            <p:spPr bwMode="auto">
              <a:xfrm>
                <a:off x="3626" y="1968"/>
                <a:ext cx="21" cy="36"/>
              </a:xfrm>
              <a:custGeom>
                <a:avLst/>
                <a:gdLst>
                  <a:gd name="T0" fmla="*/ 0 w 107"/>
                  <a:gd name="T1" fmla="*/ 0 h 181"/>
                  <a:gd name="T2" fmla="*/ 0 w 107"/>
                  <a:gd name="T3" fmla="*/ 0 h 181"/>
                  <a:gd name="T4" fmla="*/ 0 w 107"/>
                  <a:gd name="T5" fmla="*/ 0 h 181"/>
                  <a:gd name="T6" fmla="*/ 0 w 107"/>
                  <a:gd name="T7" fmla="*/ 0 h 181"/>
                  <a:gd name="T8" fmla="*/ 0 w 107"/>
                  <a:gd name="T9" fmla="*/ 0 h 181"/>
                  <a:gd name="T10" fmla="*/ 0 w 107"/>
                  <a:gd name="T11" fmla="*/ 0 h 181"/>
                  <a:gd name="T12" fmla="*/ 0 w 107"/>
                  <a:gd name="T13" fmla="*/ 0 h 181"/>
                  <a:gd name="T14" fmla="*/ 0 w 107"/>
                  <a:gd name="T15" fmla="*/ 0 h 181"/>
                  <a:gd name="T16" fmla="*/ 0 w 107"/>
                  <a:gd name="T17" fmla="*/ 0 h 181"/>
                  <a:gd name="T18" fmla="*/ 0 w 107"/>
                  <a:gd name="T19" fmla="*/ 0 h 181"/>
                  <a:gd name="T20" fmla="*/ 0 w 107"/>
                  <a:gd name="T21" fmla="*/ 0 h 181"/>
                  <a:gd name="T22" fmla="*/ 0 w 107"/>
                  <a:gd name="T23" fmla="*/ 0 h 181"/>
                  <a:gd name="T24" fmla="*/ 0 w 107"/>
                  <a:gd name="T25" fmla="*/ 0 h 181"/>
                  <a:gd name="T26" fmla="*/ 0 w 107"/>
                  <a:gd name="T27" fmla="*/ 0 h 181"/>
                  <a:gd name="T28" fmla="*/ 0 w 107"/>
                  <a:gd name="T29" fmla="*/ 0 h 181"/>
                  <a:gd name="T30" fmla="*/ 0 w 107"/>
                  <a:gd name="T31" fmla="*/ 0 h 181"/>
                  <a:gd name="T32" fmla="*/ 0 w 107"/>
                  <a:gd name="T33" fmla="*/ 0 h 181"/>
                  <a:gd name="T34" fmla="*/ 0 w 107"/>
                  <a:gd name="T35" fmla="*/ 0 h 181"/>
                  <a:gd name="T36" fmla="*/ 0 w 107"/>
                  <a:gd name="T37" fmla="*/ 0 h 181"/>
                  <a:gd name="T38" fmla="*/ 0 w 107"/>
                  <a:gd name="T39" fmla="*/ 0 h 181"/>
                  <a:gd name="T40" fmla="*/ 0 w 107"/>
                  <a:gd name="T41" fmla="*/ 0 h 181"/>
                  <a:gd name="T42" fmla="*/ 0 w 107"/>
                  <a:gd name="T43" fmla="*/ 0 h 181"/>
                  <a:gd name="T44" fmla="*/ 0 w 107"/>
                  <a:gd name="T45" fmla="*/ 0 h 181"/>
                  <a:gd name="T46" fmla="*/ 0 w 107"/>
                  <a:gd name="T47" fmla="*/ 0 h 181"/>
                  <a:gd name="T48" fmla="*/ 0 w 107"/>
                  <a:gd name="T49" fmla="*/ 0 h 181"/>
                  <a:gd name="T50" fmla="*/ 0 w 107"/>
                  <a:gd name="T51" fmla="*/ 0 h 181"/>
                  <a:gd name="T52" fmla="*/ 0 w 107"/>
                  <a:gd name="T53" fmla="*/ 0 h 181"/>
                  <a:gd name="T54" fmla="*/ 0 w 107"/>
                  <a:gd name="T55" fmla="*/ 0 h 181"/>
                  <a:gd name="T56" fmla="*/ 0 w 107"/>
                  <a:gd name="T57" fmla="*/ 0 h 181"/>
                  <a:gd name="T58" fmla="*/ 0 w 107"/>
                  <a:gd name="T59" fmla="*/ 0 h 181"/>
                  <a:gd name="T60" fmla="*/ 0 w 107"/>
                  <a:gd name="T61" fmla="*/ 0 h 181"/>
                  <a:gd name="T62" fmla="*/ 0 w 107"/>
                  <a:gd name="T63" fmla="*/ 0 h 181"/>
                  <a:gd name="T64" fmla="*/ 0 w 107"/>
                  <a:gd name="T65" fmla="*/ 0 h 181"/>
                  <a:gd name="T66" fmla="*/ 0 w 107"/>
                  <a:gd name="T67" fmla="*/ 0 h 181"/>
                  <a:gd name="T68" fmla="*/ 0 w 107"/>
                  <a:gd name="T69" fmla="*/ 0 h 181"/>
                  <a:gd name="T70" fmla="*/ 0 w 107"/>
                  <a:gd name="T71" fmla="*/ 0 h 181"/>
                  <a:gd name="T72" fmla="*/ 0 w 107"/>
                  <a:gd name="T73" fmla="*/ 0 h 181"/>
                  <a:gd name="T74" fmla="*/ 0 w 107"/>
                  <a:gd name="T75" fmla="*/ 0 h 181"/>
                  <a:gd name="T76" fmla="*/ 0 w 107"/>
                  <a:gd name="T77" fmla="*/ 0 h 181"/>
                  <a:gd name="T78" fmla="*/ 0 w 107"/>
                  <a:gd name="T79" fmla="*/ 0 h 1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7"/>
                  <a:gd name="T121" fmla="*/ 0 h 181"/>
                  <a:gd name="T122" fmla="*/ 107 w 107"/>
                  <a:gd name="T123" fmla="*/ 181 h 1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7" h="181">
                    <a:moveTo>
                      <a:pt x="90" y="11"/>
                    </a:moveTo>
                    <a:lnTo>
                      <a:pt x="90" y="0"/>
                    </a:lnTo>
                    <a:lnTo>
                      <a:pt x="81" y="3"/>
                    </a:lnTo>
                    <a:lnTo>
                      <a:pt x="72" y="5"/>
                    </a:lnTo>
                    <a:lnTo>
                      <a:pt x="63" y="7"/>
                    </a:lnTo>
                    <a:lnTo>
                      <a:pt x="54" y="10"/>
                    </a:lnTo>
                    <a:lnTo>
                      <a:pt x="45" y="14"/>
                    </a:lnTo>
                    <a:lnTo>
                      <a:pt x="37" y="18"/>
                    </a:lnTo>
                    <a:lnTo>
                      <a:pt x="29" y="23"/>
                    </a:lnTo>
                    <a:lnTo>
                      <a:pt x="23" y="31"/>
                    </a:lnTo>
                    <a:lnTo>
                      <a:pt x="17" y="40"/>
                    </a:lnTo>
                    <a:lnTo>
                      <a:pt x="10" y="51"/>
                    </a:lnTo>
                    <a:lnTo>
                      <a:pt x="7" y="65"/>
                    </a:lnTo>
                    <a:lnTo>
                      <a:pt x="4" y="81"/>
                    </a:lnTo>
                    <a:lnTo>
                      <a:pt x="2" y="101"/>
                    </a:lnTo>
                    <a:lnTo>
                      <a:pt x="0" y="124"/>
                    </a:lnTo>
                    <a:lnTo>
                      <a:pt x="0" y="151"/>
                    </a:lnTo>
                    <a:lnTo>
                      <a:pt x="2" y="181"/>
                    </a:lnTo>
                    <a:lnTo>
                      <a:pt x="13" y="181"/>
                    </a:lnTo>
                    <a:lnTo>
                      <a:pt x="12" y="151"/>
                    </a:lnTo>
                    <a:lnTo>
                      <a:pt x="12" y="124"/>
                    </a:lnTo>
                    <a:lnTo>
                      <a:pt x="13" y="101"/>
                    </a:lnTo>
                    <a:lnTo>
                      <a:pt x="15" y="83"/>
                    </a:lnTo>
                    <a:lnTo>
                      <a:pt x="18" y="67"/>
                    </a:lnTo>
                    <a:lnTo>
                      <a:pt x="22" y="55"/>
                    </a:lnTo>
                    <a:lnTo>
                      <a:pt x="26" y="44"/>
                    </a:lnTo>
                    <a:lnTo>
                      <a:pt x="32" y="37"/>
                    </a:lnTo>
                    <a:lnTo>
                      <a:pt x="36" y="32"/>
                    </a:lnTo>
                    <a:lnTo>
                      <a:pt x="44" y="26"/>
                    </a:lnTo>
                    <a:lnTo>
                      <a:pt x="50" y="22"/>
                    </a:lnTo>
                    <a:lnTo>
                      <a:pt x="59" y="20"/>
                    </a:lnTo>
                    <a:lnTo>
                      <a:pt x="65" y="18"/>
                    </a:lnTo>
                    <a:lnTo>
                      <a:pt x="74" y="16"/>
                    </a:lnTo>
                    <a:lnTo>
                      <a:pt x="83" y="14"/>
                    </a:lnTo>
                    <a:lnTo>
                      <a:pt x="94" y="11"/>
                    </a:lnTo>
                    <a:lnTo>
                      <a:pt x="94" y="0"/>
                    </a:lnTo>
                    <a:lnTo>
                      <a:pt x="94" y="11"/>
                    </a:lnTo>
                    <a:lnTo>
                      <a:pt x="107" y="6"/>
                    </a:lnTo>
                    <a:lnTo>
                      <a:pt x="94" y="0"/>
                    </a:lnTo>
                    <a:lnTo>
                      <a:pt x="90" y="11"/>
                    </a:lnTo>
                    <a:close/>
                  </a:path>
                </a:pathLst>
              </a:custGeom>
              <a:solidFill>
                <a:srgbClr val="000000"/>
              </a:solidFill>
              <a:ln w="9525">
                <a:noFill/>
                <a:round/>
                <a:headEnd/>
                <a:tailEnd/>
              </a:ln>
            </p:spPr>
            <p:txBody>
              <a:bodyPr/>
              <a:lstStyle/>
              <a:p>
                <a:endParaRPr lang="en-US"/>
              </a:p>
            </p:txBody>
          </p:sp>
          <p:sp>
            <p:nvSpPr>
              <p:cNvPr id="1311" name="Freeform 77"/>
              <p:cNvSpPr>
                <a:spLocks/>
              </p:cNvSpPr>
              <p:nvPr/>
            </p:nvSpPr>
            <p:spPr bwMode="auto">
              <a:xfrm>
                <a:off x="3627" y="2005"/>
                <a:ext cx="37" cy="12"/>
              </a:xfrm>
              <a:custGeom>
                <a:avLst/>
                <a:gdLst>
                  <a:gd name="T0" fmla="*/ 0 w 187"/>
                  <a:gd name="T1" fmla="*/ 0 h 98"/>
                  <a:gd name="T2" fmla="*/ 0 w 187"/>
                  <a:gd name="T3" fmla="*/ 0 h 98"/>
                  <a:gd name="T4" fmla="*/ 0 w 187"/>
                  <a:gd name="T5" fmla="*/ 0 h 98"/>
                  <a:gd name="T6" fmla="*/ 0 w 187"/>
                  <a:gd name="T7" fmla="*/ 0 h 98"/>
                  <a:gd name="T8" fmla="*/ 0 w 187"/>
                  <a:gd name="T9" fmla="*/ 0 h 98"/>
                  <a:gd name="T10" fmla="*/ 0 w 187"/>
                  <a:gd name="T11" fmla="*/ 0 h 98"/>
                  <a:gd name="T12" fmla="*/ 0 w 187"/>
                  <a:gd name="T13" fmla="*/ 0 h 98"/>
                  <a:gd name="T14" fmla="*/ 0 w 187"/>
                  <a:gd name="T15" fmla="*/ 0 h 98"/>
                  <a:gd name="T16" fmla="*/ 0 w 187"/>
                  <a:gd name="T17" fmla="*/ 0 h 98"/>
                  <a:gd name="T18" fmla="*/ 0 w 187"/>
                  <a:gd name="T19" fmla="*/ 0 h 98"/>
                  <a:gd name="T20" fmla="*/ 0 w 187"/>
                  <a:gd name="T21" fmla="*/ 0 h 98"/>
                  <a:gd name="T22" fmla="*/ 0 w 187"/>
                  <a:gd name="T23" fmla="*/ 0 h 98"/>
                  <a:gd name="T24" fmla="*/ 0 w 187"/>
                  <a:gd name="T25" fmla="*/ 0 h 98"/>
                  <a:gd name="T26" fmla="*/ 0 w 187"/>
                  <a:gd name="T27" fmla="*/ 0 h 98"/>
                  <a:gd name="T28" fmla="*/ 0 w 187"/>
                  <a:gd name="T29" fmla="*/ 0 h 98"/>
                  <a:gd name="T30" fmla="*/ 0 w 187"/>
                  <a:gd name="T31" fmla="*/ 0 h 98"/>
                  <a:gd name="T32" fmla="*/ 0 w 187"/>
                  <a:gd name="T33" fmla="*/ 0 h 98"/>
                  <a:gd name="T34" fmla="*/ 0 w 187"/>
                  <a:gd name="T35" fmla="*/ 0 h 98"/>
                  <a:gd name="T36" fmla="*/ 0 w 187"/>
                  <a:gd name="T37" fmla="*/ 0 h 98"/>
                  <a:gd name="T38" fmla="*/ 0 w 187"/>
                  <a:gd name="T39" fmla="*/ 0 h 98"/>
                  <a:gd name="T40" fmla="*/ 0 w 187"/>
                  <a:gd name="T41" fmla="*/ 0 h 98"/>
                  <a:gd name="T42" fmla="*/ 0 w 187"/>
                  <a:gd name="T43" fmla="*/ 0 h 98"/>
                  <a:gd name="T44" fmla="*/ 0 w 187"/>
                  <a:gd name="T45" fmla="*/ 0 h 98"/>
                  <a:gd name="T46" fmla="*/ 0 w 187"/>
                  <a:gd name="T47" fmla="*/ 0 h 98"/>
                  <a:gd name="T48" fmla="*/ 0 w 187"/>
                  <a:gd name="T49" fmla="*/ 0 h 98"/>
                  <a:gd name="T50" fmla="*/ 0 w 187"/>
                  <a:gd name="T51" fmla="*/ 0 h 98"/>
                  <a:gd name="T52" fmla="*/ 0 w 187"/>
                  <a:gd name="T53" fmla="*/ 0 h 98"/>
                  <a:gd name="T54" fmla="*/ 0 w 187"/>
                  <a:gd name="T55" fmla="*/ 0 h 98"/>
                  <a:gd name="T56" fmla="*/ 0 w 187"/>
                  <a:gd name="T57" fmla="*/ 0 h 98"/>
                  <a:gd name="T58" fmla="*/ 0 w 187"/>
                  <a:gd name="T59" fmla="*/ 0 h 98"/>
                  <a:gd name="T60" fmla="*/ 0 w 187"/>
                  <a:gd name="T61" fmla="*/ 0 h 98"/>
                  <a:gd name="T62" fmla="*/ 0 w 187"/>
                  <a:gd name="T63" fmla="*/ 0 h 98"/>
                  <a:gd name="T64" fmla="*/ 0 w 187"/>
                  <a:gd name="T65" fmla="*/ 0 h 98"/>
                  <a:gd name="T66" fmla="*/ 0 w 187"/>
                  <a:gd name="T67" fmla="*/ 0 h 98"/>
                  <a:gd name="T68" fmla="*/ 0 w 187"/>
                  <a:gd name="T69" fmla="*/ 0 h 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7"/>
                  <a:gd name="T106" fmla="*/ 0 h 98"/>
                  <a:gd name="T107" fmla="*/ 187 w 187"/>
                  <a:gd name="T108" fmla="*/ 98 h 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7" h="98">
                    <a:moveTo>
                      <a:pt x="187" y="87"/>
                    </a:moveTo>
                    <a:lnTo>
                      <a:pt x="182" y="86"/>
                    </a:lnTo>
                    <a:lnTo>
                      <a:pt x="175" y="82"/>
                    </a:lnTo>
                    <a:lnTo>
                      <a:pt x="168" y="80"/>
                    </a:lnTo>
                    <a:lnTo>
                      <a:pt x="158" y="75"/>
                    </a:lnTo>
                    <a:lnTo>
                      <a:pt x="145" y="70"/>
                    </a:lnTo>
                    <a:lnTo>
                      <a:pt x="133" y="63"/>
                    </a:lnTo>
                    <a:lnTo>
                      <a:pt x="118" y="56"/>
                    </a:lnTo>
                    <a:lnTo>
                      <a:pt x="104" y="50"/>
                    </a:lnTo>
                    <a:lnTo>
                      <a:pt x="89" y="42"/>
                    </a:lnTo>
                    <a:lnTo>
                      <a:pt x="75" y="35"/>
                    </a:lnTo>
                    <a:lnTo>
                      <a:pt x="60" y="28"/>
                    </a:lnTo>
                    <a:lnTo>
                      <a:pt x="47" y="21"/>
                    </a:lnTo>
                    <a:lnTo>
                      <a:pt x="35" y="15"/>
                    </a:lnTo>
                    <a:lnTo>
                      <a:pt x="22" y="9"/>
                    </a:lnTo>
                    <a:lnTo>
                      <a:pt x="12" y="4"/>
                    </a:lnTo>
                    <a:lnTo>
                      <a:pt x="4" y="0"/>
                    </a:lnTo>
                    <a:lnTo>
                      <a:pt x="0" y="8"/>
                    </a:lnTo>
                    <a:lnTo>
                      <a:pt x="8" y="13"/>
                    </a:lnTo>
                    <a:lnTo>
                      <a:pt x="18" y="18"/>
                    </a:lnTo>
                    <a:lnTo>
                      <a:pt x="30" y="23"/>
                    </a:lnTo>
                    <a:lnTo>
                      <a:pt x="42" y="29"/>
                    </a:lnTo>
                    <a:lnTo>
                      <a:pt x="56" y="37"/>
                    </a:lnTo>
                    <a:lnTo>
                      <a:pt x="70" y="43"/>
                    </a:lnTo>
                    <a:lnTo>
                      <a:pt x="85" y="51"/>
                    </a:lnTo>
                    <a:lnTo>
                      <a:pt x="99" y="58"/>
                    </a:lnTo>
                    <a:lnTo>
                      <a:pt x="114" y="64"/>
                    </a:lnTo>
                    <a:lnTo>
                      <a:pt x="128" y="72"/>
                    </a:lnTo>
                    <a:lnTo>
                      <a:pt x="141" y="78"/>
                    </a:lnTo>
                    <a:lnTo>
                      <a:pt x="153" y="83"/>
                    </a:lnTo>
                    <a:lnTo>
                      <a:pt x="163" y="88"/>
                    </a:lnTo>
                    <a:lnTo>
                      <a:pt x="171" y="93"/>
                    </a:lnTo>
                    <a:lnTo>
                      <a:pt x="178" y="95"/>
                    </a:lnTo>
                    <a:lnTo>
                      <a:pt x="182" y="98"/>
                    </a:lnTo>
                    <a:lnTo>
                      <a:pt x="187" y="87"/>
                    </a:lnTo>
                    <a:close/>
                  </a:path>
                </a:pathLst>
              </a:custGeom>
              <a:solidFill>
                <a:srgbClr val="000000"/>
              </a:solidFill>
              <a:ln w="9525">
                <a:noFill/>
                <a:round/>
                <a:headEnd/>
                <a:tailEnd/>
              </a:ln>
            </p:spPr>
            <p:txBody>
              <a:bodyPr/>
              <a:lstStyle/>
              <a:p>
                <a:endParaRPr lang="en-US"/>
              </a:p>
            </p:txBody>
          </p:sp>
          <p:sp>
            <p:nvSpPr>
              <p:cNvPr id="1312" name="Freeform 78"/>
              <p:cNvSpPr>
                <a:spLocks/>
              </p:cNvSpPr>
              <p:nvPr/>
            </p:nvSpPr>
            <p:spPr bwMode="auto">
              <a:xfrm>
                <a:off x="3672" y="1995"/>
                <a:ext cx="15" cy="39"/>
              </a:xfrm>
              <a:custGeom>
                <a:avLst/>
                <a:gdLst>
                  <a:gd name="T0" fmla="*/ 0 w 75"/>
                  <a:gd name="T1" fmla="*/ 0 h 192"/>
                  <a:gd name="T2" fmla="*/ 0 w 75"/>
                  <a:gd name="T3" fmla="*/ 0 h 192"/>
                  <a:gd name="T4" fmla="*/ 0 w 75"/>
                  <a:gd name="T5" fmla="*/ 0 h 192"/>
                  <a:gd name="T6" fmla="*/ 0 w 75"/>
                  <a:gd name="T7" fmla="*/ 0 h 192"/>
                  <a:gd name="T8" fmla="*/ 0 w 75"/>
                  <a:gd name="T9" fmla="*/ 0 h 192"/>
                  <a:gd name="T10" fmla="*/ 0 w 75"/>
                  <a:gd name="T11" fmla="*/ 0 h 192"/>
                  <a:gd name="T12" fmla="*/ 0 w 75"/>
                  <a:gd name="T13" fmla="*/ 0 h 192"/>
                  <a:gd name="T14" fmla="*/ 0 w 75"/>
                  <a:gd name="T15" fmla="*/ 0 h 192"/>
                  <a:gd name="T16" fmla="*/ 0 w 75"/>
                  <a:gd name="T17" fmla="*/ 0 h 192"/>
                  <a:gd name="T18" fmla="*/ 0 w 75"/>
                  <a:gd name="T19" fmla="*/ 0 h 192"/>
                  <a:gd name="T20" fmla="*/ 0 w 75"/>
                  <a:gd name="T21" fmla="*/ 0 h 192"/>
                  <a:gd name="T22" fmla="*/ 0 w 75"/>
                  <a:gd name="T23" fmla="*/ 0 h 192"/>
                  <a:gd name="T24" fmla="*/ 0 w 75"/>
                  <a:gd name="T25" fmla="*/ 0 h 192"/>
                  <a:gd name="T26" fmla="*/ 0 w 75"/>
                  <a:gd name="T27" fmla="*/ 0 h 192"/>
                  <a:gd name="T28" fmla="*/ 0 w 75"/>
                  <a:gd name="T29" fmla="*/ 0 h 192"/>
                  <a:gd name="T30" fmla="*/ 0 w 75"/>
                  <a:gd name="T31" fmla="*/ 0 h 192"/>
                  <a:gd name="T32" fmla="*/ 0 w 75"/>
                  <a:gd name="T33" fmla="*/ 0 h 192"/>
                  <a:gd name="T34" fmla="*/ 0 w 75"/>
                  <a:gd name="T35" fmla="*/ 0 h 192"/>
                  <a:gd name="T36" fmla="*/ 0 w 75"/>
                  <a:gd name="T37" fmla="*/ 0 h 192"/>
                  <a:gd name="T38" fmla="*/ 0 w 75"/>
                  <a:gd name="T39" fmla="*/ 0 h 192"/>
                  <a:gd name="T40" fmla="*/ 0 w 75"/>
                  <a:gd name="T41" fmla="*/ 0 h 192"/>
                  <a:gd name="T42" fmla="*/ 0 w 75"/>
                  <a:gd name="T43" fmla="*/ 0 h 192"/>
                  <a:gd name="T44" fmla="*/ 0 w 75"/>
                  <a:gd name="T45" fmla="*/ 0 h 192"/>
                  <a:gd name="T46" fmla="*/ 0 w 75"/>
                  <a:gd name="T47" fmla="*/ 0 h 192"/>
                  <a:gd name="T48" fmla="*/ 0 w 75"/>
                  <a:gd name="T49" fmla="*/ 0 h 192"/>
                  <a:gd name="T50" fmla="*/ 0 w 75"/>
                  <a:gd name="T51" fmla="*/ 0 h 192"/>
                  <a:gd name="T52" fmla="*/ 0 w 75"/>
                  <a:gd name="T53" fmla="*/ 0 h 192"/>
                  <a:gd name="T54" fmla="*/ 0 w 75"/>
                  <a:gd name="T55" fmla="*/ 0 h 192"/>
                  <a:gd name="T56" fmla="*/ 0 w 75"/>
                  <a:gd name="T57" fmla="*/ 0 h 192"/>
                  <a:gd name="T58" fmla="*/ 0 w 75"/>
                  <a:gd name="T59" fmla="*/ 0 h 192"/>
                  <a:gd name="T60" fmla="*/ 0 w 75"/>
                  <a:gd name="T61" fmla="*/ 0 h 192"/>
                  <a:gd name="T62" fmla="*/ 0 w 75"/>
                  <a:gd name="T63" fmla="*/ 0 h 192"/>
                  <a:gd name="T64" fmla="*/ 0 w 75"/>
                  <a:gd name="T65" fmla="*/ 0 h 192"/>
                  <a:gd name="T66" fmla="*/ 0 w 75"/>
                  <a:gd name="T67" fmla="*/ 0 h 192"/>
                  <a:gd name="T68" fmla="*/ 0 w 75"/>
                  <a:gd name="T69" fmla="*/ 0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
                  <a:gd name="T106" fmla="*/ 0 h 192"/>
                  <a:gd name="T107" fmla="*/ 75 w 75"/>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 h="192">
                    <a:moveTo>
                      <a:pt x="38" y="181"/>
                    </a:moveTo>
                    <a:lnTo>
                      <a:pt x="34" y="181"/>
                    </a:lnTo>
                    <a:lnTo>
                      <a:pt x="29" y="177"/>
                    </a:lnTo>
                    <a:lnTo>
                      <a:pt x="23" y="169"/>
                    </a:lnTo>
                    <a:lnTo>
                      <a:pt x="20" y="159"/>
                    </a:lnTo>
                    <a:lnTo>
                      <a:pt x="16" y="147"/>
                    </a:lnTo>
                    <a:lnTo>
                      <a:pt x="13" y="134"/>
                    </a:lnTo>
                    <a:lnTo>
                      <a:pt x="11" y="119"/>
                    </a:lnTo>
                    <a:lnTo>
                      <a:pt x="11" y="102"/>
                    </a:lnTo>
                    <a:lnTo>
                      <a:pt x="13" y="87"/>
                    </a:lnTo>
                    <a:lnTo>
                      <a:pt x="17" y="70"/>
                    </a:lnTo>
                    <a:lnTo>
                      <a:pt x="21" y="57"/>
                    </a:lnTo>
                    <a:lnTo>
                      <a:pt x="27" y="43"/>
                    </a:lnTo>
                    <a:lnTo>
                      <a:pt x="37" y="30"/>
                    </a:lnTo>
                    <a:lnTo>
                      <a:pt x="47" y="22"/>
                    </a:lnTo>
                    <a:lnTo>
                      <a:pt x="59" y="15"/>
                    </a:lnTo>
                    <a:lnTo>
                      <a:pt x="75" y="10"/>
                    </a:lnTo>
                    <a:lnTo>
                      <a:pt x="73" y="0"/>
                    </a:lnTo>
                    <a:lnTo>
                      <a:pt x="55" y="4"/>
                    </a:lnTo>
                    <a:lnTo>
                      <a:pt x="40" y="14"/>
                    </a:lnTo>
                    <a:lnTo>
                      <a:pt x="28" y="24"/>
                    </a:lnTo>
                    <a:lnTo>
                      <a:pt x="18" y="37"/>
                    </a:lnTo>
                    <a:lnTo>
                      <a:pt x="10" y="53"/>
                    </a:lnTo>
                    <a:lnTo>
                      <a:pt x="6" y="68"/>
                    </a:lnTo>
                    <a:lnTo>
                      <a:pt x="2" y="85"/>
                    </a:lnTo>
                    <a:lnTo>
                      <a:pt x="0" y="102"/>
                    </a:lnTo>
                    <a:lnTo>
                      <a:pt x="0" y="119"/>
                    </a:lnTo>
                    <a:lnTo>
                      <a:pt x="2" y="136"/>
                    </a:lnTo>
                    <a:lnTo>
                      <a:pt x="4" y="149"/>
                    </a:lnTo>
                    <a:lnTo>
                      <a:pt x="9" y="163"/>
                    </a:lnTo>
                    <a:lnTo>
                      <a:pt x="15" y="174"/>
                    </a:lnTo>
                    <a:lnTo>
                      <a:pt x="20" y="183"/>
                    </a:lnTo>
                    <a:lnTo>
                      <a:pt x="29" y="189"/>
                    </a:lnTo>
                    <a:lnTo>
                      <a:pt x="38" y="192"/>
                    </a:lnTo>
                    <a:lnTo>
                      <a:pt x="38" y="181"/>
                    </a:lnTo>
                    <a:close/>
                  </a:path>
                </a:pathLst>
              </a:custGeom>
              <a:solidFill>
                <a:srgbClr val="000000"/>
              </a:solidFill>
              <a:ln w="9525">
                <a:noFill/>
                <a:round/>
                <a:headEnd/>
                <a:tailEnd/>
              </a:ln>
            </p:spPr>
            <p:txBody>
              <a:bodyPr/>
              <a:lstStyle/>
              <a:p>
                <a:endParaRPr lang="en-US"/>
              </a:p>
            </p:txBody>
          </p:sp>
          <p:sp>
            <p:nvSpPr>
              <p:cNvPr id="1313" name="Freeform 79"/>
              <p:cNvSpPr>
                <a:spLocks/>
              </p:cNvSpPr>
              <p:nvPr/>
            </p:nvSpPr>
            <p:spPr bwMode="auto">
              <a:xfrm>
                <a:off x="3644" y="2012"/>
                <a:ext cx="50" cy="28"/>
              </a:xfrm>
              <a:custGeom>
                <a:avLst/>
                <a:gdLst>
                  <a:gd name="T0" fmla="*/ 0 w 249"/>
                  <a:gd name="T1" fmla="*/ 0 h 140"/>
                  <a:gd name="T2" fmla="*/ 0 w 249"/>
                  <a:gd name="T3" fmla="*/ 0 h 140"/>
                  <a:gd name="T4" fmla="*/ 0 w 249"/>
                  <a:gd name="T5" fmla="*/ 0 h 140"/>
                  <a:gd name="T6" fmla="*/ 0 w 249"/>
                  <a:gd name="T7" fmla="*/ 0 h 140"/>
                  <a:gd name="T8" fmla="*/ 0 w 249"/>
                  <a:gd name="T9" fmla="*/ 0 h 140"/>
                  <a:gd name="T10" fmla="*/ 0 w 249"/>
                  <a:gd name="T11" fmla="*/ 0 h 140"/>
                  <a:gd name="T12" fmla="*/ 0 w 249"/>
                  <a:gd name="T13" fmla="*/ 0 h 140"/>
                  <a:gd name="T14" fmla="*/ 0 w 249"/>
                  <a:gd name="T15" fmla="*/ 0 h 140"/>
                  <a:gd name="T16" fmla="*/ 0 w 249"/>
                  <a:gd name="T17" fmla="*/ 0 h 140"/>
                  <a:gd name="T18" fmla="*/ 0 w 249"/>
                  <a:gd name="T19" fmla="*/ 0 h 140"/>
                  <a:gd name="T20" fmla="*/ 0 w 249"/>
                  <a:gd name="T21" fmla="*/ 0 h 140"/>
                  <a:gd name="T22" fmla="*/ 0 w 249"/>
                  <a:gd name="T23" fmla="*/ 0 h 140"/>
                  <a:gd name="T24" fmla="*/ 0 w 249"/>
                  <a:gd name="T25" fmla="*/ 0 h 140"/>
                  <a:gd name="T26" fmla="*/ 0 w 249"/>
                  <a:gd name="T27" fmla="*/ 0 h 140"/>
                  <a:gd name="T28" fmla="*/ 0 w 249"/>
                  <a:gd name="T29" fmla="*/ 0 h 140"/>
                  <a:gd name="T30" fmla="*/ 0 w 249"/>
                  <a:gd name="T31" fmla="*/ 0 h 140"/>
                  <a:gd name="T32" fmla="*/ 0 w 249"/>
                  <a:gd name="T33" fmla="*/ 0 h 140"/>
                  <a:gd name="T34" fmla="*/ 0 w 249"/>
                  <a:gd name="T35" fmla="*/ 0 h 140"/>
                  <a:gd name="T36" fmla="*/ 0 w 249"/>
                  <a:gd name="T37" fmla="*/ 0 h 140"/>
                  <a:gd name="T38" fmla="*/ 0 w 249"/>
                  <a:gd name="T39" fmla="*/ 0 h 140"/>
                  <a:gd name="T40" fmla="*/ 0 w 249"/>
                  <a:gd name="T41" fmla="*/ 0 h 140"/>
                  <a:gd name="T42" fmla="*/ 0 w 249"/>
                  <a:gd name="T43" fmla="*/ 0 h 140"/>
                  <a:gd name="T44" fmla="*/ 0 w 249"/>
                  <a:gd name="T45" fmla="*/ 0 h 140"/>
                  <a:gd name="T46" fmla="*/ 0 w 249"/>
                  <a:gd name="T47" fmla="*/ 0 h 140"/>
                  <a:gd name="T48" fmla="*/ 0 w 249"/>
                  <a:gd name="T49" fmla="*/ 0 h 140"/>
                  <a:gd name="T50" fmla="*/ 0 w 249"/>
                  <a:gd name="T51" fmla="*/ 0 h 140"/>
                  <a:gd name="T52" fmla="*/ 0 w 249"/>
                  <a:gd name="T53" fmla="*/ 0 h 140"/>
                  <a:gd name="T54" fmla="*/ 0 w 249"/>
                  <a:gd name="T55" fmla="*/ 0 h 140"/>
                  <a:gd name="T56" fmla="*/ 0 w 249"/>
                  <a:gd name="T57" fmla="*/ 0 h 140"/>
                  <a:gd name="T58" fmla="*/ 0 w 249"/>
                  <a:gd name="T59" fmla="*/ 0 h 140"/>
                  <a:gd name="T60" fmla="*/ 0 w 249"/>
                  <a:gd name="T61" fmla="*/ 0 h 140"/>
                  <a:gd name="T62" fmla="*/ 0 w 249"/>
                  <a:gd name="T63" fmla="*/ 0 h 140"/>
                  <a:gd name="T64" fmla="*/ 0 w 249"/>
                  <a:gd name="T65" fmla="*/ 0 h 140"/>
                  <a:gd name="T66" fmla="*/ 0 w 249"/>
                  <a:gd name="T67" fmla="*/ 0 h 140"/>
                  <a:gd name="T68" fmla="*/ 0 w 249"/>
                  <a:gd name="T69" fmla="*/ 0 h 140"/>
                  <a:gd name="T70" fmla="*/ 0 w 249"/>
                  <a:gd name="T71" fmla="*/ 0 h 140"/>
                  <a:gd name="T72" fmla="*/ 0 w 249"/>
                  <a:gd name="T73" fmla="*/ 0 h 140"/>
                  <a:gd name="T74" fmla="*/ 0 w 249"/>
                  <a:gd name="T75" fmla="*/ 0 h 140"/>
                  <a:gd name="T76" fmla="*/ 0 w 249"/>
                  <a:gd name="T77" fmla="*/ 0 h 140"/>
                  <a:gd name="T78" fmla="*/ 0 w 249"/>
                  <a:gd name="T79" fmla="*/ 0 h 140"/>
                  <a:gd name="T80" fmla="*/ 0 w 249"/>
                  <a:gd name="T81" fmla="*/ 0 h 140"/>
                  <a:gd name="T82" fmla="*/ 0 w 249"/>
                  <a:gd name="T83" fmla="*/ 0 h 140"/>
                  <a:gd name="T84" fmla="*/ 0 w 249"/>
                  <a:gd name="T85" fmla="*/ 0 h 140"/>
                  <a:gd name="T86" fmla="*/ 0 w 249"/>
                  <a:gd name="T87" fmla="*/ 0 h 140"/>
                  <a:gd name="T88" fmla="*/ 0 w 249"/>
                  <a:gd name="T89" fmla="*/ 0 h 140"/>
                  <a:gd name="T90" fmla="*/ 0 w 249"/>
                  <a:gd name="T91" fmla="*/ 0 h 140"/>
                  <a:gd name="T92" fmla="*/ 0 w 249"/>
                  <a:gd name="T93" fmla="*/ 0 h 140"/>
                  <a:gd name="T94" fmla="*/ 0 w 249"/>
                  <a:gd name="T95" fmla="*/ 0 h 140"/>
                  <a:gd name="T96" fmla="*/ 0 w 249"/>
                  <a:gd name="T97" fmla="*/ 0 h 140"/>
                  <a:gd name="T98" fmla="*/ 0 w 249"/>
                  <a:gd name="T99" fmla="*/ 0 h 1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9"/>
                  <a:gd name="T151" fmla="*/ 0 h 140"/>
                  <a:gd name="T152" fmla="*/ 249 w 249"/>
                  <a:gd name="T153" fmla="*/ 140 h 1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9" h="140">
                    <a:moveTo>
                      <a:pt x="230" y="61"/>
                    </a:moveTo>
                    <a:lnTo>
                      <a:pt x="226" y="65"/>
                    </a:lnTo>
                    <a:lnTo>
                      <a:pt x="220" y="69"/>
                    </a:lnTo>
                    <a:lnTo>
                      <a:pt x="214" y="73"/>
                    </a:lnTo>
                    <a:lnTo>
                      <a:pt x="207" y="77"/>
                    </a:lnTo>
                    <a:lnTo>
                      <a:pt x="198" y="79"/>
                    </a:lnTo>
                    <a:lnTo>
                      <a:pt x="189" y="80"/>
                    </a:lnTo>
                    <a:lnTo>
                      <a:pt x="179" y="80"/>
                    </a:lnTo>
                    <a:lnTo>
                      <a:pt x="169" y="79"/>
                    </a:lnTo>
                    <a:lnTo>
                      <a:pt x="160" y="84"/>
                    </a:lnTo>
                    <a:lnTo>
                      <a:pt x="143" y="91"/>
                    </a:lnTo>
                    <a:lnTo>
                      <a:pt x="121" y="101"/>
                    </a:lnTo>
                    <a:lnTo>
                      <a:pt x="96" y="110"/>
                    </a:lnTo>
                    <a:lnTo>
                      <a:pt x="71" y="121"/>
                    </a:lnTo>
                    <a:lnTo>
                      <a:pt x="47" y="129"/>
                    </a:lnTo>
                    <a:lnTo>
                      <a:pt x="27" y="136"/>
                    </a:lnTo>
                    <a:lnTo>
                      <a:pt x="14" y="140"/>
                    </a:lnTo>
                    <a:lnTo>
                      <a:pt x="14" y="139"/>
                    </a:lnTo>
                    <a:lnTo>
                      <a:pt x="12" y="136"/>
                    </a:lnTo>
                    <a:lnTo>
                      <a:pt x="11" y="130"/>
                    </a:lnTo>
                    <a:lnTo>
                      <a:pt x="9" y="124"/>
                    </a:lnTo>
                    <a:lnTo>
                      <a:pt x="7" y="118"/>
                    </a:lnTo>
                    <a:lnTo>
                      <a:pt x="5" y="110"/>
                    </a:lnTo>
                    <a:lnTo>
                      <a:pt x="2" y="104"/>
                    </a:lnTo>
                    <a:lnTo>
                      <a:pt x="0" y="98"/>
                    </a:lnTo>
                    <a:lnTo>
                      <a:pt x="9" y="91"/>
                    </a:lnTo>
                    <a:lnTo>
                      <a:pt x="21" y="83"/>
                    </a:lnTo>
                    <a:lnTo>
                      <a:pt x="37" y="73"/>
                    </a:lnTo>
                    <a:lnTo>
                      <a:pt x="55" y="63"/>
                    </a:lnTo>
                    <a:lnTo>
                      <a:pt x="77" y="52"/>
                    </a:lnTo>
                    <a:lnTo>
                      <a:pt x="101" y="42"/>
                    </a:lnTo>
                    <a:lnTo>
                      <a:pt x="128" y="33"/>
                    </a:lnTo>
                    <a:lnTo>
                      <a:pt x="157" y="26"/>
                    </a:lnTo>
                    <a:lnTo>
                      <a:pt x="159" y="24"/>
                    </a:lnTo>
                    <a:lnTo>
                      <a:pt x="162" y="20"/>
                    </a:lnTo>
                    <a:lnTo>
                      <a:pt x="167" y="16"/>
                    </a:lnTo>
                    <a:lnTo>
                      <a:pt x="173" y="11"/>
                    </a:lnTo>
                    <a:lnTo>
                      <a:pt x="181" y="7"/>
                    </a:lnTo>
                    <a:lnTo>
                      <a:pt x="190" y="4"/>
                    </a:lnTo>
                    <a:lnTo>
                      <a:pt x="199" y="1"/>
                    </a:lnTo>
                    <a:lnTo>
                      <a:pt x="209" y="0"/>
                    </a:lnTo>
                    <a:lnTo>
                      <a:pt x="220" y="4"/>
                    </a:lnTo>
                    <a:lnTo>
                      <a:pt x="228" y="8"/>
                    </a:lnTo>
                    <a:lnTo>
                      <a:pt x="236" y="12"/>
                    </a:lnTo>
                    <a:lnTo>
                      <a:pt x="242" y="16"/>
                    </a:lnTo>
                    <a:lnTo>
                      <a:pt x="245" y="19"/>
                    </a:lnTo>
                    <a:lnTo>
                      <a:pt x="247" y="20"/>
                    </a:lnTo>
                    <a:lnTo>
                      <a:pt x="249" y="22"/>
                    </a:lnTo>
                    <a:lnTo>
                      <a:pt x="230" y="61"/>
                    </a:lnTo>
                    <a:close/>
                  </a:path>
                </a:pathLst>
              </a:custGeom>
              <a:solidFill>
                <a:srgbClr val="999999"/>
              </a:solidFill>
              <a:ln w="9525">
                <a:noFill/>
                <a:round/>
                <a:headEnd/>
                <a:tailEnd/>
              </a:ln>
            </p:spPr>
            <p:txBody>
              <a:bodyPr/>
              <a:lstStyle/>
              <a:p>
                <a:endParaRPr lang="en-US"/>
              </a:p>
            </p:txBody>
          </p:sp>
          <p:sp>
            <p:nvSpPr>
              <p:cNvPr id="1314" name="Freeform 80"/>
              <p:cNvSpPr>
                <a:spLocks/>
              </p:cNvSpPr>
              <p:nvPr/>
            </p:nvSpPr>
            <p:spPr bwMode="auto">
              <a:xfrm>
                <a:off x="3678" y="2018"/>
                <a:ext cx="14" cy="12"/>
              </a:xfrm>
              <a:custGeom>
                <a:avLst/>
                <a:gdLst>
                  <a:gd name="T0" fmla="*/ 0 w 69"/>
                  <a:gd name="T1" fmla="*/ 0 h 27"/>
                  <a:gd name="T2" fmla="*/ 0 w 69"/>
                  <a:gd name="T3" fmla="*/ 0 h 27"/>
                  <a:gd name="T4" fmla="*/ 0 w 69"/>
                  <a:gd name="T5" fmla="*/ 0 h 27"/>
                  <a:gd name="T6" fmla="*/ 0 w 69"/>
                  <a:gd name="T7" fmla="*/ 0 h 27"/>
                  <a:gd name="T8" fmla="*/ 0 w 69"/>
                  <a:gd name="T9" fmla="*/ 0 h 27"/>
                  <a:gd name="T10" fmla="*/ 0 w 69"/>
                  <a:gd name="T11" fmla="*/ 0 h 27"/>
                  <a:gd name="T12" fmla="*/ 0 w 69"/>
                  <a:gd name="T13" fmla="*/ 0 h 27"/>
                  <a:gd name="T14" fmla="*/ 0 w 69"/>
                  <a:gd name="T15" fmla="*/ 0 h 27"/>
                  <a:gd name="T16" fmla="*/ 0 w 69"/>
                  <a:gd name="T17" fmla="*/ 0 h 27"/>
                  <a:gd name="T18" fmla="*/ 0 w 69"/>
                  <a:gd name="T19" fmla="*/ 0 h 27"/>
                  <a:gd name="T20" fmla="*/ 0 w 69"/>
                  <a:gd name="T21" fmla="*/ 0 h 27"/>
                  <a:gd name="T22" fmla="*/ 0 w 69"/>
                  <a:gd name="T23" fmla="*/ 0 h 27"/>
                  <a:gd name="T24" fmla="*/ 0 w 69"/>
                  <a:gd name="T25" fmla="*/ 0 h 27"/>
                  <a:gd name="T26" fmla="*/ 0 w 69"/>
                  <a:gd name="T27" fmla="*/ 0 h 27"/>
                  <a:gd name="T28" fmla="*/ 0 w 69"/>
                  <a:gd name="T29" fmla="*/ 0 h 27"/>
                  <a:gd name="T30" fmla="*/ 0 w 69"/>
                  <a:gd name="T31" fmla="*/ 0 h 27"/>
                  <a:gd name="T32" fmla="*/ 0 w 69"/>
                  <a:gd name="T33" fmla="*/ 0 h 27"/>
                  <a:gd name="T34" fmla="*/ 0 w 69"/>
                  <a:gd name="T35" fmla="*/ 0 h 27"/>
                  <a:gd name="T36" fmla="*/ 0 w 69"/>
                  <a:gd name="T37" fmla="*/ 0 h 27"/>
                  <a:gd name="T38" fmla="*/ 0 w 69"/>
                  <a:gd name="T39" fmla="*/ 0 h 27"/>
                  <a:gd name="T40" fmla="*/ 0 w 69"/>
                  <a:gd name="T41" fmla="*/ 0 h 27"/>
                  <a:gd name="T42" fmla="*/ 0 w 69"/>
                  <a:gd name="T43" fmla="*/ 0 h 27"/>
                  <a:gd name="T44" fmla="*/ 0 w 69"/>
                  <a:gd name="T45" fmla="*/ 0 h 27"/>
                  <a:gd name="T46" fmla="*/ 0 w 69"/>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9"/>
                  <a:gd name="T73" fmla="*/ 0 h 27"/>
                  <a:gd name="T74" fmla="*/ 69 w 69"/>
                  <a:gd name="T75" fmla="*/ 27 h 2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9" h="27">
                    <a:moveTo>
                      <a:pt x="6" y="25"/>
                    </a:moveTo>
                    <a:lnTo>
                      <a:pt x="2" y="26"/>
                    </a:lnTo>
                    <a:lnTo>
                      <a:pt x="13" y="27"/>
                    </a:lnTo>
                    <a:lnTo>
                      <a:pt x="23" y="27"/>
                    </a:lnTo>
                    <a:lnTo>
                      <a:pt x="33" y="26"/>
                    </a:lnTo>
                    <a:lnTo>
                      <a:pt x="43" y="24"/>
                    </a:lnTo>
                    <a:lnTo>
                      <a:pt x="51" y="20"/>
                    </a:lnTo>
                    <a:lnTo>
                      <a:pt x="58" y="15"/>
                    </a:lnTo>
                    <a:lnTo>
                      <a:pt x="63" y="11"/>
                    </a:lnTo>
                    <a:lnTo>
                      <a:pt x="69" y="6"/>
                    </a:lnTo>
                    <a:lnTo>
                      <a:pt x="60" y="0"/>
                    </a:lnTo>
                    <a:lnTo>
                      <a:pt x="57" y="3"/>
                    </a:lnTo>
                    <a:lnTo>
                      <a:pt x="51" y="7"/>
                    </a:lnTo>
                    <a:lnTo>
                      <a:pt x="44" y="11"/>
                    </a:lnTo>
                    <a:lnTo>
                      <a:pt x="39" y="13"/>
                    </a:lnTo>
                    <a:lnTo>
                      <a:pt x="31" y="15"/>
                    </a:lnTo>
                    <a:lnTo>
                      <a:pt x="23" y="17"/>
                    </a:lnTo>
                    <a:lnTo>
                      <a:pt x="13" y="17"/>
                    </a:lnTo>
                    <a:lnTo>
                      <a:pt x="4" y="15"/>
                    </a:lnTo>
                    <a:lnTo>
                      <a:pt x="0" y="17"/>
                    </a:lnTo>
                    <a:lnTo>
                      <a:pt x="4" y="15"/>
                    </a:lnTo>
                    <a:lnTo>
                      <a:pt x="2" y="15"/>
                    </a:lnTo>
                    <a:lnTo>
                      <a:pt x="0" y="17"/>
                    </a:lnTo>
                    <a:lnTo>
                      <a:pt x="6" y="25"/>
                    </a:lnTo>
                    <a:close/>
                  </a:path>
                </a:pathLst>
              </a:custGeom>
              <a:solidFill>
                <a:srgbClr val="000000"/>
              </a:solidFill>
              <a:ln w="9525">
                <a:noFill/>
                <a:round/>
                <a:headEnd/>
                <a:tailEnd/>
              </a:ln>
            </p:spPr>
            <p:txBody>
              <a:bodyPr/>
              <a:lstStyle/>
              <a:p>
                <a:endParaRPr lang="en-US"/>
              </a:p>
            </p:txBody>
          </p:sp>
          <p:sp>
            <p:nvSpPr>
              <p:cNvPr id="1315" name="Freeform 81"/>
              <p:cNvSpPr>
                <a:spLocks/>
              </p:cNvSpPr>
              <p:nvPr/>
            </p:nvSpPr>
            <p:spPr bwMode="auto">
              <a:xfrm>
                <a:off x="3644" y="2027"/>
                <a:ext cx="33" cy="12"/>
              </a:xfrm>
              <a:custGeom>
                <a:avLst/>
                <a:gdLst>
                  <a:gd name="T0" fmla="*/ 0 w 164"/>
                  <a:gd name="T1" fmla="*/ 0 h 71"/>
                  <a:gd name="T2" fmla="*/ 0 w 164"/>
                  <a:gd name="T3" fmla="*/ 0 h 71"/>
                  <a:gd name="T4" fmla="*/ 0 w 164"/>
                  <a:gd name="T5" fmla="*/ 0 h 71"/>
                  <a:gd name="T6" fmla="*/ 0 w 164"/>
                  <a:gd name="T7" fmla="*/ 0 h 71"/>
                  <a:gd name="T8" fmla="*/ 0 w 164"/>
                  <a:gd name="T9" fmla="*/ 0 h 71"/>
                  <a:gd name="T10" fmla="*/ 0 w 164"/>
                  <a:gd name="T11" fmla="*/ 0 h 71"/>
                  <a:gd name="T12" fmla="*/ 0 w 164"/>
                  <a:gd name="T13" fmla="*/ 0 h 71"/>
                  <a:gd name="T14" fmla="*/ 0 w 164"/>
                  <a:gd name="T15" fmla="*/ 0 h 71"/>
                  <a:gd name="T16" fmla="*/ 0 w 164"/>
                  <a:gd name="T17" fmla="*/ 0 h 71"/>
                  <a:gd name="T18" fmla="*/ 0 w 164"/>
                  <a:gd name="T19" fmla="*/ 0 h 71"/>
                  <a:gd name="T20" fmla="*/ 0 w 164"/>
                  <a:gd name="T21" fmla="*/ 0 h 71"/>
                  <a:gd name="T22" fmla="*/ 0 w 164"/>
                  <a:gd name="T23" fmla="*/ 0 h 71"/>
                  <a:gd name="T24" fmla="*/ 0 w 164"/>
                  <a:gd name="T25" fmla="*/ 0 h 71"/>
                  <a:gd name="T26" fmla="*/ 0 w 164"/>
                  <a:gd name="T27" fmla="*/ 0 h 71"/>
                  <a:gd name="T28" fmla="*/ 0 w 164"/>
                  <a:gd name="T29" fmla="*/ 0 h 71"/>
                  <a:gd name="T30" fmla="*/ 0 w 164"/>
                  <a:gd name="T31" fmla="*/ 0 h 71"/>
                  <a:gd name="T32" fmla="*/ 0 w 164"/>
                  <a:gd name="T33" fmla="*/ 0 h 71"/>
                  <a:gd name="T34" fmla="*/ 0 w 164"/>
                  <a:gd name="T35" fmla="*/ 0 h 71"/>
                  <a:gd name="T36" fmla="*/ 0 w 164"/>
                  <a:gd name="T37" fmla="*/ 0 h 71"/>
                  <a:gd name="T38" fmla="*/ 0 w 164"/>
                  <a:gd name="T39" fmla="*/ 0 h 71"/>
                  <a:gd name="T40" fmla="*/ 0 w 164"/>
                  <a:gd name="T41" fmla="*/ 0 h 71"/>
                  <a:gd name="T42" fmla="*/ 0 w 164"/>
                  <a:gd name="T43" fmla="*/ 0 h 71"/>
                  <a:gd name="T44" fmla="*/ 0 w 164"/>
                  <a:gd name="T45" fmla="*/ 0 h 71"/>
                  <a:gd name="T46" fmla="*/ 0 w 164"/>
                  <a:gd name="T47" fmla="*/ 0 h 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4"/>
                  <a:gd name="T73" fmla="*/ 0 h 71"/>
                  <a:gd name="T74" fmla="*/ 164 w 164"/>
                  <a:gd name="T75" fmla="*/ 71 h 7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4" h="71">
                    <a:moveTo>
                      <a:pt x="0" y="66"/>
                    </a:moveTo>
                    <a:lnTo>
                      <a:pt x="7" y="70"/>
                    </a:lnTo>
                    <a:lnTo>
                      <a:pt x="21" y="66"/>
                    </a:lnTo>
                    <a:lnTo>
                      <a:pt x="41" y="60"/>
                    </a:lnTo>
                    <a:lnTo>
                      <a:pt x="65" y="51"/>
                    </a:lnTo>
                    <a:lnTo>
                      <a:pt x="91" y="41"/>
                    </a:lnTo>
                    <a:lnTo>
                      <a:pt x="115" y="31"/>
                    </a:lnTo>
                    <a:lnTo>
                      <a:pt x="137" y="22"/>
                    </a:lnTo>
                    <a:lnTo>
                      <a:pt x="154" y="13"/>
                    </a:lnTo>
                    <a:lnTo>
                      <a:pt x="164" y="8"/>
                    </a:lnTo>
                    <a:lnTo>
                      <a:pt x="158" y="0"/>
                    </a:lnTo>
                    <a:lnTo>
                      <a:pt x="150" y="5"/>
                    </a:lnTo>
                    <a:lnTo>
                      <a:pt x="133" y="11"/>
                    </a:lnTo>
                    <a:lnTo>
                      <a:pt x="111" y="21"/>
                    </a:lnTo>
                    <a:lnTo>
                      <a:pt x="86" y="30"/>
                    </a:lnTo>
                    <a:lnTo>
                      <a:pt x="60" y="41"/>
                    </a:lnTo>
                    <a:lnTo>
                      <a:pt x="37" y="49"/>
                    </a:lnTo>
                    <a:lnTo>
                      <a:pt x="17" y="55"/>
                    </a:lnTo>
                    <a:lnTo>
                      <a:pt x="4" y="60"/>
                    </a:lnTo>
                    <a:lnTo>
                      <a:pt x="11" y="64"/>
                    </a:lnTo>
                    <a:lnTo>
                      <a:pt x="0" y="66"/>
                    </a:lnTo>
                    <a:lnTo>
                      <a:pt x="1" y="71"/>
                    </a:lnTo>
                    <a:lnTo>
                      <a:pt x="7" y="70"/>
                    </a:lnTo>
                    <a:lnTo>
                      <a:pt x="0" y="66"/>
                    </a:lnTo>
                    <a:close/>
                  </a:path>
                </a:pathLst>
              </a:custGeom>
              <a:solidFill>
                <a:srgbClr val="000000"/>
              </a:solidFill>
              <a:ln w="9525">
                <a:noFill/>
                <a:round/>
                <a:headEnd/>
                <a:tailEnd/>
              </a:ln>
            </p:spPr>
            <p:txBody>
              <a:bodyPr/>
              <a:lstStyle/>
              <a:p>
                <a:endParaRPr lang="en-US"/>
              </a:p>
            </p:txBody>
          </p:sp>
          <p:sp>
            <p:nvSpPr>
              <p:cNvPr id="1316" name="Freeform 82"/>
              <p:cNvSpPr>
                <a:spLocks/>
              </p:cNvSpPr>
              <p:nvPr/>
            </p:nvSpPr>
            <p:spPr bwMode="auto">
              <a:xfrm>
                <a:off x="3643" y="2030"/>
                <a:ext cx="5" cy="10"/>
              </a:xfrm>
              <a:custGeom>
                <a:avLst/>
                <a:gdLst>
                  <a:gd name="T0" fmla="*/ 0 w 26"/>
                  <a:gd name="T1" fmla="*/ 0 h 47"/>
                  <a:gd name="T2" fmla="*/ 0 w 26"/>
                  <a:gd name="T3" fmla="*/ 0 h 47"/>
                  <a:gd name="T4" fmla="*/ 0 w 26"/>
                  <a:gd name="T5" fmla="*/ 0 h 47"/>
                  <a:gd name="T6" fmla="*/ 0 w 26"/>
                  <a:gd name="T7" fmla="*/ 0 h 47"/>
                  <a:gd name="T8" fmla="*/ 0 w 26"/>
                  <a:gd name="T9" fmla="*/ 0 h 47"/>
                  <a:gd name="T10" fmla="*/ 0 w 26"/>
                  <a:gd name="T11" fmla="*/ 0 h 47"/>
                  <a:gd name="T12" fmla="*/ 0 w 26"/>
                  <a:gd name="T13" fmla="*/ 0 h 47"/>
                  <a:gd name="T14" fmla="*/ 0 w 26"/>
                  <a:gd name="T15" fmla="*/ 0 h 47"/>
                  <a:gd name="T16" fmla="*/ 0 w 26"/>
                  <a:gd name="T17" fmla="*/ 0 h 47"/>
                  <a:gd name="T18" fmla="*/ 0 w 26"/>
                  <a:gd name="T19" fmla="*/ 0 h 47"/>
                  <a:gd name="T20" fmla="*/ 0 w 26"/>
                  <a:gd name="T21" fmla="*/ 0 h 47"/>
                  <a:gd name="T22" fmla="*/ 0 w 26"/>
                  <a:gd name="T23" fmla="*/ 0 h 47"/>
                  <a:gd name="T24" fmla="*/ 0 w 26"/>
                  <a:gd name="T25" fmla="*/ 0 h 47"/>
                  <a:gd name="T26" fmla="*/ 0 w 26"/>
                  <a:gd name="T27" fmla="*/ 0 h 47"/>
                  <a:gd name="T28" fmla="*/ 0 w 26"/>
                  <a:gd name="T29" fmla="*/ 0 h 47"/>
                  <a:gd name="T30" fmla="*/ 0 w 26"/>
                  <a:gd name="T31" fmla="*/ 0 h 47"/>
                  <a:gd name="T32" fmla="*/ 0 w 26"/>
                  <a:gd name="T33" fmla="*/ 0 h 47"/>
                  <a:gd name="T34" fmla="*/ 0 w 26"/>
                  <a:gd name="T35" fmla="*/ 0 h 47"/>
                  <a:gd name="T36" fmla="*/ 0 w 26"/>
                  <a:gd name="T37" fmla="*/ 0 h 47"/>
                  <a:gd name="T38" fmla="*/ 0 w 26"/>
                  <a:gd name="T39" fmla="*/ 0 h 47"/>
                  <a:gd name="T40" fmla="*/ 0 w 26"/>
                  <a:gd name="T41" fmla="*/ 0 h 47"/>
                  <a:gd name="T42" fmla="*/ 0 w 26"/>
                  <a:gd name="T43" fmla="*/ 0 h 47"/>
                  <a:gd name="T44" fmla="*/ 0 w 26"/>
                  <a:gd name="T45" fmla="*/ 0 h 47"/>
                  <a:gd name="T46" fmla="*/ 0 w 26"/>
                  <a:gd name="T47" fmla="*/ 0 h 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
                  <a:gd name="T73" fmla="*/ 0 h 47"/>
                  <a:gd name="T74" fmla="*/ 26 w 26"/>
                  <a:gd name="T75" fmla="*/ 47 h 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 h="47">
                    <a:moveTo>
                      <a:pt x="4" y="0"/>
                    </a:moveTo>
                    <a:lnTo>
                      <a:pt x="2" y="6"/>
                    </a:lnTo>
                    <a:lnTo>
                      <a:pt x="4" y="12"/>
                    </a:lnTo>
                    <a:lnTo>
                      <a:pt x="6" y="17"/>
                    </a:lnTo>
                    <a:lnTo>
                      <a:pt x="8" y="25"/>
                    </a:lnTo>
                    <a:lnTo>
                      <a:pt x="10" y="32"/>
                    </a:lnTo>
                    <a:lnTo>
                      <a:pt x="13" y="37"/>
                    </a:lnTo>
                    <a:lnTo>
                      <a:pt x="14" y="43"/>
                    </a:lnTo>
                    <a:lnTo>
                      <a:pt x="15" y="46"/>
                    </a:lnTo>
                    <a:lnTo>
                      <a:pt x="15" y="47"/>
                    </a:lnTo>
                    <a:lnTo>
                      <a:pt x="26" y="45"/>
                    </a:lnTo>
                    <a:lnTo>
                      <a:pt x="26" y="44"/>
                    </a:lnTo>
                    <a:lnTo>
                      <a:pt x="25" y="41"/>
                    </a:lnTo>
                    <a:lnTo>
                      <a:pt x="24" y="35"/>
                    </a:lnTo>
                    <a:lnTo>
                      <a:pt x="22" y="28"/>
                    </a:lnTo>
                    <a:lnTo>
                      <a:pt x="19" y="23"/>
                    </a:lnTo>
                    <a:lnTo>
                      <a:pt x="17" y="15"/>
                    </a:lnTo>
                    <a:lnTo>
                      <a:pt x="15" y="8"/>
                    </a:lnTo>
                    <a:lnTo>
                      <a:pt x="13" y="2"/>
                    </a:lnTo>
                    <a:lnTo>
                      <a:pt x="10" y="8"/>
                    </a:lnTo>
                    <a:lnTo>
                      <a:pt x="4" y="0"/>
                    </a:lnTo>
                    <a:lnTo>
                      <a:pt x="0" y="2"/>
                    </a:lnTo>
                    <a:lnTo>
                      <a:pt x="2" y="6"/>
                    </a:lnTo>
                    <a:lnTo>
                      <a:pt x="4" y="0"/>
                    </a:lnTo>
                    <a:close/>
                  </a:path>
                </a:pathLst>
              </a:custGeom>
              <a:solidFill>
                <a:srgbClr val="000000"/>
              </a:solidFill>
              <a:ln w="9525">
                <a:noFill/>
                <a:round/>
                <a:headEnd/>
                <a:tailEnd/>
              </a:ln>
            </p:spPr>
            <p:txBody>
              <a:bodyPr/>
              <a:lstStyle/>
              <a:p>
                <a:endParaRPr lang="en-US"/>
              </a:p>
            </p:txBody>
          </p:sp>
          <p:sp>
            <p:nvSpPr>
              <p:cNvPr id="1317" name="Freeform 83"/>
              <p:cNvSpPr>
                <a:spLocks/>
              </p:cNvSpPr>
              <p:nvPr/>
            </p:nvSpPr>
            <p:spPr bwMode="auto">
              <a:xfrm>
                <a:off x="3643" y="2006"/>
                <a:ext cx="32" cy="12"/>
              </a:xfrm>
              <a:custGeom>
                <a:avLst/>
                <a:gdLst>
                  <a:gd name="T0" fmla="*/ 0 w 165"/>
                  <a:gd name="T1" fmla="*/ 0 h 81"/>
                  <a:gd name="T2" fmla="*/ 0 w 165"/>
                  <a:gd name="T3" fmla="*/ 0 h 81"/>
                  <a:gd name="T4" fmla="*/ 0 w 165"/>
                  <a:gd name="T5" fmla="*/ 0 h 81"/>
                  <a:gd name="T6" fmla="*/ 0 w 165"/>
                  <a:gd name="T7" fmla="*/ 0 h 81"/>
                  <a:gd name="T8" fmla="*/ 0 w 165"/>
                  <a:gd name="T9" fmla="*/ 0 h 81"/>
                  <a:gd name="T10" fmla="*/ 0 w 165"/>
                  <a:gd name="T11" fmla="*/ 0 h 81"/>
                  <a:gd name="T12" fmla="*/ 0 w 165"/>
                  <a:gd name="T13" fmla="*/ 0 h 81"/>
                  <a:gd name="T14" fmla="*/ 0 w 165"/>
                  <a:gd name="T15" fmla="*/ 0 h 81"/>
                  <a:gd name="T16" fmla="*/ 0 w 165"/>
                  <a:gd name="T17" fmla="*/ 0 h 81"/>
                  <a:gd name="T18" fmla="*/ 0 w 165"/>
                  <a:gd name="T19" fmla="*/ 0 h 81"/>
                  <a:gd name="T20" fmla="*/ 0 w 165"/>
                  <a:gd name="T21" fmla="*/ 0 h 81"/>
                  <a:gd name="T22" fmla="*/ 0 w 165"/>
                  <a:gd name="T23" fmla="*/ 0 h 81"/>
                  <a:gd name="T24" fmla="*/ 0 w 165"/>
                  <a:gd name="T25" fmla="*/ 0 h 81"/>
                  <a:gd name="T26" fmla="*/ 0 w 165"/>
                  <a:gd name="T27" fmla="*/ 0 h 81"/>
                  <a:gd name="T28" fmla="*/ 0 w 165"/>
                  <a:gd name="T29" fmla="*/ 0 h 81"/>
                  <a:gd name="T30" fmla="*/ 0 w 165"/>
                  <a:gd name="T31" fmla="*/ 0 h 81"/>
                  <a:gd name="T32" fmla="*/ 0 w 165"/>
                  <a:gd name="T33" fmla="*/ 0 h 81"/>
                  <a:gd name="T34" fmla="*/ 0 w 165"/>
                  <a:gd name="T35" fmla="*/ 0 h 81"/>
                  <a:gd name="T36" fmla="*/ 0 w 165"/>
                  <a:gd name="T37" fmla="*/ 0 h 81"/>
                  <a:gd name="T38" fmla="*/ 0 w 165"/>
                  <a:gd name="T39" fmla="*/ 0 h 81"/>
                  <a:gd name="T40" fmla="*/ 0 w 165"/>
                  <a:gd name="T41" fmla="*/ 0 h 81"/>
                  <a:gd name="T42" fmla="*/ 0 w 165"/>
                  <a:gd name="T43" fmla="*/ 0 h 81"/>
                  <a:gd name="T44" fmla="*/ 0 w 165"/>
                  <a:gd name="T45" fmla="*/ 0 h 81"/>
                  <a:gd name="T46" fmla="*/ 0 w 165"/>
                  <a:gd name="T47" fmla="*/ 0 h 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5"/>
                  <a:gd name="T73" fmla="*/ 0 h 81"/>
                  <a:gd name="T74" fmla="*/ 165 w 165"/>
                  <a:gd name="T75" fmla="*/ 81 h 8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5" h="81">
                    <a:moveTo>
                      <a:pt x="154" y="3"/>
                    </a:moveTo>
                    <a:lnTo>
                      <a:pt x="159" y="0"/>
                    </a:lnTo>
                    <a:lnTo>
                      <a:pt x="129" y="7"/>
                    </a:lnTo>
                    <a:lnTo>
                      <a:pt x="102" y="16"/>
                    </a:lnTo>
                    <a:lnTo>
                      <a:pt x="78" y="27"/>
                    </a:lnTo>
                    <a:lnTo>
                      <a:pt x="56" y="38"/>
                    </a:lnTo>
                    <a:lnTo>
                      <a:pt x="37" y="48"/>
                    </a:lnTo>
                    <a:lnTo>
                      <a:pt x="21" y="58"/>
                    </a:lnTo>
                    <a:lnTo>
                      <a:pt x="9" y="66"/>
                    </a:lnTo>
                    <a:lnTo>
                      <a:pt x="0" y="73"/>
                    </a:lnTo>
                    <a:lnTo>
                      <a:pt x="6" y="81"/>
                    </a:lnTo>
                    <a:lnTo>
                      <a:pt x="15" y="75"/>
                    </a:lnTo>
                    <a:lnTo>
                      <a:pt x="28" y="66"/>
                    </a:lnTo>
                    <a:lnTo>
                      <a:pt x="43" y="57"/>
                    </a:lnTo>
                    <a:lnTo>
                      <a:pt x="60" y="46"/>
                    </a:lnTo>
                    <a:lnTo>
                      <a:pt x="82" y="36"/>
                    </a:lnTo>
                    <a:lnTo>
                      <a:pt x="106" y="26"/>
                    </a:lnTo>
                    <a:lnTo>
                      <a:pt x="132" y="18"/>
                    </a:lnTo>
                    <a:lnTo>
                      <a:pt x="161" y="10"/>
                    </a:lnTo>
                    <a:lnTo>
                      <a:pt x="165" y="7"/>
                    </a:lnTo>
                    <a:lnTo>
                      <a:pt x="161" y="10"/>
                    </a:lnTo>
                    <a:lnTo>
                      <a:pt x="164" y="9"/>
                    </a:lnTo>
                    <a:lnTo>
                      <a:pt x="165" y="7"/>
                    </a:lnTo>
                    <a:lnTo>
                      <a:pt x="154" y="3"/>
                    </a:lnTo>
                    <a:close/>
                  </a:path>
                </a:pathLst>
              </a:custGeom>
              <a:solidFill>
                <a:srgbClr val="000000"/>
              </a:solidFill>
              <a:ln w="9525">
                <a:noFill/>
                <a:round/>
                <a:headEnd/>
                <a:tailEnd/>
              </a:ln>
            </p:spPr>
            <p:txBody>
              <a:bodyPr/>
              <a:lstStyle/>
              <a:p>
                <a:endParaRPr lang="en-US"/>
              </a:p>
            </p:txBody>
          </p:sp>
          <p:sp>
            <p:nvSpPr>
              <p:cNvPr id="1318" name="Freeform 84"/>
              <p:cNvSpPr>
                <a:spLocks/>
              </p:cNvSpPr>
              <p:nvPr/>
            </p:nvSpPr>
            <p:spPr bwMode="auto">
              <a:xfrm>
                <a:off x="3674" y="2010"/>
                <a:ext cx="12" cy="7"/>
              </a:xfrm>
              <a:custGeom>
                <a:avLst/>
                <a:gdLst>
                  <a:gd name="T0" fmla="*/ 0 w 60"/>
                  <a:gd name="T1" fmla="*/ 0 h 34"/>
                  <a:gd name="T2" fmla="*/ 0 w 60"/>
                  <a:gd name="T3" fmla="*/ 0 h 34"/>
                  <a:gd name="T4" fmla="*/ 0 w 60"/>
                  <a:gd name="T5" fmla="*/ 0 h 34"/>
                  <a:gd name="T6" fmla="*/ 0 w 60"/>
                  <a:gd name="T7" fmla="*/ 0 h 34"/>
                  <a:gd name="T8" fmla="*/ 0 w 60"/>
                  <a:gd name="T9" fmla="*/ 0 h 34"/>
                  <a:gd name="T10" fmla="*/ 0 w 60"/>
                  <a:gd name="T11" fmla="*/ 0 h 34"/>
                  <a:gd name="T12" fmla="*/ 0 w 60"/>
                  <a:gd name="T13" fmla="*/ 0 h 34"/>
                  <a:gd name="T14" fmla="*/ 0 w 60"/>
                  <a:gd name="T15" fmla="*/ 0 h 34"/>
                  <a:gd name="T16" fmla="*/ 0 w 60"/>
                  <a:gd name="T17" fmla="*/ 0 h 34"/>
                  <a:gd name="T18" fmla="*/ 0 w 60"/>
                  <a:gd name="T19" fmla="*/ 0 h 34"/>
                  <a:gd name="T20" fmla="*/ 0 w 60"/>
                  <a:gd name="T21" fmla="*/ 0 h 34"/>
                  <a:gd name="T22" fmla="*/ 0 w 60"/>
                  <a:gd name="T23" fmla="*/ 0 h 34"/>
                  <a:gd name="T24" fmla="*/ 0 w 60"/>
                  <a:gd name="T25" fmla="*/ 0 h 34"/>
                  <a:gd name="T26" fmla="*/ 0 w 60"/>
                  <a:gd name="T27" fmla="*/ 0 h 34"/>
                  <a:gd name="T28" fmla="*/ 0 w 60"/>
                  <a:gd name="T29" fmla="*/ 0 h 34"/>
                  <a:gd name="T30" fmla="*/ 0 w 60"/>
                  <a:gd name="T31" fmla="*/ 0 h 34"/>
                  <a:gd name="T32" fmla="*/ 0 w 60"/>
                  <a:gd name="T33" fmla="*/ 0 h 34"/>
                  <a:gd name="T34" fmla="*/ 0 w 60"/>
                  <a:gd name="T35" fmla="*/ 0 h 34"/>
                  <a:gd name="T36" fmla="*/ 0 w 60"/>
                  <a:gd name="T37" fmla="*/ 0 h 34"/>
                  <a:gd name="T38" fmla="*/ 0 w 60"/>
                  <a:gd name="T39" fmla="*/ 0 h 34"/>
                  <a:gd name="T40" fmla="*/ 0 w 60"/>
                  <a:gd name="T41" fmla="*/ 0 h 34"/>
                  <a:gd name="T42" fmla="*/ 0 w 60"/>
                  <a:gd name="T43" fmla="*/ 0 h 34"/>
                  <a:gd name="T44" fmla="*/ 0 w 60"/>
                  <a:gd name="T45" fmla="*/ 0 h 34"/>
                  <a:gd name="T46" fmla="*/ 0 w 60"/>
                  <a:gd name="T47" fmla="*/ 0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60" y="0"/>
                    </a:moveTo>
                    <a:lnTo>
                      <a:pt x="58" y="0"/>
                    </a:lnTo>
                    <a:lnTo>
                      <a:pt x="47" y="2"/>
                    </a:lnTo>
                    <a:lnTo>
                      <a:pt x="37" y="5"/>
                    </a:lnTo>
                    <a:lnTo>
                      <a:pt x="28" y="8"/>
                    </a:lnTo>
                    <a:lnTo>
                      <a:pt x="19" y="13"/>
                    </a:lnTo>
                    <a:lnTo>
                      <a:pt x="12" y="17"/>
                    </a:lnTo>
                    <a:lnTo>
                      <a:pt x="7" y="23"/>
                    </a:lnTo>
                    <a:lnTo>
                      <a:pt x="3" y="27"/>
                    </a:lnTo>
                    <a:lnTo>
                      <a:pt x="0" y="30"/>
                    </a:lnTo>
                    <a:lnTo>
                      <a:pt x="11" y="34"/>
                    </a:lnTo>
                    <a:lnTo>
                      <a:pt x="12" y="33"/>
                    </a:lnTo>
                    <a:lnTo>
                      <a:pt x="16" y="29"/>
                    </a:lnTo>
                    <a:lnTo>
                      <a:pt x="19" y="26"/>
                    </a:lnTo>
                    <a:lnTo>
                      <a:pt x="26" y="22"/>
                    </a:lnTo>
                    <a:lnTo>
                      <a:pt x="33" y="18"/>
                    </a:lnTo>
                    <a:lnTo>
                      <a:pt x="41" y="15"/>
                    </a:lnTo>
                    <a:lnTo>
                      <a:pt x="49" y="12"/>
                    </a:lnTo>
                    <a:lnTo>
                      <a:pt x="58" y="11"/>
                    </a:lnTo>
                    <a:lnTo>
                      <a:pt x="56" y="11"/>
                    </a:lnTo>
                    <a:lnTo>
                      <a:pt x="60" y="0"/>
                    </a:lnTo>
                    <a:lnTo>
                      <a:pt x="59" y="0"/>
                    </a:lnTo>
                    <a:lnTo>
                      <a:pt x="58" y="0"/>
                    </a:lnTo>
                    <a:lnTo>
                      <a:pt x="60" y="0"/>
                    </a:lnTo>
                    <a:close/>
                  </a:path>
                </a:pathLst>
              </a:custGeom>
              <a:solidFill>
                <a:srgbClr val="000000"/>
              </a:solidFill>
              <a:ln w="9525">
                <a:noFill/>
                <a:round/>
                <a:headEnd/>
                <a:tailEnd/>
              </a:ln>
            </p:spPr>
            <p:txBody>
              <a:bodyPr/>
              <a:lstStyle/>
              <a:p>
                <a:endParaRPr lang="en-US"/>
              </a:p>
            </p:txBody>
          </p:sp>
          <p:sp>
            <p:nvSpPr>
              <p:cNvPr id="1319" name="Freeform 85"/>
              <p:cNvSpPr>
                <a:spLocks/>
              </p:cNvSpPr>
              <p:nvPr/>
            </p:nvSpPr>
            <p:spPr bwMode="auto">
              <a:xfrm>
                <a:off x="3686" y="2010"/>
                <a:ext cx="9" cy="7"/>
              </a:xfrm>
              <a:custGeom>
                <a:avLst/>
                <a:gdLst>
                  <a:gd name="T0" fmla="*/ 0 w 49"/>
                  <a:gd name="T1" fmla="*/ 0 h 32"/>
                  <a:gd name="T2" fmla="*/ 0 w 49"/>
                  <a:gd name="T3" fmla="*/ 0 h 32"/>
                  <a:gd name="T4" fmla="*/ 0 w 49"/>
                  <a:gd name="T5" fmla="*/ 0 h 32"/>
                  <a:gd name="T6" fmla="*/ 0 w 49"/>
                  <a:gd name="T7" fmla="*/ 0 h 32"/>
                  <a:gd name="T8" fmla="*/ 0 w 49"/>
                  <a:gd name="T9" fmla="*/ 0 h 32"/>
                  <a:gd name="T10" fmla="*/ 0 w 49"/>
                  <a:gd name="T11" fmla="*/ 0 h 32"/>
                  <a:gd name="T12" fmla="*/ 0 w 49"/>
                  <a:gd name="T13" fmla="*/ 0 h 32"/>
                  <a:gd name="T14" fmla="*/ 0 w 49"/>
                  <a:gd name="T15" fmla="*/ 0 h 32"/>
                  <a:gd name="T16" fmla="*/ 0 w 49"/>
                  <a:gd name="T17" fmla="*/ 0 h 32"/>
                  <a:gd name="T18" fmla="*/ 0 w 49"/>
                  <a:gd name="T19" fmla="*/ 0 h 32"/>
                  <a:gd name="T20" fmla="*/ 0 w 49"/>
                  <a:gd name="T21" fmla="*/ 0 h 32"/>
                  <a:gd name="T22" fmla="*/ 0 w 49"/>
                  <a:gd name="T23" fmla="*/ 0 h 32"/>
                  <a:gd name="T24" fmla="*/ 0 w 49"/>
                  <a:gd name="T25" fmla="*/ 0 h 32"/>
                  <a:gd name="T26" fmla="*/ 0 w 49"/>
                  <a:gd name="T27" fmla="*/ 0 h 32"/>
                  <a:gd name="T28" fmla="*/ 0 w 49"/>
                  <a:gd name="T29" fmla="*/ 0 h 32"/>
                  <a:gd name="T30" fmla="*/ 0 w 49"/>
                  <a:gd name="T31" fmla="*/ 0 h 32"/>
                  <a:gd name="T32" fmla="*/ 0 w 49"/>
                  <a:gd name="T33" fmla="*/ 0 h 32"/>
                  <a:gd name="T34" fmla="*/ 0 w 49"/>
                  <a:gd name="T35" fmla="*/ 0 h 32"/>
                  <a:gd name="T36" fmla="*/ 0 w 49"/>
                  <a:gd name="T37" fmla="*/ 0 h 32"/>
                  <a:gd name="T38" fmla="*/ 0 w 49"/>
                  <a:gd name="T39" fmla="*/ 0 h 32"/>
                  <a:gd name="T40" fmla="*/ 0 w 49"/>
                  <a:gd name="T41" fmla="*/ 0 h 32"/>
                  <a:gd name="T42" fmla="*/ 0 w 49"/>
                  <a:gd name="T43" fmla="*/ 0 h 32"/>
                  <a:gd name="T44" fmla="*/ 0 w 49"/>
                  <a:gd name="T45" fmla="*/ 0 h 32"/>
                  <a:gd name="T46" fmla="*/ 0 w 49"/>
                  <a:gd name="T47" fmla="*/ 0 h 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9"/>
                  <a:gd name="T73" fmla="*/ 0 h 32"/>
                  <a:gd name="T74" fmla="*/ 49 w 49"/>
                  <a:gd name="T75" fmla="*/ 32 h 3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9" h="32">
                    <a:moveTo>
                      <a:pt x="48" y="30"/>
                    </a:moveTo>
                    <a:lnTo>
                      <a:pt x="47" y="25"/>
                    </a:lnTo>
                    <a:lnTo>
                      <a:pt x="47" y="24"/>
                    </a:lnTo>
                    <a:lnTo>
                      <a:pt x="44" y="22"/>
                    </a:lnTo>
                    <a:lnTo>
                      <a:pt x="41" y="21"/>
                    </a:lnTo>
                    <a:lnTo>
                      <a:pt x="38" y="17"/>
                    </a:lnTo>
                    <a:lnTo>
                      <a:pt x="32" y="14"/>
                    </a:lnTo>
                    <a:lnTo>
                      <a:pt x="23" y="10"/>
                    </a:lnTo>
                    <a:lnTo>
                      <a:pt x="16" y="5"/>
                    </a:lnTo>
                    <a:lnTo>
                      <a:pt x="4" y="0"/>
                    </a:lnTo>
                    <a:lnTo>
                      <a:pt x="0" y="11"/>
                    </a:lnTo>
                    <a:lnTo>
                      <a:pt x="11" y="15"/>
                    </a:lnTo>
                    <a:lnTo>
                      <a:pt x="19" y="18"/>
                    </a:lnTo>
                    <a:lnTo>
                      <a:pt x="26" y="23"/>
                    </a:lnTo>
                    <a:lnTo>
                      <a:pt x="31" y="26"/>
                    </a:lnTo>
                    <a:lnTo>
                      <a:pt x="35" y="29"/>
                    </a:lnTo>
                    <a:lnTo>
                      <a:pt x="37" y="30"/>
                    </a:lnTo>
                    <a:lnTo>
                      <a:pt x="38" y="32"/>
                    </a:lnTo>
                    <a:lnTo>
                      <a:pt x="38" y="31"/>
                    </a:lnTo>
                    <a:lnTo>
                      <a:pt x="37" y="26"/>
                    </a:lnTo>
                    <a:lnTo>
                      <a:pt x="48" y="30"/>
                    </a:lnTo>
                    <a:lnTo>
                      <a:pt x="49" y="27"/>
                    </a:lnTo>
                    <a:lnTo>
                      <a:pt x="47" y="25"/>
                    </a:lnTo>
                    <a:lnTo>
                      <a:pt x="48" y="30"/>
                    </a:lnTo>
                    <a:close/>
                  </a:path>
                </a:pathLst>
              </a:custGeom>
              <a:solidFill>
                <a:srgbClr val="000000"/>
              </a:solidFill>
              <a:ln w="9525">
                <a:noFill/>
                <a:round/>
                <a:headEnd/>
                <a:tailEnd/>
              </a:ln>
            </p:spPr>
            <p:txBody>
              <a:bodyPr/>
              <a:lstStyle/>
              <a:p>
                <a:endParaRPr lang="en-US"/>
              </a:p>
            </p:txBody>
          </p:sp>
          <p:sp>
            <p:nvSpPr>
              <p:cNvPr id="1320" name="Freeform 86"/>
              <p:cNvSpPr>
                <a:spLocks/>
              </p:cNvSpPr>
              <p:nvPr/>
            </p:nvSpPr>
            <p:spPr bwMode="auto">
              <a:xfrm>
                <a:off x="3687" y="2014"/>
                <a:ext cx="6" cy="8"/>
              </a:xfrm>
              <a:custGeom>
                <a:avLst/>
                <a:gdLst>
                  <a:gd name="T0" fmla="*/ 0 w 30"/>
                  <a:gd name="T1" fmla="*/ 0 h 44"/>
                  <a:gd name="T2" fmla="*/ 0 w 30"/>
                  <a:gd name="T3" fmla="*/ 0 h 44"/>
                  <a:gd name="T4" fmla="*/ 0 w 30"/>
                  <a:gd name="T5" fmla="*/ 0 h 44"/>
                  <a:gd name="T6" fmla="*/ 0 w 30"/>
                  <a:gd name="T7" fmla="*/ 0 h 44"/>
                  <a:gd name="T8" fmla="*/ 0 w 30"/>
                  <a:gd name="T9" fmla="*/ 0 h 44"/>
                  <a:gd name="T10" fmla="*/ 0 w 30"/>
                  <a:gd name="T11" fmla="*/ 0 h 44"/>
                  <a:gd name="T12" fmla="*/ 0 w 30"/>
                  <a:gd name="T13" fmla="*/ 0 h 44"/>
                  <a:gd name="T14" fmla="*/ 0 w 30"/>
                  <a:gd name="T15" fmla="*/ 0 h 44"/>
                  <a:gd name="T16" fmla="*/ 0 w 30"/>
                  <a:gd name="T17" fmla="*/ 0 h 44"/>
                  <a:gd name="T18" fmla="*/ 0 w 30"/>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44"/>
                  <a:gd name="T32" fmla="*/ 30 w 30"/>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44">
                    <a:moveTo>
                      <a:pt x="10" y="44"/>
                    </a:moveTo>
                    <a:lnTo>
                      <a:pt x="11" y="43"/>
                    </a:lnTo>
                    <a:lnTo>
                      <a:pt x="30" y="4"/>
                    </a:lnTo>
                    <a:lnTo>
                      <a:pt x="19" y="0"/>
                    </a:lnTo>
                    <a:lnTo>
                      <a:pt x="0" y="39"/>
                    </a:lnTo>
                    <a:lnTo>
                      <a:pt x="1" y="38"/>
                    </a:lnTo>
                    <a:lnTo>
                      <a:pt x="10" y="44"/>
                    </a:lnTo>
                    <a:lnTo>
                      <a:pt x="11" y="43"/>
                    </a:lnTo>
                    <a:lnTo>
                      <a:pt x="10" y="44"/>
                    </a:lnTo>
                    <a:close/>
                  </a:path>
                </a:pathLst>
              </a:custGeom>
              <a:solidFill>
                <a:srgbClr val="000000"/>
              </a:solidFill>
              <a:ln w="9525">
                <a:noFill/>
                <a:round/>
                <a:headEnd/>
                <a:tailEnd/>
              </a:ln>
            </p:spPr>
            <p:txBody>
              <a:bodyPr/>
              <a:lstStyle/>
              <a:p>
                <a:endParaRPr lang="en-US"/>
              </a:p>
            </p:txBody>
          </p:sp>
          <p:sp>
            <p:nvSpPr>
              <p:cNvPr id="1321" name="Freeform 87"/>
              <p:cNvSpPr>
                <a:spLocks/>
              </p:cNvSpPr>
              <p:nvPr/>
            </p:nvSpPr>
            <p:spPr bwMode="auto">
              <a:xfrm>
                <a:off x="3687" y="1948"/>
                <a:ext cx="15" cy="66"/>
              </a:xfrm>
              <a:custGeom>
                <a:avLst/>
                <a:gdLst>
                  <a:gd name="T0" fmla="*/ 0 w 75"/>
                  <a:gd name="T1" fmla="*/ 0 h 328"/>
                  <a:gd name="T2" fmla="*/ 0 w 75"/>
                  <a:gd name="T3" fmla="*/ 0 h 328"/>
                  <a:gd name="T4" fmla="*/ 0 w 75"/>
                  <a:gd name="T5" fmla="*/ 0 h 328"/>
                  <a:gd name="T6" fmla="*/ 0 w 75"/>
                  <a:gd name="T7" fmla="*/ 0 h 328"/>
                  <a:gd name="T8" fmla="*/ 0 w 75"/>
                  <a:gd name="T9" fmla="*/ 0 h 328"/>
                  <a:gd name="T10" fmla="*/ 0 w 75"/>
                  <a:gd name="T11" fmla="*/ 0 h 328"/>
                  <a:gd name="T12" fmla="*/ 0 w 75"/>
                  <a:gd name="T13" fmla="*/ 0 h 328"/>
                  <a:gd name="T14" fmla="*/ 0 w 75"/>
                  <a:gd name="T15" fmla="*/ 0 h 328"/>
                  <a:gd name="T16" fmla="*/ 0 w 75"/>
                  <a:gd name="T17" fmla="*/ 0 h 328"/>
                  <a:gd name="T18" fmla="*/ 0 w 75"/>
                  <a:gd name="T19" fmla="*/ 0 h 328"/>
                  <a:gd name="T20" fmla="*/ 0 w 75"/>
                  <a:gd name="T21" fmla="*/ 0 h 328"/>
                  <a:gd name="T22" fmla="*/ 0 w 75"/>
                  <a:gd name="T23" fmla="*/ 0 h 328"/>
                  <a:gd name="T24" fmla="*/ 0 w 75"/>
                  <a:gd name="T25" fmla="*/ 0 h 328"/>
                  <a:gd name="T26" fmla="*/ 0 w 75"/>
                  <a:gd name="T27" fmla="*/ 0 h 328"/>
                  <a:gd name="T28" fmla="*/ 0 w 75"/>
                  <a:gd name="T29" fmla="*/ 0 h 328"/>
                  <a:gd name="T30" fmla="*/ 0 w 75"/>
                  <a:gd name="T31" fmla="*/ 0 h 328"/>
                  <a:gd name="T32" fmla="*/ 0 w 75"/>
                  <a:gd name="T33" fmla="*/ 0 h 328"/>
                  <a:gd name="T34" fmla="*/ 0 w 75"/>
                  <a:gd name="T35" fmla="*/ 0 h 328"/>
                  <a:gd name="T36" fmla="*/ 0 w 75"/>
                  <a:gd name="T37" fmla="*/ 0 h 328"/>
                  <a:gd name="T38" fmla="*/ 0 w 75"/>
                  <a:gd name="T39" fmla="*/ 0 h 328"/>
                  <a:gd name="T40" fmla="*/ 0 w 75"/>
                  <a:gd name="T41" fmla="*/ 0 h 328"/>
                  <a:gd name="T42" fmla="*/ 0 w 75"/>
                  <a:gd name="T43" fmla="*/ 0 h 328"/>
                  <a:gd name="T44" fmla="*/ 0 w 75"/>
                  <a:gd name="T45" fmla="*/ 0 h 328"/>
                  <a:gd name="T46" fmla="*/ 0 w 75"/>
                  <a:gd name="T47" fmla="*/ 0 h 328"/>
                  <a:gd name="T48" fmla="*/ 0 w 75"/>
                  <a:gd name="T49" fmla="*/ 0 h 328"/>
                  <a:gd name="T50" fmla="*/ 0 w 75"/>
                  <a:gd name="T51" fmla="*/ 0 h 328"/>
                  <a:gd name="T52" fmla="*/ 0 w 75"/>
                  <a:gd name="T53" fmla="*/ 0 h 328"/>
                  <a:gd name="T54" fmla="*/ 0 w 75"/>
                  <a:gd name="T55" fmla="*/ 0 h 328"/>
                  <a:gd name="T56" fmla="*/ 0 w 75"/>
                  <a:gd name="T57" fmla="*/ 0 h 328"/>
                  <a:gd name="T58" fmla="*/ 0 w 75"/>
                  <a:gd name="T59" fmla="*/ 0 h 328"/>
                  <a:gd name="T60" fmla="*/ 0 w 75"/>
                  <a:gd name="T61" fmla="*/ 0 h 328"/>
                  <a:gd name="T62" fmla="*/ 0 w 75"/>
                  <a:gd name="T63" fmla="*/ 0 h 328"/>
                  <a:gd name="T64" fmla="*/ 0 w 75"/>
                  <a:gd name="T65" fmla="*/ 0 h 3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328"/>
                  <a:gd name="T101" fmla="*/ 75 w 75"/>
                  <a:gd name="T102" fmla="*/ 328 h 3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328">
                    <a:moveTo>
                      <a:pt x="11" y="230"/>
                    </a:moveTo>
                    <a:lnTo>
                      <a:pt x="11" y="220"/>
                    </a:lnTo>
                    <a:lnTo>
                      <a:pt x="11" y="209"/>
                    </a:lnTo>
                    <a:lnTo>
                      <a:pt x="11" y="195"/>
                    </a:lnTo>
                    <a:lnTo>
                      <a:pt x="11" y="181"/>
                    </a:lnTo>
                    <a:lnTo>
                      <a:pt x="11" y="167"/>
                    </a:lnTo>
                    <a:lnTo>
                      <a:pt x="12" y="151"/>
                    </a:lnTo>
                    <a:lnTo>
                      <a:pt x="12" y="135"/>
                    </a:lnTo>
                    <a:lnTo>
                      <a:pt x="13" y="119"/>
                    </a:lnTo>
                    <a:lnTo>
                      <a:pt x="13" y="104"/>
                    </a:lnTo>
                    <a:lnTo>
                      <a:pt x="15" y="89"/>
                    </a:lnTo>
                    <a:lnTo>
                      <a:pt x="16" y="76"/>
                    </a:lnTo>
                    <a:lnTo>
                      <a:pt x="16" y="64"/>
                    </a:lnTo>
                    <a:lnTo>
                      <a:pt x="17" y="53"/>
                    </a:lnTo>
                    <a:lnTo>
                      <a:pt x="18" y="43"/>
                    </a:lnTo>
                    <a:lnTo>
                      <a:pt x="18" y="37"/>
                    </a:lnTo>
                    <a:lnTo>
                      <a:pt x="19" y="33"/>
                    </a:lnTo>
                    <a:lnTo>
                      <a:pt x="34" y="23"/>
                    </a:lnTo>
                    <a:lnTo>
                      <a:pt x="45" y="15"/>
                    </a:lnTo>
                    <a:lnTo>
                      <a:pt x="53" y="10"/>
                    </a:lnTo>
                    <a:lnTo>
                      <a:pt x="59" y="6"/>
                    </a:lnTo>
                    <a:lnTo>
                      <a:pt x="65" y="2"/>
                    </a:lnTo>
                    <a:lnTo>
                      <a:pt x="67" y="1"/>
                    </a:lnTo>
                    <a:lnTo>
                      <a:pt x="69" y="0"/>
                    </a:lnTo>
                    <a:lnTo>
                      <a:pt x="72" y="11"/>
                    </a:lnTo>
                    <a:lnTo>
                      <a:pt x="73" y="22"/>
                    </a:lnTo>
                    <a:lnTo>
                      <a:pt x="74" y="36"/>
                    </a:lnTo>
                    <a:lnTo>
                      <a:pt x="75" y="50"/>
                    </a:lnTo>
                    <a:lnTo>
                      <a:pt x="75" y="66"/>
                    </a:lnTo>
                    <a:lnTo>
                      <a:pt x="75" y="81"/>
                    </a:lnTo>
                    <a:lnTo>
                      <a:pt x="75" y="97"/>
                    </a:lnTo>
                    <a:lnTo>
                      <a:pt x="75" y="114"/>
                    </a:lnTo>
                    <a:lnTo>
                      <a:pt x="74" y="130"/>
                    </a:lnTo>
                    <a:lnTo>
                      <a:pt x="73" y="146"/>
                    </a:lnTo>
                    <a:lnTo>
                      <a:pt x="72" y="160"/>
                    </a:lnTo>
                    <a:lnTo>
                      <a:pt x="70" y="174"/>
                    </a:lnTo>
                    <a:lnTo>
                      <a:pt x="69" y="187"/>
                    </a:lnTo>
                    <a:lnTo>
                      <a:pt x="68" y="198"/>
                    </a:lnTo>
                    <a:lnTo>
                      <a:pt x="66" y="208"/>
                    </a:lnTo>
                    <a:lnTo>
                      <a:pt x="65" y="215"/>
                    </a:lnTo>
                    <a:lnTo>
                      <a:pt x="69" y="223"/>
                    </a:lnTo>
                    <a:lnTo>
                      <a:pt x="72" y="230"/>
                    </a:lnTo>
                    <a:lnTo>
                      <a:pt x="74" y="238"/>
                    </a:lnTo>
                    <a:lnTo>
                      <a:pt x="74" y="246"/>
                    </a:lnTo>
                    <a:lnTo>
                      <a:pt x="73" y="254"/>
                    </a:lnTo>
                    <a:lnTo>
                      <a:pt x="70" y="264"/>
                    </a:lnTo>
                    <a:lnTo>
                      <a:pt x="66" y="274"/>
                    </a:lnTo>
                    <a:lnTo>
                      <a:pt x="59" y="287"/>
                    </a:lnTo>
                    <a:lnTo>
                      <a:pt x="53" y="298"/>
                    </a:lnTo>
                    <a:lnTo>
                      <a:pt x="48" y="308"/>
                    </a:lnTo>
                    <a:lnTo>
                      <a:pt x="46" y="315"/>
                    </a:lnTo>
                    <a:lnTo>
                      <a:pt x="44" y="321"/>
                    </a:lnTo>
                    <a:lnTo>
                      <a:pt x="42" y="325"/>
                    </a:lnTo>
                    <a:lnTo>
                      <a:pt x="42" y="327"/>
                    </a:lnTo>
                    <a:lnTo>
                      <a:pt x="42" y="328"/>
                    </a:lnTo>
                    <a:lnTo>
                      <a:pt x="2" y="306"/>
                    </a:lnTo>
                    <a:lnTo>
                      <a:pt x="1" y="298"/>
                    </a:lnTo>
                    <a:lnTo>
                      <a:pt x="0" y="291"/>
                    </a:lnTo>
                    <a:lnTo>
                      <a:pt x="0" y="283"/>
                    </a:lnTo>
                    <a:lnTo>
                      <a:pt x="0" y="273"/>
                    </a:lnTo>
                    <a:lnTo>
                      <a:pt x="1" y="264"/>
                    </a:lnTo>
                    <a:lnTo>
                      <a:pt x="3" y="253"/>
                    </a:lnTo>
                    <a:lnTo>
                      <a:pt x="7" y="242"/>
                    </a:lnTo>
                    <a:lnTo>
                      <a:pt x="11" y="230"/>
                    </a:lnTo>
                    <a:close/>
                  </a:path>
                </a:pathLst>
              </a:custGeom>
              <a:solidFill>
                <a:srgbClr val="999999"/>
              </a:solidFill>
              <a:ln w="9525">
                <a:noFill/>
                <a:round/>
                <a:headEnd/>
                <a:tailEnd/>
              </a:ln>
            </p:spPr>
            <p:txBody>
              <a:bodyPr/>
              <a:lstStyle/>
              <a:p>
                <a:endParaRPr lang="en-US"/>
              </a:p>
            </p:txBody>
          </p:sp>
          <p:sp>
            <p:nvSpPr>
              <p:cNvPr id="1322" name="Freeform 88"/>
              <p:cNvSpPr>
                <a:spLocks/>
              </p:cNvSpPr>
              <p:nvPr/>
            </p:nvSpPr>
            <p:spPr bwMode="auto">
              <a:xfrm>
                <a:off x="3687" y="1954"/>
                <a:ext cx="4" cy="36"/>
              </a:xfrm>
              <a:custGeom>
                <a:avLst/>
                <a:gdLst>
                  <a:gd name="T0" fmla="*/ 0 w 19"/>
                  <a:gd name="T1" fmla="*/ 0 h 201"/>
                  <a:gd name="T2" fmla="*/ 0 w 19"/>
                  <a:gd name="T3" fmla="*/ 0 h 201"/>
                  <a:gd name="T4" fmla="*/ 0 w 19"/>
                  <a:gd name="T5" fmla="*/ 0 h 201"/>
                  <a:gd name="T6" fmla="*/ 0 w 19"/>
                  <a:gd name="T7" fmla="*/ 0 h 201"/>
                  <a:gd name="T8" fmla="*/ 0 w 19"/>
                  <a:gd name="T9" fmla="*/ 0 h 201"/>
                  <a:gd name="T10" fmla="*/ 0 w 19"/>
                  <a:gd name="T11" fmla="*/ 0 h 201"/>
                  <a:gd name="T12" fmla="*/ 0 w 19"/>
                  <a:gd name="T13" fmla="*/ 0 h 201"/>
                  <a:gd name="T14" fmla="*/ 0 w 19"/>
                  <a:gd name="T15" fmla="*/ 0 h 201"/>
                  <a:gd name="T16" fmla="*/ 0 w 19"/>
                  <a:gd name="T17" fmla="*/ 0 h 201"/>
                  <a:gd name="T18" fmla="*/ 0 w 19"/>
                  <a:gd name="T19" fmla="*/ 0 h 201"/>
                  <a:gd name="T20" fmla="*/ 0 w 19"/>
                  <a:gd name="T21" fmla="*/ 0 h 201"/>
                  <a:gd name="T22" fmla="*/ 0 w 19"/>
                  <a:gd name="T23" fmla="*/ 0 h 201"/>
                  <a:gd name="T24" fmla="*/ 0 w 19"/>
                  <a:gd name="T25" fmla="*/ 0 h 201"/>
                  <a:gd name="T26" fmla="*/ 0 w 19"/>
                  <a:gd name="T27" fmla="*/ 0 h 201"/>
                  <a:gd name="T28" fmla="*/ 0 w 19"/>
                  <a:gd name="T29" fmla="*/ 0 h 201"/>
                  <a:gd name="T30" fmla="*/ 0 w 19"/>
                  <a:gd name="T31" fmla="*/ 0 h 201"/>
                  <a:gd name="T32" fmla="*/ 0 w 19"/>
                  <a:gd name="T33" fmla="*/ 0 h 201"/>
                  <a:gd name="T34" fmla="*/ 0 w 19"/>
                  <a:gd name="T35" fmla="*/ 0 h 201"/>
                  <a:gd name="T36" fmla="*/ 0 w 19"/>
                  <a:gd name="T37" fmla="*/ 0 h 201"/>
                  <a:gd name="T38" fmla="*/ 0 w 19"/>
                  <a:gd name="T39" fmla="*/ 0 h 201"/>
                  <a:gd name="T40" fmla="*/ 0 w 19"/>
                  <a:gd name="T41" fmla="*/ 0 h 201"/>
                  <a:gd name="T42" fmla="*/ 0 w 19"/>
                  <a:gd name="T43" fmla="*/ 0 h 201"/>
                  <a:gd name="T44" fmla="*/ 0 w 19"/>
                  <a:gd name="T45" fmla="*/ 0 h 201"/>
                  <a:gd name="T46" fmla="*/ 0 w 19"/>
                  <a:gd name="T47" fmla="*/ 0 h 201"/>
                  <a:gd name="T48" fmla="*/ 0 w 19"/>
                  <a:gd name="T49" fmla="*/ 0 h 201"/>
                  <a:gd name="T50" fmla="*/ 0 w 19"/>
                  <a:gd name="T51" fmla="*/ 0 h 201"/>
                  <a:gd name="T52" fmla="*/ 0 w 19"/>
                  <a:gd name="T53" fmla="*/ 0 h 201"/>
                  <a:gd name="T54" fmla="*/ 0 w 19"/>
                  <a:gd name="T55" fmla="*/ 0 h 201"/>
                  <a:gd name="T56" fmla="*/ 0 w 19"/>
                  <a:gd name="T57" fmla="*/ 0 h 201"/>
                  <a:gd name="T58" fmla="*/ 0 w 19"/>
                  <a:gd name="T59" fmla="*/ 0 h 201"/>
                  <a:gd name="T60" fmla="*/ 0 w 19"/>
                  <a:gd name="T61" fmla="*/ 0 h 201"/>
                  <a:gd name="T62" fmla="*/ 0 w 19"/>
                  <a:gd name="T63" fmla="*/ 0 h 201"/>
                  <a:gd name="T64" fmla="*/ 0 w 19"/>
                  <a:gd name="T65" fmla="*/ 0 h 201"/>
                  <a:gd name="T66" fmla="*/ 0 w 19"/>
                  <a:gd name="T67" fmla="*/ 0 h 201"/>
                  <a:gd name="T68" fmla="*/ 0 w 19"/>
                  <a:gd name="T69" fmla="*/ 0 h 201"/>
                  <a:gd name="T70" fmla="*/ 0 w 19"/>
                  <a:gd name="T71" fmla="*/ 0 h 201"/>
                  <a:gd name="T72" fmla="*/ 0 w 19"/>
                  <a:gd name="T73" fmla="*/ 0 h 201"/>
                  <a:gd name="T74" fmla="*/ 0 w 19"/>
                  <a:gd name="T75" fmla="*/ 0 h 201"/>
                  <a:gd name="T76" fmla="*/ 0 w 19"/>
                  <a:gd name="T77" fmla="*/ 0 h 201"/>
                  <a:gd name="T78" fmla="*/ 0 w 19"/>
                  <a:gd name="T79" fmla="*/ 0 h 2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
                  <a:gd name="T121" fmla="*/ 0 h 201"/>
                  <a:gd name="T122" fmla="*/ 19 w 19"/>
                  <a:gd name="T123" fmla="*/ 201 h 20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 h="201">
                    <a:moveTo>
                      <a:pt x="10" y="0"/>
                    </a:moveTo>
                    <a:lnTo>
                      <a:pt x="7" y="3"/>
                    </a:lnTo>
                    <a:lnTo>
                      <a:pt x="6" y="8"/>
                    </a:lnTo>
                    <a:lnTo>
                      <a:pt x="6" y="14"/>
                    </a:lnTo>
                    <a:lnTo>
                      <a:pt x="5" y="23"/>
                    </a:lnTo>
                    <a:lnTo>
                      <a:pt x="4" y="35"/>
                    </a:lnTo>
                    <a:lnTo>
                      <a:pt x="4" y="47"/>
                    </a:lnTo>
                    <a:lnTo>
                      <a:pt x="3" y="60"/>
                    </a:lnTo>
                    <a:lnTo>
                      <a:pt x="2" y="75"/>
                    </a:lnTo>
                    <a:lnTo>
                      <a:pt x="2" y="90"/>
                    </a:lnTo>
                    <a:lnTo>
                      <a:pt x="1" y="106"/>
                    </a:lnTo>
                    <a:lnTo>
                      <a:pt x="1" y="122"/>
                    </a:lnTo>
                    <a:lnTo>
                      <a:pt x="0" y="138"/>
                    </a:lnTo>
                    <a:lnTo>
                      <a:pt x="0" y="152"/>
                    </a:lnTo>
                    <a:lnTo>
                      <a:pt x="0" y="166"/>
                    </a:lnTo>
                    <a:lnTo>
                      <a:pt x="0" y="180"/>
                    </a:lnTo>
                    <a:lnTo>
                      <a:pt x="0" y="191"/>
                    </a:lnTo>
                    <a:lnTo>
                      <a:pt x="0" y="201"/>
                    </a:lnTo>
                    <a:lnTo>
                      <a:pt x="11" y="201"/>
                    </a:lnTo>
                    <a:lnTo>
                      <a:pt x="11" y="191"/>
                    </a:lnTo>
                    <a:lnTo>
                      <a:pt x="11" y="180"/>
                    </a:lnTo>
                    <a:lnTo>
                      <a:pt x="11" y="166"/>
                    </a:lnTo>
                    <a:lnTo>
                      <a:pt x="11" y="152"/>
                    </a:lnTo>
                    <a:lnTo>
                      <a:pt x="11" y="138"/>
                    </a:lnTo>
                    <a:lnTo>
                      <a:pt x="12" y="122"/>
                    </a:lnTo>
                    <a:lnTo>
                      <a:pt x="12" y="106"/>
                    </a:lnTo>
                    <a:lnTo>
                      <a:pt x="13" y="90"/>
                    </a:lnTo>
                    <a:lnTo>
                      <a:pt x="13" y="75"/>
                    </a:lnTo>
                    <a:lnTo>
                      <a:pt x="14" y="60"/>
                    </a:lnTo>
                    <a:lnTo>
                      <a:pt x="15" y="47"/>
                    </a:lnTo>
                    <a:lnTo>
                      <a:pt x="15" y="35"/>
                    </a:lnTo>
                    <a:lnTo>
                      <a:pt x="16" y="25"/>
                    </a:lnTo>
                    <a:lnTo>
                      <a:pt x="17" y="14"/>
                    </a:lnTo>
                    <a:lnTo>
                      <a:pt x="17" y="8"/>
                    </a:lnTo>
                    <a:lnTo>
                      <a:pt x="19" y="5"/>
                    </a:lnTo>
                    <a:lnTo>
                      <a:pt x="16" y="8"/>
                    </a:lnTo>
                    <a:lnTo>
                      <a:pt x="10" y="0"/>
                    </a:lnTo>
                    <a:lnTo>
                      <a:pt x="9" y="1"/>
                    </a:lnTo>
                    <a:lnTo>
                      <a:pt x="7" y="3"/>
                    </a:lnTo>
                    <a:lnTo>
                      <a:pt x="10" y="0"/>
                    </a:lnTo>
                    <a:close/>
                  </a:path>
                </a:pathLst>
              </a:custGeom>
              <a:solidFill>
                <a:srgbClr val="000000"/>
              </a:solidFill>
              <a:ln w="9525">
                <a:noFill/>
                <a:round/>
                <a:headEnd/>
                <a:tailEnd/>
              </a:ln>
            </p:spPr>
            <p:txBody>
              <a:bodyPr/>
              <a:lstStyle/>
              <a:p>
                <a:endParaRPr lang="en-US"/>
              </a:p>
            </p:txBody>
          </p:sp>
          <p:sp>
            <p:nvSpPr>
              <p:cNvPr id="1323" name="Freeform 89"/>
              <p:cNvSpPr>
                <a:spLocks/>
              </p:cNvSpPr>
              <p:nvPr/>
            </p:nvSpPr>
            <p:spPr bwMode="auto">
              <a:xfrm>
                <a:off x="3688" y="1946"/>
                <a:ext cx="12" cy="12"/>
              </a:xfrm>
              <a:custGeom>
                <a:avLst/>
                <a:gdLst>
                  <a:gd name="T0" fmla="*/ 0 w 59"/>
                  <a:gd name="T1" fmla="*/ 0 h 44"/>
                  <a:gd name="T2" fmla="*/ 0 w 59"/>
                  <a:gd name="T3" fmla="*/ 0 h 44"/>
                  <a:gd name="T4" fmla="*/ 0 w 59"/>
                  <a:gd name="T5" fmla="*/ 0 h 44"/>
                  <a:gd name="T6" fmla="*/ 0 w 59"/>
                  <a:gd name="T7" fmla="*/ 0 h 44"/>
                  <a:gd name="T8" fmla="*/ 0 w 59"/>
                  <a:gd name="T9" fmla="*/ 0 h 44"/>
                  <a:gd name="T10" fmla="*/ 0 w 59"/>
                  <a:gd name="T11" fmla="*/ 0 h 44"/>
                  <a:gd name="T12" fmla="*/ 0 w 59"/>
                  <a:gd name="T13" fmla="*/ 0 h 44"/>
                  <a:gd name="T14" fmla="*/ 0 w 59"/>
                  <a:gd name="T15" fmla="*/ 0 h 44"/>
                  <a:gd name="T16" fmla="*/ 0 w 59"/>
                  <a:gd name="T17" fmla="*/ 0 h 44"/>
                  <a:gd name="T18" fmla="*/ 0 w 59"/>
                  <a:gd name="T19" fmla="*/ 0 h 44"/>
                  <a:gd name="T20" fmla="*/ 0 w 59"/>
                  <a:gd name="T21" fmla="*/ 0 h 44"/>
                  <a:gd name="T22" fmla="*/ 0 w 59"/>
                  <a:gd name="T23" fmla="*/ 0 h 44"/>
                  <a:gd name="T24" fmla="*/ 0 w 59"/>
                  <a:gd name="T25" fmla="*/ 0 h 44"/>
                  <a:gd name="T26" fmla="*/ 0 w 59"/>
                  <a:gd name="T27" fmla="*/ 0 h 44"/>
                  <a:gd name="T28" fmla="*/ 0 w 59"/>
                  <a:gd name="T29" fmla="*/ 0 h 44"/>
                  <a:gd name="T30" fmla="*/ 0 w 59"/>
                  <a:gd name="T31" fmla="*/ 0 h 44"/>
                  <a:gd name="T32" fmla="*/ 0 w 59"/>
                  <a:gd name="T33" fmla="*/ 0 h 44"/>
                  <a:gd name="T34" fmla="*/ 0 w 59"/>
                  <a:gd name="T35" fmla="*/ 0 h 44"/>
                  <a:gd name="T36" fmla="*/ 0 w 59"/>
                  <a:gd name="T37" fmla="*/ 0 h 44"/>
                  <a:gd name="T38" fmla="*/ 0 w 59"/>
                  <a:gd name="T39" fmla="*/ 0 h 44"/>
                  <a:gd name="T40" fmla="*/ 0 w 59"/>
                  <a:gd name="T41" fmla="*/ 0 h 44"/>
                  <a:gd name="T42" fmla="*/ 0 w 59"/>
                  <a:gd name="T43" fmla="*/ 0 h 44"/>
                  <a:gd name="T44" fmla="*/ 0 w 59"/>
                  <a:gd name="T45" fmla="*/ 0 h 44"/>
                  <a:gd name="T46" fmla="*/ 0 w 59"/>
                  <a:gd name="T47" fmla="*/ 0 h 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
                  <a:gd name="T73" fmla="*/ 0 h 44"/>
                  <a:gd name="T74" fmla="*/ 59 w 59"/>
                  <a:gd name="T75" fmla="*/ 44 h 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 h="44">
                    <a:moveTo>
                      <a:pt x="59" y="6"/>
                    </a:moveTo>
                    <a:lnTo>
                      <a:pt x="51" y="2"/>
                    </a:lnTo>
                    <a:lnTo>
                      <a:pt x="51" y="3"/>
                    </a:lnTo>
                    <a:lnTo>
                      <a:pt x="49" y="4"/>
                    </a:lnTo>
                    <a:lnTo>
                      <a:pt x="47" y="5"/>
                    </a:lnTo>
                    <a:lnTo>
                      <a:pt x="40" y="8"/>
                    </a:lnTo>
                    <a:lnTo>
                      <a:pt x="33" y="13"/>
                    </a:lnTo>
                    <a:lnTo>
                      <a:pt x="25" y="18"/>
                    </a:lnTo>
                    <a:lnTo>
                      <a:pt x="14" y="26"/>
                    </a:lnTo>
                    <a:lnTo>
                      <a:pt x="0" y="36"/>
                    </a:lnTo>
                    <a:lnTo>
                      <a:pt x="6" y="44"/>
                    </a:lnTo>
                    <a:lnTo>
                      <a:pt x="21" y="35"/>
                    </a:lnTo>
                    <a:lnTo>
                      <a:pt x="32" y="26"/>
                    </a:lnTo>
                    <a:lnTo>
                      <a:pt x="40" y="21"/>
                    </a:lnTo>
                    <a:lnTo>
                      <a:pt x="47" y="17"/>
                    </a:lnTo>
                    <a:lnTo>
                      <a:pt x="51" y="14"/>
                    </a:lnTo>
                    <a:lnTo>
                      <a:pt x="53" y="13"/>
                    </a:lnTo>
                    <a:lnTo>
                      <a:pt x="56" y="12"/>
                    </a:lnTo>
                    <a:lnTo>
                      <a:pt x="56" y="13"/>
                    </a:lnTo>
                    <a:lnTo>
                      <a:pt x="48" y="8"/>
                    </a:lnTo>
                    <a:lnTo>
                      <a:pt x="59" y="6"/>
                    </a:lnTo>
                    <a:lnTo>
                      <a:pt x="58" y="0"/>
                    </a:lnTo>
                    <a:lnTo>
                      <a:pt x="51" y="2"/>
                    </a:lnTo>
                    <a:lnTo>
                      <a:pt x="59" y="6"/>
                    </a:lnTo>
                    <a:close/>
                  </a:path>
                </a:pathLst>
              </a:custGeom>
              <a:solidFill>
                <a:srgbClr val="000000"/>
              </a:solidFill>
              <a:ln w="9525">
                <a:noFill/>
                <a:round/>
                <a:headEnd/>
                <a:tailEnd/>
              </a:ln>
            </p:spPr>
            <p:txBody>
              <a:bodyPr/>
              <a:lstStyle/>
              <a:p>
                <a:endParaRPr lang="en-US"/>
              </a:p>
            </p:txBody>
          </p:sp>
          <p:sp>
            <p:nvSpPr>
              <p:cNvPr id="1324" name="Freeform 90"/>
              <p:cNvSpPr>
                <a:spLocks/>
              </p:cNvSpPr>
              <p:nvPr/>
            </p:nvSpPr>
            <p:spPr bwMode="auto">
              <a:xfrm>
                <a:off x="3695" y="1945"/>
                <a:ext cx="5" cy="44"/>
              </a:xfrm>
              <a:custGeom>
                <a:avLst/>
                <a:gdLst>
                  <a:gd name="T0" fmla="*/ 0 w 22"/>
                  <a:gd name="T1" fmla="*/ 0 h 218"/>
                  <a:gd name="T2" fmla="*/ 0 w 22"/>
                  <a:gd name="T3" fmla="*/ 0 h 218"/>
                  <a:gd name="T4" fmla="*/ 0 w 22"/>
                  <a:gd name="T5" fmla="*/ 0 h 218"/>
                  <a:gd name="T6" fmla="*/ 0 w 22"/>
                  <a:gd name="T7" fmla="*/ 0 h 218"/>
                  <a:gd name="T8" fmla="*/ 0 w 22"/>
                  <a:gd name="T9" fmla="*/ 0 h 218"/>
                  <a:gd name="T10" fmla="*/ 0 w 22"/>
                  <a:gd name="T11" fmla="*/ 0 h 218"/>
                  <a:gd name="T12" fmla="*/ 0 w 22"/>
                  <a:gd name="T13" fmla="*/ 0 h 218"/>
                  <a:gd name="T14" fmla="*/ 0 w 22"/>
                  <a:gd name="T15" fmla="*/ 0 h 218"/>
                  <a:gd name="T16" fmla="*/ 0 w 22"/>
                  <a:gd name="T17" fmla="*/ 0 h 218"/>
                  <a:gd name="T18" fmla="*/ 0 w 22"/>
                  <a:gd name="T19" fmla="*/ 0 h 218"/>
                  <a:gd name="T20" fmla="*/ 0 w 22"/>
                  <a:gd name="T21" fmla="*/ 0 h 218"/>
                  <a:gd name="T22" fmla="*/ 0 w 22"/>
                  <a:gd name="T23" fmla="*/ 0 h 218"/>
                  <a:gd name="T24" fmla="*/ 0 w 22"/>
                  <a:gd name="T25" fmla="*/ 0 h 218"/>
                  <a:gd name="T26" fmla="*/ 0 w 22"/>
                  <a:gd name="T27" fmla="*/ 0 h 218"/>
                  <a:gd name="T28" fmla="*/ 0 w 22"/>
                  <a:gd name="T29" fmla="*/ 0 h 218"/>
                  <a:gd name="T30" fmla="*/ 0 w 22"/>
                  <a:gd name="T31" fmla="*/ 0 h 218"/>
                  <a:gd name="T32" fmla="*/ 0 w 22"/>
                  <a:gd name="T33" fmla="*/ 0 h 218"/>
                  <a:gd name="T34" fmla="*/ 0 w 22"/>
                  <a:gd name="T35" fmla="*/ 0 h 218"/>
                  <a:gd name="T36" fmla="*/ 0 w 22"/>
                  <a:gd name="T37" fmla="*/ 0 h 218"/>
                  <a:gd name="T38" fmla="*/ 0 w 22"/>
                  <a:gd name="T39" fmla="*/ 0 h 218"/>
                  <a:gd name="T40" fmla="*/ 0 w 22"/>
                  <a:gd name="T41" fmla="*/ 0 h 218"/>
                  <a:gd name="T42" fmla="*/ 0 w 22"/>
                  <a:gd name="T43" fmla="*/ 0 h 218"/>
                  <a:gd name="T44" fmla="*/ 0 w 22"/>
                  <a:gd name="T45" fmla="*/ 0 h 218"/>
                  <a:gd name="T46" fmla="*/ 0 w 22"/>
                  <a:gd name="T47" fmla="*/ 0 h 218"/>
                  <a:gd name="T48" fmla="*/ 0 w 22"/>
                  <a:gd name="T49" fmla="*/ 0 h 218"/>
                  <a:gd name="T50" fmla="*/ 0 w 22"/>
                  <a:gd name="T51" fmla="*/ 0 h 218"/>
                  <a:gd name="T52" fmla="*/ 0 w 22"/>
                  <a:gd name="T53" fmla="*/ 0 h 218"/>
                  <a:gd name="T54" fmla="*/ 0 w 22"/>
                  <a:gd name="T55" fmla="*/ 0 h 218"/>
                  <a:gd name="T56" fmla="*/ 0 w 22"/>
                  <a:gd name="T57" fmla="*/ 0 h 218"/>
                  <a:gd name="T58" fmla="*/ 0 w 22"/>
                  <a:gd name="T59" fmla="*/ 0 h 218"/>
                  <a:gd name="T60" fmla="*/ 0 w 22"/>
                  <a:gd name="T61" fmla="*/ 0 h 218"/>
                  <a:gd name="T62" fmla="*/ 0 w 22"/>
                  <a:gd name="T63" fmla="*/ 0 h 218"/>
                  <a:gd name="T64" fmla="*/ 0 w 22"/>
                  <a:gd name="T65" fmla="*/ 0 h 218"/>
                  <a:gd name="T66" fmla="*/ 0 w 22"/>
                  <a:gd name="T67" fmla="*/ 0 h 218"/>
                  <a:gd name="T68" fmla="*/ 0 w 22"/>
                  <a:gd name="T69" fmla="*/ 0 h 218"/>
                  <a:gd name="T70" fmla="*/ 0 w 22"/>
                  <a:gd name="T71" fmla="*/ 0 h 218"/>
                  <a:gd name="T72" fmla="*/ 0 w 22"/>
                  <a:gd name="T73" fmla="*/ 0 h 218"/>
                  <a:gd name="T74" fmla="*/ 0 w 22"/>
                  <a:gd name="T75" fmla="*/ 0 h 218"/>
                  <a:gd name="T76" fmla="*/ 0 w 22"/>
                  <a:gd name="T77" fmla="*/ 0 h 218"/>
                  <a:gd name="T78" fmla="*/ 0 w 22"/>
                  <a:gd name="T79" fmla="*/ 0 h 2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
                  <a:gd name="T121" fmla="*/ 0 h 218"/>
                  <a:gd name="T122" fmla="*/ 22 w 22"/>
                  <a:gd name="T123" fmla="*/ 218 h 21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 h="218">
                    <a:moveTo>
                      <a:pt x="10" y="214"/>
                    </a:moveTo>
                    <a:lnTo>
                      <a:pt x="11" y="217"/>
                    </a:lnTo>
                    <a:lnTo>
                      <a:pt x="13" y="210"/>
                    </a:lnTo>
                    <a:lnTo>
                      <a:pt x="15" y="200"/>
                    </a:lnTo>
                    <a:lnTo>
                      <a:pt x="16" y="188"/>
                    </a:lnTo>
                    <a:lnTo>
                      <a:pt x="17" y="175"/>
                    </a:lnTo>
                    <a:lnTo>
                      <a:pt x="18" y="161"/>
                    </a:lnTo>
                    <a:lnTo>
                      <a:pt x="19" y="147"/>
                    </a:lnTo>
                    <a:lnTo>
                      <a:pt x="20" y="131"/>
                    </a:lnTo>
                    <a:lnTo>
                      <a:pt x="22" y="115"/>
                    </a:lnTo>
                    <a:lnTo>
                      <a:pt x="22" y="98"/>
                    </a:lnTo>
                    <a:lnTo>
                      <a:pt x="22" y="82"/>
                    </a:lnTo>
                    <a:lnTo>
                      <a:pt x="22" y="67"/>
                    </a:lnTo>
                    <a:lnTo>
                      <a:pt x="22" y="51"/>
                    </a:lnTo>
                    <a:lnTo>
                      <a:pt x="20" y="37"/>
                    </a:lnTo>
                    <a:lnTo>
                      <a:pt x="19" y="23"/>
                    </a:lnTo>
                    <a:lnTo>
                      <a:pt x="18" y="11"/>
                    </a:lnTo>
                    <a:lnTo>
                      <a:pt x="16" y="0"/>
                    </a:lnTo>
                    <a:lnTo>
                      <a:pt x="5" y="2"/>
                    </a:lnTo>
                    <a:lnTo>
                      <a:pt x="7" y="13"/>
                    </a:lnTo>
                    <a:lnTo>
                      <a:pt x="8" y="23"/>
                    </a:lnTo>
                    <a:lnTo>
                      <a:pt x="9" y="37"/>
                    </a:lnTo>
                    <a:lnTo>
                      <a:pt x="10" y="51"/>
                    </a:lnTo>
                    <a:lnTo>
                      <a:pt x="10" y="67"/>
                    </a:lnTo>
                    <a:lnTo>
                      <a:pt x="10" y="82"/>
                    </a:lnTo>
                    <a:lnTo>
                      <a:pt x="10" y="98"/>
                    </a:lnTo>
                    <a:lnTo>
                      <a:pt x="10" y="115"/>
                    </a:lnTo>
                    <a:lnTo>
                      <a:pt x="9" y="131"/>
                    </a:lnTo>
                    <a:lnTo>
                      <a:pt x="8" y="147"/>
                    </a:lnTo>
                    <a:lnTo>
                      <a:pt x="7" y="161"/>
                    </a:lnTo>
                    <a:lnTo>
                      <a:pt x="6" y="175"/>
                    </a:lnTo>
                    <a:lnTo>
                      <a:pt x="5" y="188"/>
                    </a:lnTo>
                    <a:lnTo>
                      <a:pt x="4" y="198"/>
                    </a:lnTo>
                    <a:lnTo>
                      <a:pt x="1" y="208"/>
                    </a:lnTo>
                    <a:lnTo>
                      <a:pt x="0" y="215"/>
                    </a:lnTo>
                    <a:lnTo>
                      <a:pt x="1" y="218"/>
                    </a:lnTo>
                    <a:lnTo>
                      <a:pt x="0" y="215"/>
                    </a:lnTo>
                    <a:lnTo>
                      <a:pt x="0" y="217"/>
                    </a:lnTo>
                    <a:lnTo>
                      <a:pt x="1" y="218"/>
                    </a:lnTo>
                    <a:lnTo>
                      <a:pt x="10" y="214"/>
                    </a:lnTo>
                    <a:close/>
                  </a:path>
                </a:pathLst>
              </a:custGeom>
              <a:solidFill>
                <a:srgbClr val="000000"/>
              </a:solidFill>
              <a:ln w="9525">
                <a:noFill/>
                <a:round/>
                <a:headEnd/>
                <a:tailEnd/>
              </a:ln>
            </p:spPr>
            <p:txBody>
              <a:bodyPr/>
              <a:lstStyle/>
              <a:p>
                <a:endParaRPr lang="en-US"/>
              </a:p>
            </p:txBody>
          </p:sp>
          <p:sp>
            <p:nvSpPr>
              <p:cNvPr id="1325" name="Freeform 91"/>
              <p:cNvSpPr>
                <a:spLocks/>
              </p:cNvSpPr>
              <p:nvPr/>
            </p:nvSpPr>
            <p:spPr bwMode="auto">
              <a:xfrm>
                <a:off x="3697" y="1991"/>
                <a:ext cx="4" cy="15"/>
              </a:xfrm>
              <a:custGeom>
                <a:avLst/>
                <a:gdLst>
                  <a:gd name="T0" fmla="*/ 0 w 24"/>
                  <a:gd name="T1" fmla="*/ 0 h 76"/>
                  <a:gd name="T2" fmla="*/ 0 w 24"/>
                  <a:gd name="T3" fmla="*/ 0 h 76"/>
                  <a:gd name="T4" fmla="*/ 0 w 24"/>
                  <a:gd name="T5" fmla="*/ 0 h 76"/>
                  <a:gd name="T6" fmla="*/ 0 w 24"/>
                  <a:gd name="T7" fmla="*/ 0 h 76"/>
                  <a:gd name="T8" fmla="*/ 0 w 24"/>
                  <a:gd name="T9" fmla="*/ 0 h 76"/>
                  <a:gd name="T10" fmla="*/ 0 w 24"/>
                  <a:gd name="T11" fmla="*/ 0 h 76"/>
                  <a:gd name="T12" fmla="*/ 0 w 24"/>
                  <a:gd name="T13" fmla="*/ 0 h 76"/>
                  <a:gd name="T14" fmla="*/ 0 w 24"/>
                  <a:gd name="T15" fmla="*/ 0 h 76"/>
                  <a:gd name="T16" fmla="*/ 0 w 24"/>
                  <a:gd name="T17" fmla="*/ 0 h 76"/>
                  <a:gd name="T18" fmla="*/ 0 w 24"/>
                  <a:gd name="T19" fmla="*/ 0 h 76"/>
                  <a:gd name="T20" fmla="*/ 0 w 24"/>
                  <a:gd name="T21" fmla="*/ 0 h 76"/>
                  <a:gd name="T22" fmla="*/ 0 w 24"/>
                  <a:gd name="T23" fmla="*/ 0 h 76"/>
                  <a:gd name="T24" fmla="*/ 0 w 24"/>
                  <a:gd name="T25" fmla="*/ 0 h 76"/>
                  <a:gd name="T26" fmla="*/ 0 w 24"/>
                  <a:gd name="T27" fmla="*/ 0 h 76"/>
                  <a:gd name="T28" fmla="*/ 0 w 24"/>
                  <a:gd name="T29" fmla="*/ 0 h 76"/>
                  <a:gd name="T30" fmla="*/ 0 w 24"/>
                  <a:gd name="T31" fmla="*/ 0 h 76"/>
                  <a:gd name="T32" fmla="*/ 0 w 24"/>
                  <a:gd name="T33" fmla="*/ 0 h 76"/>
                  <a:gd name="T34" fmla="*/ 0 w 24"/>
                  <a:gd name="T35" fmla="*/ 0 h 76"/>
                  <a:gd name="T36" fmla="*/ 0 w 24"/>
                  <a:gd name="T37" fmla="*/ 0 h 76"/>
                  <a:gd name="T38" fmla="*/ 0 w 24"/>
                  <a:gd name="T39" fmla="*/ 0 h 76"/>
                  <a:gd name="T40" fmla="*/ 0 w 24"/>
                  <a:gd name="T41" fmla="*/ 0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76"/>
                  <a:gd name="T65" fmla="*/ 24 w 24"/>
                  <a:gd name="T66" fmla="*/ 76 h 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76">
                    <a:moveTo>
                      <a:pt x="9" y="76"/>
                    </a:moveTo>
                    <a:lnTo>
                      <a:pt x="9" y="76"/>
                    </a:lnTo>
                    <a:lnTo>
                      <a:pt x="17" y="63"/>
                    </a:lnTo>
                    <a:lnTo>
                      <a:pt x="21" y="53"/>
                    </a:lnTo>
                    <a:lnTo>
                      <a:pt x="23" y="42"/>
                    </a:lnTo>
                    <a:lnTo>
                      <a:pt x="24" y="33"/>
                    </a:lnTo>
                    <a:lnTo>
                      <a:pt x="24" y="24"/>
                    </a:lnTo>
                    <a:lnTo>
                      <a:pt x="22" y="16"/>
                    </a:lnTo>
                    <a:lnTo>
                      <a:pt x="20" y="7"/>
                    </a:lnTo>
                    <a:lnTo>
                      <a:pt x="14" y="0"/>
                    </a:lnTo>
                    <a:lnTo>
                      <a:pt x="5" y="4"/>
                    </a:lnTo>
                    <a:lnTo>
                      <a:pt x="9" y="12"/>
                    </a:lnTo>
                    <a:lnTo>
                      <a:pt x="11" y="18"/>
                    </a:lnTo>
                    <a:lnTo>
                      <a:pt x="13" y="26"/>
                    </a:lnTo>
                    <a:lnTo>
                      <a:pt x="13" y="33"/>
                    </a:lnTo>
                    <a:lnTo>
                      <a:pt x="12" y="40"/>
                    </a:lnTo>
                    <a:lnTo>
                      <a:pt x="10" y="49"/>
                    </a:lnTo>
                    <a:lnTo>
                      <a:pt x="5" y="59"/>
                    </a:lnTo>
                    <a:lnTo>
                      <a:pt x="0" y="72"/>
                    </a:lnTo>
                    <a:lnTo>
                      <a:pt x="9" y="76"/>
                    </a:lnTo>
                    <a:close/>
                  </a:path>
                </a:pathLst>
              </a:custGeom>
              <a:solidFill>
                <a:srgbClr val="000000"/>
              </a:solidFill>
              <a:ln w="9525">
                <a:noFill/>
                <a:round/>
                <a:headEnd/>
                <a:tailEnd/>
              </a:ln>
            </p:spPr>
            <p:txBody>
              <a:bodyPr/>
              <a:lstStyle/>
              <a:p>
                <a:endParaRPr lang="en-US"/>
              </a:p>
            </p:txBody>
          </p:sp>
          <p:sp>
            <p:nvSpPr>
              <p:cNvPr id="1326" name="Freeform 92"/>
              <p:cNvSpPr>
                <a:spLocks/>
              </p:cNvSpPr>
              <p:nvPr/>
            </p:nvSpPr>
            <p:spPr bwMode="auto">
              <a:xfrm>
                <a:off x="3693" y="2007"/>
                <a:ext cx="5" cy="11"/>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
                  <a:gd name="T73" fmla="*/ 0 h 54"/>
                  <a:gd name="T74" fmla="*/ 27 w 27"/>
                  <a:gd name="T75" fmla="*/ 54 h 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 h="54">
                    <a:moveTo>
                      <a:pt x="2" y="47"/>
                    </a:moveTo>
                    <a:lnTo>
                      <a:pt x="11" y="41"/>
                    </a:lnTo>
                    <a:lnTo>
                      <a:pt x="11" y="43"/>
                    </a:lnTo>
                    <a:lnTo>
                      <a:pt x="11" y="42"/>
                    </a:lnTo>
                    <a:lnTo>
                      <a:pt x="11" y="41"/>
                    </a:lnTo>
                    <a:lnTo>
                      <a:pt x="12" y="38"/>
                    </a:lnTo>
                    <a:lnTo>
                      <a:pt x="14" y="32"/>
                    </a:lnTo>
                    <a:lnTo>
                      <a:pt x="17" y="25"/>
                    </a:lnTo>
                    <a:lnTo>
                      <a:pt x="20" y="15"/>
                    </a:lnTo>
                    <a:lnTo>
                      <a:pt x="27" y="4"/>
                    </a:lnTo>
                    <a:lnTo>
                      <a:pt x="18" y="0"/>
                    </a:lnTo>
                    <a:lnTo>
                      <a:pt x="11" y="11"/>
                    </a:lnTo>
                    <a:lnTo>
                      <a:pt x="5" y="21"/>
                    </a:lnTo>
                    <a:lnTo>
                      <a:pt x="3" y="28"/>
                    </a:lnTo>
                    <a:lnTo>
                      <a:pt x="1" y="33"/>
                    </a:lnTo>
                    <a:lnTo>
                      <a:pt x="0" y="39"/>
                    </a:lnTo>
                    <a:lnTo>
                      <a:pt x="0" y="42"/>
                    </a:lnTo>
                    <a:lnTo>
                      <a:pt x="0" y="43"/>
                    </a:lnTo>
                    <a:lnTo>
                      <a:pt x="0" y="45"/>
                    </a:lnTo>
                    <a:lnTo>
                      <a:pt x="9" y="39"/>
                    </a:lnTo>
                    <a:lnTo>
                      <a:pt x="2" y="47"/>
                    </a:lnTo>
                    <a:lnTo>
                      <a:pt x="17" y="54"/>
                    </a:lnTo>
                    <a:lnTo>
                      <a:pt x="11" y="41"/>
                    </a:lnTo>
                    <a:lnTo>
                      <a:pt x="2" y="47"/>
                    </a:lnTo>
                    <a:close/>
                  </a:path>
                </a:pathLst>
              </a:custGeom>
              <a:solidFill>
                <a:srgbClr val="000000"/>
              </a:solidFill>
              <a:ln w="9525">
                <a:noFill/>
                <a:round/>
                <a:headEnd/>
                <a:tailEnd/>
              </a:ln>
            </p:spPr>
            <p:txBody>
              <a:bodyPr/>
              <a:lstStyle/>
              <a:p>
                <a:endParaRPr lang="en-US"/>
              </a:p>
            </p:txBody>
          </p:sp>
          <p:sp>
            <p:nvSpPr>
              <p:cNvPr id="1327" name="Freeform 93"/>
              <p:cNvSpPr>
                <a:spLocks/>
              </p:cNvSpPr>
              <p:nvPr/>
            </p:nvSpPr>
            <p:spPr bwMode="auto">
              <a:xfrm>
                <a:off x="3682" y="2008"/>
                <a:ext cx="11" cy="6"/>
              </a:xfrm>
              <a:custGeom>
                <a:avLst/>
                <a:gdLst>
                  <a:gd name="T0" fmla="*/ 0 w 49"/>
                  <a:gd name="T1" fmla="*/ 0 h 30"/>
                  <a:gd name="T2" fmla="*/ 0 w 49"/>
                  <a:gd name="T3" fmla="*/ 0 h 30"/>
                  <a:gd name="T4" fmla="*/ 0 w 49"/>
                  <a:gd name="T5" fmla="*/ 0 h 30"/>
                  <a:gd name="T6" fmla="*/ 0 w 49"/>
                  <a:gd name="T7" fmla="*/ 0 h 30"/>
                  <a:gd name="T8" fmla="*/ 0 w 49"/>
                  <a:gd name="T9" fmla="*/ 0 h 30"/>
                  <a:gd name="T10" fmla="*/ 0 w 49"/>
                  <a:gd name="T11" fmla="*/ 0 h 30"/>
                  <a:gd name="T12" fmla="*/ 0 w 49"/>
                  <a:gd name="T13" fmla="*/ 0 h 30"/>
                  <a:gd name="T14" fmla="*/ 0 w 49"/>
                  <a:gd name="T15" fmla="*/ 0 h 30"/>
                  <a:gd name="T16" fmla="*/ 0 w 49"/>
                  <a:gd name="T17" fmla="*/ 0 h 30"/>
                  <a:gd name="T18" fmla="*/ 0 w 49"/>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0"/>
                  <a:gd name="T32" fmla="*/ 49 w 49"/>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0">
                    <a:moveTo>
                      <a:pt x="0" y="5"/>
                    </a:moveTo>
                    <a:lnTo>
                      <a:pt x="2" y="8"/>
                    </a:lnTo>
                    <a:lnTo>
                      <a:pt x="42" y="30"/>
                    </a:lnTo>
                    <a:lnTo>
                      <a:pt x="49" y="22"/>
                    </a:lnTo>
                    <a:lnTo>
                      <a:pt x="9" y="0"/>
                    </a:lnTo>
                    <a:lnTo>
                      <a:pt x="11" y="3"/>
                    </a:lnTo>
                    <a:lnTo>
                      <a:pt x="0" y="5"/>
                    </a:lnTo>
                    <a:lnTo>
                      <a:pt x="1" y="7"/>
                    </a:lnTo>
                    <a:lnTo>
                      <a:pt x="2" y="8"/>
                    </a:lnTo>
                    <a:lnTo>
                      <a:pt x="0" y="5"/>
                    </a:lnTo>
                    <a:close/>
                  </a:path>
                </a:pathLst>
              </a:custGeom>
              <a:solidFill>
                <a:srgbClr val="000000"/>
              </a:solidFill>
              <a:ln w="9525">
                <a:noFill/>
                <a:round/>
                <a:headEnd/>
                <a:tailEnd/>
              </a:ln>
            </p:spPr>
            <p:txBody>
              <a:bodyPr/>
              <a:lstStyle/>
              <a:p>
                <a:endParaRPr lang="en-US"/>
              </a:p>
            </p:txBody>
          </p:sp>
          <p:sp>
            <p:nvSpPr>
              <p:cNvPr id="1328" name="Freeform 94"/>
              <p:cNvSpPr>
                <a:spLocks/>
              </p:cNvSpPr>
              <p:nvPr/>
            </p:nvSpPr>
            <p:spPr bwMode="auto">
              <a:xfrm>
                <a:off x="3683" y="1993"/>
                <a:ext cx="5" cy="16"/>
              </a:xfrm>
              <a:custGeom>
                <a:avLst/>
                <a:gdLst>
                  <a:gd name="T0" fmla="*/ 0 w 23"/>
                  <a:gd name="T1" fmla="*/ 0 h 79"/>
                  <a:gd name="T2" fmla="*/ 0 w 23"/>
                  <a:gd name="T3" fmla="*/ 0 h 79"/>
                  <a:gd name="T4" fmla="*/ 0 w 23"/>
                  <a:gd name="T5" fmla="*/ 0 h 79"/>
                  <a:gd name="T6" fmla="*/ 0 w 23"/>
                  <a:gd name="T7" fmla="*/ 0 h 79"/>
                  <a:gd name="T8" fmla="*/ 0 w 23"/>
                  <a:gd name="T9" fmla="*/ 0 h 79"/>
                  <a:gd name="T10" fmla="*/ 0 w 23"/>
                  <a:gd name="T11" fmla="*/ 0 h 79"/>
                  <a:gd name="T12" fmla="*/ 0 w 23"/>
                  <a:gd name="T13" fmla="*/ 0 h 79"/>
                  <a:gd name="T14" fmla="*/ 0 w 23"/>
                  <a:gd name="T15" fmla="*/ 0 h 79"/>
                  <a:gd name="T16" fmla="*/ 0 w 23"/>
                  <a:gd name="T17" fmla="*/ 0 h 79"/>
                  <a:gd name="T18" fmla="*/ 0 w 23"/>
                  <a:gd name="T19" fmla="*/ 0 h 79"/>
                  <a:gd name="T20" fmla="*/ 0 w 23"/>
                  <a:gd name="T21" fmla="*/ 0 h 79"/>
                  <a:gd name="T22" fmla="*/ 0 w 23"/>
                  <a:gd name="T23" fmla="*/ 0 h 79"/>
                  <a:gd name="T24" fmla="*/ 0 w 23"/>
                  <a:gd name="T25" fmla="*/ 0 h 79"/>
                  <a:gd name="T26" fmla="*/ 0 w 23"/>
                  <a:gd name="T27" fmla="*/ 0 h 79"/>
                  <a:gd name="T28" fmla="*/ 0 w 23"/>
                  <a:gd name="T29" fmla="*/ 0 h 79"/>
                  <a:gd name="T30" fmla="*/ 0 w 23"/>
                  <a:gd name="T31" fmla="*/ 0 h 79"/>
                  <a:gd name="T32" fmla="*/ 0 w 23"/>
                  <a:gd name="T33" fmla="*/ 0 h 79"/>
                  <a:gd name="T34" fmla="*/ 0 w 23"/>
                  <a:gd name="T35" fmla="*/ 0 h 79"/>
                  <a:gd name="T36" fmla="*/ 0 w 23"/>
                  <a:gd name="T37" fmla="*/ 0 h 79"/>
                  <a:gd name="T38" fmla="*/ 0 w 23"/>
                  <a:gd name="T39" fmla="*/ 0 h 79"/>
                  <a:gd name="T40" fmla="*/ 0 w 23"/>
                  <a:gd name="T41" fmla="*/ 0 h 79"/>
                  <a:gd name="T42" fmla="*/ 0 w 23"/>
                  <a:gd name="T43" fmla="*/ 0 h 79"/>
                  <a:gd name="T44" fmla="*/ 0 w 23"/>
                  <a:gd name="T45" fmla="*/ 0 h 79"/>
                  <a:gd name="T46" fmla="*/ 0 w 23"/>
                  <a:gd name="T47" fmla="*/ 0 h 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
                  <a:gd name="T73" fmla="*/ 0 h 79"/>
                  <a:gd name="T74" fmla="*/ 23 w 23"/>
                  <a:gd name="T75" fmla="*/ 79 h 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 h="79">
                    <a:moveTo>
                      <a:pt x="12" y="2"/>
                    </a:moveTo>
                    <a:lnTo>
                      <a:pt x="12" y="0"/>
                    </a:lnTo>
                    <a:lnTo>
                      <a:pt x="7" y="11"/>
                    </a:lnTo>
                    <a:lnTo>
                      <a:pt x="4" y="24"/>
                    </a:lnTo>
                    <a:lnTo>
                      <a:pt x="2" y="35"/>
                    </a:lnTo>
                    <a:lnTo>
                      <a:pt x="0" y="45"/>
                    </a:lnTo>
                    <a:lnTo>
                      <a:pt x="0" y="55"/>
                    </a:lnTo>
                    <a:lnTo>
                      <a:pt x="0" y="63"/>
                    </a:lnTo>
                    <a:lnTo>
                      <a:pt x="2" y="71"/>
                    </a:lnTo>
                    <a:lnTo>
                      <a:pt x="3" y="79"/>
                    </a:lnTo>
                    <a:lnTo>
                      <a:pt x="14" y="77"/>
                    </a:lnTo>
                    <a:lnTo>
                      <a:pt x="13" y="69"/>
                    </a:lnTo>
                    <a:lnTo>
                      <a:pt x="12" y="63"/>
                    </a:lnTo>
                    <a:lnTo>
                      <a:pt x="12" y="55"/>
                    </a:lnTo>
                    <a:lnTo>
                      <a:pt x="12" y="45"/>
                    </a:lnTo>
                    <a:lnTo>
                      <a:pt x="13" y="37"/>
                    </a:lnTo>
                    <a:lnTo>
                      <a:pt x="15" y="26"/>
                    </a:lnTo>
                    <a:lnTo>
                      <a:pt x="18" y="16"/>
                    </a:lnTo>
                    <a:lnTo>
                      <a:pt x="23" y="4"/>
                    </a:lnTo>
                    <a:lnTo>
                      <a:pt x="23" y="2"/>
                    </a:lnTo>
                    <a:lnTo>
                      <a:pt x="23" y="4"/>
                    </a:lnTo>
                    <a:lnTo>
                      <a:pt x="23" y="3"/>
                    </a:lnTo>
                    <a:lnTo>
                      <a:pt x="23" y="2"/>
                    </a:lnTo>
                    <a:lnTo>
                      <a:pt x="12" y="2"/>
                    </a:lnTo>
                    <a:close/>
                  </a:path>
                </a:pathLst>
              </a:custGeom>
              <a:solidFill>
                <a:srgbClr val="000000"/>
              </a:solidFill>
              <a:ln w="9525">
                <a:noFill/>
                <a:round/>
                <a:headEnd/>
                <a:tailEnd/>
              </a:ln>
            </p:spPr>
            <p:txBody>
              <a:bodyPr/>
              <a:lstStyle/>
              <a:p>
                <a:endParaRPr lang="en-US"/>
              </a:p>
            </p:txBody>
          </p:sp>
          <p:sp>
            <p:nvSpPr>
              <p:cNvPr id="1329" name="Freeform 95"/>
              <p:cNvSpPr>
                <a:spLocks/>
              </p:cNvSpPr>
              <p:nvPr/>
            </p:nvSpPr>
            <p:spPr bwMode="auto">
              <a:xfrm>
                <a:off x="3694" y="1995"/>
                <a:ext cx="41" cy="22"/>
              </a:xfrm>
              <a:custGeom>
                <a:avLst/>
                <a:gdLst>
                  <a:gd name="T0" fmla="*/ 0 w 211"/>
                  <a:gd name="T1" fmla="*/ 0 h 113"/>
                  <a:gd name="T2" fmla="*/ 0 w 211"/>
                  <a:gd name="T3" fmla="*/ 0 h 113"/>
                  <a:gd name="T4" fmla="*/ 0 w 211"/>
                  <a:gd name="T5" fmla="*/ 0 h 113"/>
                  <a:gd name="T6" fmla="*/ 0 w 211"/>
                  <a:gd name="T7" fmla="*/ 0 h 113"/>
                  <a:gd name="T8" fmla="*/ 0 w 211"/>
                  <a:gd name="T9" fmla="*/ 0 h 113"/>
                  <a:gd name="T10" fmla="*/ 0 w 211"/>
                  <a:gd name="T11" fmla="*/ 0 h 113"/>
                  <a:gd name="T12" fmla="*/ 0 w 211"/>
                  <a:gd name="T13" fmla="*/ 0 h 113"/>
                  <a:gd name="T14" fmla="*/ 0 w 211"/>
                  <a:gd name="T15" fmla="*/ 0 h 113"/>
                  <a:gd name="T16" fmla="*/ 0 w 211"/>
                  <a:gd name="T17" fmla="*/ 0 h 113"/>
                  <a:gd name="T18" fmla="*/ 0 w 211"/>
                  <a:gd name="T19" fmla="*/ 0 h 113"/>
                  <a:gd name="T20" fmla="*/ 0 w 211"/>
                  <a:gd name="T21" fmla="*/ 0 h 113"/>
                  <a:gd name="T22" fmla="*/ 0 w 211"/>
                  <a:gd name="T23" fmla="*/ 0 h 113"/>
                  <a:gd name="T24" fmla="*/ 0 w 211"/>
                  <a:gd name="T25" fmla="*/ 0 h 113"/>
                  <a:gd name="T26" fmla="*/ 0 w 211"/>
                  <a:gd name="T27" fmla="*/ 0 h 113"/>
                  <a:gd name="T28" fmla="*/ 0 w 211"/>
                  <a:gd name="T29" fmla="*/ 0 h 113"/>
                  <a:gd name="T30" fmla="*/ 0 w 211"/>
                  <a:gd name="T31" fmla="*/ 0 h 113"/>
                  <a:gd name="T32" fmla="*/ 0 w 211"/>
                  <a:gd name="T33" fmla="*/ 0 h 113"/>
                  <a:gd name="T34" fmla="*/ 0 w 211"/>
                  <a:gd name="T35" fmla="*/ 0 h 113"/>
                  <a:gd name="T36" fmla="*/ 0 w 211"/>
                  <a:gd name="T37" fmla="*/ 0 h 113"/>
                  <a:gd name="T38" fmla="*/ 0 w 211"/>
                  <a:gd name="T39" fmla="*/ 0 h 113"/>
                  <a:gd name="T40" fmla="*/ 0 w 211"/>
                  <a:gd name="T41" fmla="*/ 0 h 113"/>
                  <a:gd name="T42" fmla="*/ 0 w 211"/>
                  <a:gd name="T43" fmla="*/ 0 h 113"/>
                  <a:gd name="T44" fmla="*/ 0 w 211"/>
                  <a:gd name="T45" fmla="*/ 0 h 113"/>
                  <a:gd name="T46" fmla="*/ 0 w 211"/>
                  <a:gd name="T47" fmla="*/ 0 h 113"/>
                  <a:gd name="T48" fmla="*/ 0 w 211"/>
                  <a:gd name="T49" fmla="*/ 0 h 113"/>
                  <a:gd name="T50" fmla="*/ 0 w 211"/>
                  <a:gd name="T51" fmla="*/ 0 h 113"/>
                  <a:gd name="T52" fmla="*/ 0 w 211"/>
                  <a:gd name="T53" fmla="*/ 0 h 113"/>
                  <a:gd name="T54" fmla="*/ 0 w 211"/>
                  <a:gd name="T55" fmla="*/ 0 h 113"/>
                  <a:gd name="T56" fmla="*/ 0 w 211"/>
                  <a:gd name="T57" fmla="*/ 0 h 113"/>
                  <a:gd name="T58" fmla="*/ 0 w 211"/>
                  <a:gd name="T59" fmla="*/ 0 h 113"/>
                  <a:gd name="T60" fmla="*/ 0 w 211"/>
                  <a:gd name="T61" fmla="*/ 0 h 113"/>
                  <a:gd name="T62" fmla="*/ 0 w 211"/>
                  <a:gd name="T63" fmla="*/ 0 h 113"/>
                  <a:gd name="T64" fmla="*/ 0 w 211"/>
                  <a:gd name="T65" fmla="*/ 0 h 113"/>
                  <a:gd name="T66" fmla="*/ 0 w 211"/>
                  <a:gd name="T67" fmla="*/ 0 h 113"/>
                  <a:gd name="T68" fmla="*/ 0 w 211"/>
                  <a:gd name="T69" fmla="*/ 0 h 113"/>
                  <a:gd name="T70" fmla="*/ 0 w 211"/>
                  <a:gd name="T71" fmla="*/ 0 h 113"/>
                  <a:gd name="T72" fmla="*/ 0 w 211"/>
                  <a:gd name="T73" fmla="*/ 0 h 113"/>
                  <a:gd name="T74" fmla="*/ 0 w 211"/>
                  <a:gd name="T75" fmla="*/ 0 h 113"/>
                  <a:gd name="T76" fmla="*/ 0 w 211"/>
                  <a:gd name="T77" fmla="*/ 0 h 113"/>
                  <a:gd name="T78" fmla="*/ 0 w 211"/>
                  <a:gd name="T79" fmla="*/ 0 h 113"/>
                  <a:gd name="T80" fmla="*/ 0 w 211"/>
                  <a:gd name="T81" fmla="*/ 0 h 1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1"/>
                  <a:gd name="T124" fmla="*/ 0 h 113"/>
                  <a:gd name="T125" fmla="*/ 211 w 211"/>
                  <a:gd name="T126" fmla="*/ 113 h 1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1" h="113">
                    <a:moveTo>
                      <a:pt x="0" y="102"/>
                    </a:moveTo>
                    <a:lnTo>
                      <a:pt x="0" y="89"/>
                    </a:lnTo>
                    <a:lnTo>
                      <a:pt x="2" y="79"/>
                    </a:lnTo>
                    <a:lnTo>
                      <a:pt x="5" y="70"/>
                    </a:lnTo>
                    <a:lnTo>
                      <a:pt x="9" y="64"/>
                    </a:lnTo>
                    <a:lnTo>
                      <a:pt x="16" y="59"/>
                    </a:lnTo>
                    <a:lnTo>
                      <a:pt x="26" y="54"/>
                    </a:lnTo>
                    <a:lnTo>
                      <a:pt x="40" y="51"/>
                    </a:lnTo>
                    <a:lnTo>
                      <a:pt x="55" y="49"/>
                    </a:lnTo>
                    <a:lnTo>
                      <a:pt x="70" y="43"/>
                    </a:lnTo>
                    <a:lnTo>
                      <a:pt x="88" y="36"/>
                    </a:lnTo>
                    <a:lnTo>
                      <a:pt x="108" y="26"/>
                    </a:lnTo>
                    <a:lnTo>
                      <a:pt x="129" y="18"/>
                    </a:lnTo>
                    <a:lnTo>
                      <a:pt x="151" y="9"/>
                    </a:lnTo>
                    <a:lnTo>
                      <a:pt x="173" y="4"/>
                    </a:lnTo>
                    <a:lnTo>
                      <a:pt x="193" y="0"/>
                    </a:lnTo>
                    <a:lnTo>
                      <a:pt x="211" y="1"/>
                    </a:lnTo>
                    <a:lnTo>
                      <a:pt x="206" y="12"/>
                    </a:lnTo>
                    <a:lnTo>
                      <a:pt x="203" y="22"/>
                    </a:lnTo>
                    <a:lnTo>
                      <a:pt x="201" y="29"/>
                    </a:lnTo>
                    <a:lnTo>
                      <a:pt x="198" y="34"/>
                    </a:lnTo>
                    <a:lnTo>
                      <a:pt x="197" y="38"/>
                    </a:lnTo>
                    <a:lnTo>
                      <a:pt x="196" y="40"/>
                    </a:lnTo>
                    <a:lnTo>
                      <a:pt x="196" y="41"/>
                    </a:lnTo>
                    <a:lnTo>
                      <a:pt x="182" y="49"/>
                    </a:lnTo>
                    <a:lnTo>
                      <a:pt x="165" y="59"/>
                    </a:lnTo>
                    <a:lnTo>
                      <a:pt x="147" y="68"/>
                    </a:lnTo>
                    <a:lnTo>
                      <a:pt x="128" y="78"/>
                    </a:lnTo>
                    <a:lnTo>
                      <a:pt x="109" y="86"/>
                    </a:lnTo>
                    <a:lnTo>
                      <a:pt x="91" y="95"/>
                    </a:lnTo>
                    <a:lnTo>
                      <a:pt x="74" y="101"/>
                    </a:lnTo>
                    <a:lnTo>
                      <a:pt x="60" y="105"/>
                    </a:lnTo>
                    <a:lnTo>
                      <a:pt x="47" y="110"/>
                    </a:lnTo>
                    <a:lnTo>
                      <a:pt x="39" y="112"/>
                    </a:lnTo>
                    <a:lnTo>
                      <a:pt x="31" y="113"/>
                    </a:lnTo>
                    <a:lnTo>
                      <a:pt x="25" y="112"/>
                    </a:lnTo>
                    <a:lnTo>
                      <a:pt x="19" y="111"/>
                    </a:lnTo>
                    <a:lnTo>
                      <a:pt x="14" y="108"/>
                    </a:lnTo>
                    <a:lnTo>
                      <a:pt x="8" y="105"/>
                    </a:lnTo>
                    <a:lnTo>
                      <a:pt x="0" y="102"/>
                    </a:lnTo>
                    <a:close/>
                  </a:path>
                </a:pathLst>
              </a:custGeom>
              <a:solidFill>
                <a:srgbClr val="999999"/>
              </a:solidFill>
              <a:ln w="9525">
                <a:noFill/>
                <a:round/>
                <a:headEnd/>
                <a:tailEnd/>
              </a:ln>
            </p:spPr>
            <p:txBody>
              <a:bodyPr/>
              <a:lstStyle/>
              <a:p>
                <a:endParaRPr lang="en-US"/>
              </a:p>
            </p:txBody>
          </p:sp>
          <p:sp>
            <p:nvSpPr>
              <p:cNvPr id="1330" name="Freeform 96"/>
              <p:cNvSpPr>
                <a:spLocks/>
              </p:cNvSpPr>
              <p:nvPr/>
            </p:nvSpPr>
            <p:spPr bwMode="auto">
              <a:xfrm>
                <a:off x="3691" y="2005"/>
                <a:ext cx="13" cy="12"/>
              </a:xfrm>
              <a:custGeom>
                <a:avLst/>
                <a:gdLst>
                  <a:gd name="T0" fmla="*/ 0 w 63"/>
                  <a:gd name="T1" fmla="*/ 0 h 58"/>
                  <a:gd name="T2" fmla="*/ 0 w 63"/>
                  <a:gd name="T3" fmla="*/ 0 h 58"/>
                  <a:gd name="T4" fmla="*/ 0 w 63"/>
                  <a:gd name="T5" fmla="*/ 0 h 58"/>
                  <a:gd name="T6" fmla="*/ 0 w 63"/>
                  <a:gd name="T7" fmla="*/ 0 h 58"/>
                  <a:gd name="T8" fmla="*/ 0 w 63"/>
                  <a:gd name="T9" fmla="*/ 0 h 58"/>
                  <a:gd name="T10" fmla="*/ 0 w 63"/>
                  <a:gd name="T11" fmla="*/ 0 h 58"/>
                  <a:gd name="T12" fmla="*/ 0 w 63"/>
                  <a:gd name="T13" fmla="*/ 0 h 58"/>
                  <a:gd name="T14" fmla="*/ 0 w 63"/>
                  <a:gd name="T15" fmla="*/ 0 h 58"/>
                  <a:gd name="T16" fmla="*/ 0 w 63"/>
                  <a:gd name="T17" fmla="*/ 0 h 58"/>
                  <a:gd name="T18" fmla="*/ 0 w 63"/>
                  <a:gd name="T19" fmla="*/ 0 h 58"/>
                  <a:gd name="T20" fmla="*/ 0 w 63"/>
                  <a:gd name="T21" fmla="*/ 0 h 58"/>
                  <a:gd name="T22" fmla="*/ 0 w 63"/>
                  <a:gd name="T23" fmla="*/ 0 h 58"/>
                  <a:gd name="T24" fmla="*/ 0 w 63"/>
                  <a:gd name="T25" fmla="*/ 0 h 58"/>
                  <a:gd name="T26" fmla="*/ 0 w 63"/>
                  <a:gd name="T27" fmla="*/ 0 h 58"/>
                  <a:gd name="T28" fmla="*/ 0 w 63"/>
                  <a:gd name="T29" fmla="*/ 0 h 58"/>
                  <a:gd name="T30" fmla="*/ 0 w 63"/>
                  <a:gd name="T31" fmla="*/ 0 h 58"/>
                  <a:gd name="T32" fmla="*/ 0 w 63"/>
                  <a:gd name="T33" fmla="*/ 0 h 58"/>
                  <a:gd name="T34" fmla="*/ 0 w 63"/>
                  <a:gd name="T35" fmla="*/ 0 h 58"/>
                  <a:gd name="T36" fmla="*/ 0 w 63"/>
                  <a:gd name="T37" fmla="*/ 0 h 58"/>
                  <a:gd name="T38" fmla="*/ 0 w 63"/>
                  <a:gd name="T39" fmla="*/ 0 h 58"/>
                  <a:gd name="T40" fmla="*/ 0 w 63"/>
                  <a:gd name="T41" fmla="*/ 0 h 58"/>
                  <a:gd name="T42" fmla="*/ 0 w 63"/>
                  <a:gd name="T43" fmla="*/ 0 h 58"/>
                  <a:gd name="T44" fmla="*/ 0 w 63"/>
                  <a:gd name="T45" fmla="*/ 0 h 58"/>
                  <a:gd name="T46" fmla="*/ 0 w 63"/>
                  <a:gd name="T47" fmla="*/ 0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
                  <a:gd name="T73" fmla="*/ 0 h 58"/>
                  <a:gd name="T74" fmla="*/ 63 w 63"/>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 h="58">
                    <a:moveTo>
                      <a:pt x="58" y="0"/>
                    </a:moveTo>
                    <a:lnTo>
                      <a:pt x="59" y="0"/>
                    </a:lnTo>
                    <a:lnTo>
                      <a:pt x="44" y="2"/>
                    </a:lnTo>
                    <a:lnTo>
                      <a:pt x="29" y="5"/>
                    </a:lnTo>
                    <a:lnTo>
                      <a:pt x="18" y="10"/>
                    </a:lnTo>
                    <a:lnTo>
                      <a:pt x="10" y="17"/>
                    </a:lnTo>
                    <a:lnTo>
                      <a:pt x="5" y="24"/>
                    </a:lnTo>
                    <a:lnTo>
                      <a:pt x="1" y="34"/>
                    </a:lnTo>
                    <a:lnTo>
                      <a:pt x="0" y="45"/>
                    </a:lnTo>
                    <a:lnTo>
                      <a:pt x="0" y="58"/>
                    </a:lnTo>
                    <a:lnTo>
                      <a:pt x="11" y="58"/>
                    </a:lnTo>
                    <a:lnTo>
                      <a:pt x="11" y="45"/>
                    </a:lnTo>
                    <a:lnTo>
                      <a:pt x="12" y="36"/>
                    </a:lnTo>
                    <a:lnTo>
                      <a:pt x="14" y="28"/>
                    </a:lnTo>
                    <a:lnTo>
                      <a:pt x="19" y="23"/>
                    </a:lnTo>
                    <a:lnTo>
                      <a:pt x="24" y="19"/>
                    </a:lnTo>
                    <a:lnTo>
                      <a:pt x="33" y="16"/>
                    </a:lnTo>
                    <a:lnTo>
                      <a:pt x="46" y="13"/>
                    </a:lnTo>
                    <a:lnTo>
                      <a:pt x="61" y="10"/>
                    </a:lnTo>
                    <a:lnTo>
                      <a:pt x="63" y="10"/>
                    </a:lnTo>
                    <a:lnTo>
                      <a:pt x="61" y="10"/>
                    </a:lnTo>
                    <a:lnTo>
                      <a:pt x="63" y="10"/>
                    </a:lnTo>
                    <a:lnTo>
                      <a:pt x="58" y="0"/>
                    </a:lnTo>
                    <a:close/>
                  </a:path>
                </a:pathLst>
              </a:custGeom>
              <a:solidFill>
                <a:srgbClr val="000000"/>
              </a:solidFill>
              <a:ln w="9525">
                <a:noFill/>
                <a:round/>
                <a:headEnd/>
                <a:tailEnd/>
              </a:ln>
            </p:spPr>
            <p:txBody>
              <a:bodyPr/>
              <a:lstStyle/>
              <a:p>
                <a:endParaRPr lang="en-US"/>
              </a:p>
            </p:txBody>
          </p:sp>
          <p:sp>
            <p:nvSpPr>
              <p:cNvPr id="1331" name="Freeform 97"/>
              <p:cNvSpPr>
                <a:spLocks/>
              </p:cNvSpPr>
              <p:nvPr/>
            </p:nvSpPr>
            <p:spPr bwMode="auto">
              <a:xfrm>
                <a:off x="3705" y="1992"/>
                <a:ext cx="32" cy="12"/>
              </a:xfrm>
              <a:custGeom>
                <a:avLst/>
                <a:gdLst>
                  <a:gd name="T0" fmla="*/ 0 w 164"/>
                  <a:gd name="T1" fmla="*/ 0 h 60"/>
                  <a:gd name="T2" fmla="*/ 0 w 164"/>
                  <a:gd name="T3" fmla="*/ 0 h 60"/>
                  <a:gd name="T4" fmla="*/ 0 w 164"/>
                  <a:gd name="T5" fmla="*/ 0 h 60"/>
                  <a:gd name="T6" fmla="*/ 0 w 164"/>
                  <a:gd name="T7" fmla="*/ 0 h 60"/>
                  <a:gd name="T8" fmla="*/ 0 w 164"/>
                  <a:gd name="T9" fmla="*/ 0 h 60"/>
                  <a:gd name="T10" fmla="*/ 0 w 164"/>
                  <a:gd name="T11" fmla="*/ 0 h 60"/>
                  <a:gd name="T12" fmla="*/ 0 w 164"/>
                  <a:gd name="T13" fmla="*/ 0 h 60"/>
                  <a:gd name="T14" fmla="*/ 0 w 164"/>
                  <a:gd name="T15" fmla="*/ 0 h 60"/>
                  <a:gd name="T16" fmla="*/ 0 w 164"/>
                  <a:gd name="T17" fmla="*/ 0 h 60"/>
                  <a:gd name="T18" fmla="*/ 0 w 164"/>
                  <a:gd name="T19" fmla="*/ 0 h 60"/>
                  <a:gd name="T20" fmla="*/ 0 w 164"/>
                  <a:gd name="T21" fmla="*/ 0 h 60"/>
                  <a:gd name="T22" fmla="*/ 0 w 164"/>
                  <a:gd name="T23" fmla="*/ 0 h 60"/>
                  <a:gd name="T24" fmla="*/ 0 w 164"/>
                  <a:gd name="T25" fmla="*/ 0 h 60"/>
                  <a:gd name="T26" fmla="*/ 0 w 164"/>
                  <a:gd name="T27" fmla="*/ 0 h 60"/>
                  <a:gd name="T28" fmla="*/ 0 w 164"/>
                  <a:gd name="T29" fmla="*/ 0 h 60"/>
                  <a:gd name="T30" fmla="*/ 0 w 164"/>
                  <a:gd name="T31" fmla="*/ 0 h 60"/>
                  <a:gd name="T32" fmla="*/ 0 w 164"/>
                  <a:gd name="T33" fmla="*/ 0 h 60"/>
                  <a:gd name="T34" fmla="*/ 0 w 164"/>
                  <a:gd name="T35" fmla="*/ 0 h 60"/>
                  <a:gd name="T36" fmla="*/ 0 w 164"/>
                  <a:gd name="T37" fmla="*/ 0 h 60"/>
                  <a:gd name="T38" fmla="*/ 0 w 164"/>
                  <a:gd name="T39" fmla="*/ 0 h 60"/>
                  <a:gd name="T40" fmla="*/ 0 w 164"/>
                  <a:gd name="T41" fmla="*/ 0 h 60"/>
                  <a:gd name="T42" fmla="*/ 0 w 164"/>
                  <a:gd name="T43" fmla="*/ 0 h 60"/>
                  <a:gd name="T44" fmla="*/ 0 w 164"/>
                  <a:gd name="T45" fmla="*/ 0 h 60"/>
                  <a:gd name="T46" fmla="*/ 0 w 164"/>
                  <a:gd name="T47" fmla="*/ 0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4"/>
                  <a:gd name="T73" fmla="*/ 0 h 60"/>
                  <a:gd name="T74" fmla="*/ 164 w 164"/>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4" h="60">
                    <a:moveTo>
                      <a:pt x="163" y="9"/>
                    </a:moveTo>
                    <a:lnTo>
                      <a:pt x="159" y="1"/>
                    </a:lnTo>
                    <a:lnTo>
                      <a:pt x="140" y="0"/>
                    </a:lnTo>
                    <a:lnTo>
                      <a:pt x="119" y="5"/>
                    </a:lnTo>
                    <a:lnTo>
                      <a:pt x="96" y="10"/>
                    </a:lnTo>
                    <a:lnTo>
                      <a:pt x="74" y="18"/>
                    </a:lnTo>
                    <a:lnTo>
                      <a:pt x="53" y="27"/>
                    </a:lnTo>
                    <a:lnTo>
                      <a:pt x="32" y="36"/>
                    </a:lnTo>
                    <a:lnTo>
                      <a:pt x="15" y="44"/>
                    </a:lnTo>
                    <a:lnTo>
                      <a:pt x="0" y="50"/>
                    </a:lnTo>
                    <a:lnTo>
                      <a:pt x="5" y="60"/>
                    </a:lnTo>
                    <a:lnTo>
                      <a:pt x="19" y="54"/>
                    </a:lnTo>
                    <a:lnTo>
                      <a:pt x="37" y="47"/>
                    </a:lnTo>
                    <a:lnTo>
                      <a:pt x="57" y="37"/>
                    </a:lnTo>
                    <a:lnTo>
                      <a:pt x="78" y="29"/>
                    </a:lnTo>
                    <a:lnTo>
                      <a:pt x="101" y="20"/>
                    </a:lnTo>
                    <a:lnTo>
                      <a:pt x="121" y="15"/>
                    </a:lnTo>
                    <a:lnTo>
                      <a:pt x="140" y="11"/>
                    </a:lnTo>
                    <a:lnTo>
                      <a:pt x="157" y="12"/>
                    </a:lnTo>
                    <a:lnTo>
                      <a:pt x="152" y="5"/>
                    </a:lnTo>
                    <a:lnTo>
                      <a:pt x="163" y="9"/>
                    </a:lnTo>
                    <a:lnTo>
                      <a:pt x="164" y="3"/>
                    </a:lnTo>
                    <a:lnTo>
                      <a:pt x="159" y="1"/>
                    </a:lnTo>
                    <a:lnTo>
                      <a:pt x="163" y="9"/>
                    </a:lnTo>
                    <a:close/>
                  </a:path>
                </a:pathLst>
              </a:custGeom>
              <a:solidFill>
                <a:srgbClr val="000000"/>
              </a:solidFill>
              <a:ln w="9525">
                <a:noFill/>
                <a:round/>
                <a:headEnd/>
                <a:tailEnd/>
              </a:ln>
            </p:spPr>
            <p:txBody>
              <a:bodyPr/>
              <a:lstStyle/>
              <a:p>
                <a:endParaRPr lang="en-US"/>
              </a:p>
            </p:txBody>
          </p:sp>
          <p:sp>
            <p:nvSpPr>
              <p:cNvPr id="1332" name="Freeform 98"/>
              <p:cNvSpPr>
                <a:spLocks/>
              </p:cNvSpPr>
              <p:nvPr/>
            </p:nvSpPr>
            <p:spPr bwMode="auto">
              <a:xfrm>
                <a:off x="3731" y="1995"/>
                <a:ext cx="5" cy="12"/>
              </a:xfrm>
              <a:custGeom>
                <a:avLst/>
                <a:gdLst>
                  <a:gd name="T0" fmla="*/ 0 w 25"/>
                  <a:gd name="T1" fmla="*/ 0 h 46"/>
                  <a:gd name="T2" fmla="*/ 0 w 25"/>
                  <a:gd name="T3" fmla="*/ 0 h 46"/>
                  <a:gd name="T4" fmla="*/ 0 w 25"/>
                  <a:gd name="T5" fmla="*/ 0 h 46"/>
                  <a:gd name="T6" fmla="*/ 0 w 25"/>
                  <a:gd name="T7" fmla="*/ 0 h 46"/>
                  <a:gd name="T8" fmla="*/ 0 w 25"/>
                  <a:gd name="T9" fmla="*/ 0 h 46"/>
                  <a:gd name="T10" fmla="*/ 0 w 25"/>
                  <a:gd name="T11" fmla="*/ 0 h 46"/>
                  <a:gd name="T12" fmla="*/ 0 w 25"/>
                  <a:gd name="T13" fmla="*/ 0 h 46"/>
                  <a:gd name="T14" fmla="*/ 0 w 25"/>
                  <a:gd name="T15" fmla="*/ 0 h 46"/>
                  <a:gd name="T16" fmla="*/ 0 w 25"/>
                  <a:gd name="T17" fmla="*/ 0 h 46"/>
                  <a:gd name="T18" fmla="*/ 0 w 25"/>
                  <a:gd name="T19" fmla="*/ 0 h 46"/>
                  <a:gd name="T20" fmla="*/ 0 w 25"/>
                  <a:gd name="T21" fmla="*/ 0 h 46"/>
                  <a:gd name="T22" fmla="*/ 0 w 25"/>
                  <a:gd name="T23" fmla="*/ 0 h 46"/>
                  <a:gd name="T24" fmla="*/ 0 w 25"/>
                  <a:gd name="T25" fmla="*/ 0 h 46"/>
                  <a:gd name="T26" fmla="*/ 0 w 25"/>
                  <a:gd name="T27" fmla="*/ 0 h 46"/>
                  <a:gd name="T28" fmla="*/ 0 w 25"/>
                  <a:gd name="T29" fmla="*/ 0 h 46"/>
                  <a:gd name="T30" fmla="*/ 0 w 25"/>
                  <a:gd name="T31" fmla="*/ 0 h 46"/>
                  <a:gd name="T32" fmla="*/ 0 w 25"/>
                  <a:gd name="T33" fmla="*/ 0 h 46"/>
                  <a:gd name="T34" fmla="*/ 0 w 25"/>
                  <a:gd name="T35" fmla="*/ 0 h 46"/>
                  <a:gd name="T36" fmla="*/ 0 w 25"/>
                  <a:gd name="T37" fmla="*/ 0 h 46"/>
                  <a:gd name="T38" fmla="*/ 0 w 25"/>
                  <a:gd name="T39" fmla="*/ 0 h 46"/>
                  <a:gd name="T40" fmla="*/ 0 w 25"/>
                  <a:gd name="T41" fmla="*/ 0 h 46"/>
                  <a:gd name="T42" fmla="*/ 0 w 25"/>
                  <a:gd name="T43" fmla="*/ 0 h 46"/>
                  <a:gd name="T44" fmla="*/ 0 w 25"/>
                  <a:gd name="T45" fmla="*/ 0 h 46"/>
                  <a:gd name="T46" fmla="*/ 0 w 25"/>
                  <a:gd name="T47" fmla="*/ 0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6"/>
                  <a:gd name="T74" fmla="*/ 25 w 25"/>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6">
                    <a:moveTo>
                      <a:pt x="9" y="46"/>
                    </a:moveTo>
                    <a:lnTo>
                      <a:pt x="10" y="44"/>
                    </a:lnTo>
                    <a:lnTo>
                      <a:pt x="11" y="42"/>
                    </a:lnTo>
                    <a:lnTo>
                      <a:pt x="11" y="43"/>
                    </a:lnTo>
                    <a:lnTo>
                      <a:pt x="12" y="41"/>
                    </a:lnTo>
                    <a:lnTo>
                      <a:pt x="13" y="38"/>
                    </a:lnTo>
                    <a:lnTo>
                      <a:pt x="15" y="32"/>
                    </a:lnTo>
                    <a:lnTo>
                      <a:pt x="17" y="24"/>
                    </a:lnTo>
                    <a:lnTo>
                      <a:pt x="21" y="15"/>
                    </a:lnTo>
                    <a:lnTo>
                      <a:pt x="25" y="4"/>
                    </a:lnTo>
                    <a:lnTo>
                      <a:pt x="14" y="0"/>
                    </a:lnTo>
                    <a:lnTo>
                      <a:pt x="10" y="11"/>
                    </a:lnTo>
                    <a:lnTo>
                      <a:pt x="6" y="22"/>
                    </a:lnTo>
                    <a:lnTo>
                      <a:pt x="4" y="28"/>
                    </a:lnTo>
                    <a:lnTo>
                      <a:pt x="2" y="33"/>
                    </a:lnTo>
                    <a:lnTo>
                      <a:pt x="1" y="37"/>
                    </a:lnTo>
                    <a:lnTo>
                      <a:pt x="0" y="39"/>
                    </a:lnTo>
                    <a:lnTo>
                      <a:pt x="0" y="42"/>
                    </a:lnTo>
                    <a:lnTo>
                      <a:pt x="1" y="40"/>
                    </a:lnTo>
                    <a:lnTo>
                      <a:pt x="2" y="38"/>
                    </a:lnTo>
                    <a:lnTo>
                      <a:pt x="9" y="46"/>
                    </a:lnTo>
                    <a:lnTo>
                      <a:pt x="10" y="45"/>
                    </a:lnTo>
                    <a:lnTo>
                      <a:pt x="10" y="44"/>
                    </a:lnTo>
                    <a:lnTo>
                      <a:pt x="9" y="46"/>
                    </a:lnTo>
                    <a:close/>
                  </a:path>
                </a:pathLst>
              </a:custGeom>
              <a:solidFill>
                <a:srgbClr val="000000"/>
              </a:solidFill>
              <a:ln w="9525">
                <a:noFill/>
                <a:round/>
                <a:headEnd/>
                <a:tailEnd/>
              </a:ln>
            </p:spPr>
            <p:txBody>
              <a:bodyPr/>
              <a:lstStyle/>
              <a:p>
                <a:endParaRPr lang="en-US"/>
              </a:p>
            </p:txBody>
          </p:sp>
          <p:sp>
            <p:nvSpPr>
              <p:cNvPr id="1333" name="Freeform 99"/>
              <p:cNvSpPr>
                <a:spLocks/>
              </p:cNvSpPr>
              <p:nvPr/>
            </p:nvSpPr>
            <p:spPr bwMode="auto">
              <a:xfrm>
                <a:off x="3705" y="1990"/>
                <a:ext cx="28" cy="12"/>
              </a:xfrm>
              <a:custGeom>
                <a:avLst/>
                <a:gdLst>
                  <a:gd name="T0" fmla="*/ 0 w 142"/>
                  <a:gd name="T1" fmla="*/ 0 h 73"/>
                  <a:gd name="T2" fmla="*/ 0 w 142"/>
                  <a:gd name="T3" fmla="*/ 0 h 73"/>
                  <a:gd name="T4" fmla="*/ 0 w 142"/>
                  <a:gd name="T5" fmla="*/ 0 h 73"/>
                  <a:gd name="T6" fmla="*/ 0 w 142"/>
                  <a:gd name="T7" fmla="*/ 0 h 73"/>
                  <a:gd name="T8" fmla="*/ 0 w 142"/>
                  <a:gd name="T9" fmla="*/ 0 h 73"/>
                  <a:gd name="T10" fmla="*/ 0 w 142"/>
                  <a:gd name="T11" fmla="*/ 0 h 73"/>
                  <a:gd name="T12" fmla="*/ 0 w 142"/>
                  <a:gd name="T13" fmla="*/ 0 h 73"/>
                  <a:gd name="T14" fmla="*/ 0 w 142"/>
                  <a:gd name="T15" fmla="*/ 0 h 73"/>
                  <a:gd name="T16" fmla="*/ 0 w 142"/>
                  <a:gd name="T17" fmla="*/ 0 h 73"/>
                  <a:gd name="T18" fmla="*/ 0 w 142"/>
                  <a:gd name="T19" fmla="*/ 0 h 73"/>
                  <a:gd name="T20" fmla="*/ 0 w 142"/>
                  <a:gd name="T21" fmla="*/ 0 h 73"/>
                  <a:gd name="T22" fmla="*/ 0 w 142"/>
                  <a:gd name="T23" fmla="*/ 0 h 73"/>
                  <a:gd name="T24" fmla="*/ 0 w 142"/>
                  <a:gd name="T25" fmla="*/ 0 h 73"/>
                  <a:gd name="T26" fmla="*/ 0 w 142"/>
                  <a:gd name="T27" fmla="*/ 0 h 73"/>
                  <a:gd name="T28" fmla="*/ 0 w 142"/>
                  <a:gd name="T29" fmla="*/ 0 h 73"/>
                  <a:gd name="T30" fmla="*/ 0 w 142"/>
                  <a:gd name="T31" fmla="*/ 0 h 73"/>
                  <a:gd name="T32" fmla="*/ 0 w 142"/>
                  <a:gd name="T33" fmla="*/ 0 h 73"/>
                  <a:gd name="T34" fmla="*/ 0 w 142"/>
                  <a:gd name="T35" fmla="*/ 0 h 73"/>
                  <a:gd name="T36" fmla="*/ 0 w 142"/>
                  <a:gd name="T37" fmla="*/ 0 h 73"/>
                  <a:gd name="T38" fmla="*/ 0 w 142"/>
                  <a:gd name="T39" fmla="*/ 0 h 73"/>
                  <a:gd name="T40" fmla="*/ 0 w 142"/>
                  <a:gd name="T41" fmla="*/ 0 h 73"/>
                  <a:gd name="T42" fmla="*/ 0 w 142"/>
                  <a:gd name="T43" fmla="*/ 0 h 73"/>
                  <a:gd name="T44" fmla="*/ 0 w 142"/>
                  <a:gd name="T45" fmla="*/ 0 h 73"/>
                  <a:gd name="T46" fmla="*/ 0 w 142"/>
                  <a:gd name="T47" fmla="*/ 0 h 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2"/>
                  <a:gd name="T73" fmla="*/ 0 h 73"/>
                  <a:gd name="T74" fmla="*/ 142 w 142"/>
                  <a:gd name="T75" fmla="*/ 73 h 7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2" h="73">
                    <a:moveTo>
                      <a:pt x="4" y="72"/>
                    </a:moveTo>
                    <a:lnTo>
                      <a:pt x="3" y="73"/>
                    </a:lnTo>
                    <a:lnTo>
                      <a:pt x="19" y="69"/>
                    </a:lnTo>
                    <a:lnTo>
                      <a:pt x="35" y="63"/>
                    </a:lnTo>
                    <a:lnTo>
                      <a:pt x="53" y="53"/>
                    </a:lnTo>
                    <a:lnTo>
                      <a:pt x="72" y="45"/>
                    </a:lnTo>
                    <a:lnTo>
                      <a:pt x="91" y="35"/>
                    </a:lnTo>
                    <a:lnTo>
                      <a:pt x="110" y="26"/>
                    </a:lnTo>
                    <a:lnTo>
                      <a:pt x="127" y="16"/>
                    </a:lnTo>
                    <a:lnTo>
                      <a:pt x="142" y="8"/>
                    </a:lnTo>
                    <a:lnTo>
                      <a:pt x="135" y="0"/>
                    </a:lnTo>
                    <a:lnTo>
                      <a:pt x="120" y="8"/>
                    </a:lnTo>
                    <a:lnTo>
                      <a:pt x="104" y="17"/>
                    </a:lnTo>
                    <a:lnTo>
                      <a:pt x="87" y="27"/>
                    </a:lnTo>
                    <a:lnTo>
                      <a:pt x="68" y="36"/>
                    </a:lnTo>
                    <a:lnTo>
                      <a:pt x="49" y="45"/>
                    </a:lnTo>
                    <a:lnTo>
                      <a:pt x="31" y="52"/>
                    </a:lnTo>
                    <a:lnTo>
                      <a:pt x="14" y="59"/>
                    </a:lnTo>
                    <a:lnTo>
                      <a:pt x="1" y="63"/>
                    </a:lnTo>
                    <a:lnTo>
                      <a:pt x="0" y="64"/>
                    </a:lnTo>
                    <a:lnTo>
                      <a:pt x="1" y="63"/>
                    </a:lnTo>
                    <a:lnTo>
                      <a:pt x="0" y="63"/>
                    </a:lnTo>
                    <a:lnTo>
                      <a:pt x="0" y="64"/>
                    </a:lnTo>
                    <a:lnTo>
                      <a:pt x="4" y="72"/>
                    </a:lnTo>
                    <a:close/>
                  </a:path>
                </a:pathLst>
              </a:custGeom>
              <a:solidFill>
                <a:srgbClr val="000000"/>
              </a:solidFill>
              <a:ln w="9525">
                <a:noFill/>
                <a:round/>
                <a:headEnd/>
                <a:tailEnd/>
              </a:ln>
            </p:spPr>
            <p:txBody>
              <a:bodyPr/>
              <a:lstStyle/>
              <a:p>
                <a:endParaRPr lang="en-US"/>
              </a:p>
            </p:txBody>
          </p:sp>
          <p:sp>
            <p:nvSpPr>
              <p:cNvPr id="1334" name="Freeform 100"/>
              <p:cNvSpPr>
                <a:spLocks/>
              </p:cNvSpPr>
              <p:nvPr/>
            </p:nvSpPr>
            <p:spPr bwMode="auto">
              <a:xfrm>
                <a:off x="3692" y="2014"/>
                <a:ext cx="13" cy="4"/>
              </a:xfrm>
              <a:custGeom>
                <a:avLst/>
                <a:gdLst>
                  <a:gd name="T0" fmla="*/ 0 w 67"/>
                  <a:gd name="T1" fmla="*/ 0 h 22"/>
                  <a:gd name="T2" fmla="*/ 0 w 67"/>
                  <a:gd name="T3" fmla="*/ 0 h 22"/>
                  <a:gd name="T4" fmla="*/ 0 w 67"/>
                  <a:gd name="T5" fmla="*/ 0 h 22"/>
                  <a:gd name="T6" fmla="*/ 0 w 67"/>
                  <a:gd name="T7" fmla="*/ 0 h 22"/>
                  <a:gd name="T8" fmla="*/ 0 w 67"/>
                  <a:gd name="T9" fmla="*/ 0 h 22"/>
                  <a:gd name="T10" fmla="*/ 0 w 67"/>
                  <a:gd name="T11" fmla="*/ 0 h 22"/>
                  <a:gd name="T12" fmla="*/ 0 w 67"/>
                  <a:gd name="T13" fmla="*/ 0 h 22"/>
                  <a:gd name="T14" fmla="*/ 0 w 67"/>
                  <a:gd name="T15" fmla="*/ 0 h 22"/>
                  <a:gd name="T16" fmla="*/ 0 w 67"/>
                  <a:gd name="T17" fmla="*/ 0 h 22"/>
                  <a:gd name="T18" fmla="*/ 0 w 67"/>
                  <a:gd name="T19" fmla="*/ 0 h 22"/>
                  <a:gd name="T20" fmla="*/ 0 w 67"/>
                  <a:gd name="T21" fmla="*/ 0 h 22"/>
                  <a:gd name="T22" fmla="*/ 0 w 67"/>
                  <a:gd name="T23" fmla="*/ 0 h 22"/>
                  <a:gd name="T24" fmla="*/ 0 w 67"/>
                  <a:gd name="T25" fmla="*/ 0 h 22"/>
                  <a:gd name="T26" fmla="*/ 0 w 67"/>
                  <a:gd name="T27" fmla="*/ 0 h 22"/>
                  <a:gd name="T28" fmla="*/ 0 w 67"/>
                  <a:gd name="T29" fmla="*/ 0 h 22"/>
                  <a:gd name="T30" fmla="*/ 0 w 67"/>
                  <a:gd name="T31" fmla="*/ 0 h 22"/>
                  <a:gd name="T32" fmla="*/ 0 w 67"/>
                  <a:gd name="T33" fmla="*/ 0 h 22"/>
                  <a:gd name="T34" fmla="*/ 0 w 67"/>
                  <a:gd name="T35" fmla="*/ 0 h 22"/>
                  <a:gd name="T36" fmla="*/ 0 w 67"/>
                  <a:gd name="T37" fmla="*/ 0 h 22"/>
                  <a:gd name="T38" fmla="*/ 0 w 67"/>
                  <a:gd name="T39" fmla="*/ 0 h 22"/>
                  <a:gd name="T40" fmla="*/ 0 w 67"/>
                  <a:gd name="T41" fmla="*/ 0 h 22"/>
                  <a:gd name="T42" fmla="*/ 0 w 67"/>
                  <a:gd name="T43" fmla="*/ 0 h 22"/>
                  <a:gd name="T44" fmla="*/ 0 w 67"/>
                  <a:gd name="T45" fmla="*/ 0 h 22"/>
                  <a:gd name="T46" fmla="*/ 0 w 67"/>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7"/>
                  <a:gd name="T73" fmla="*/ 0 h 22"/>
                  <a:gd name="T74" fmla="*/ 67 w 67"/>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7" h="22">
                    <a:moveTo>
                      <a:pt x="0" y="5"/>
                    </a:moveTo>
                    <a:lnTo>
                      <a:pt x="3" y="10"/>
                    </a:lnTo>
                    <a:lnTo>
                      <a:pt x="11" y="12"/>
                    </a:lnTo>
                    <a:lnTo>
                      <a:pt x="16" y="15"/>
                    </a:lnTo>
                    <a:lnTo>
                      <a:pt x="22" y="20"/>
                    </a:lnTo>
                    <a:lnTo>
                      <a:pt x="29" y="21"/>
                    </a:lnTo>
                    <a:lnTo>
                      <a:pt x="36" y="22"/>
                    </a:lnTo>
                    <a:lnTo>
                      <a:pt x="45" y="21"/>
                    </a:lnTo>
                    <a:lnTo>
                      <a:pt x="55" y="19"/>
                    </a:lnTo>
                    <a:lnTo>
                      <a:pt x="67" y="12"/>
                    </a:lnTo>
                    <a:lnTo>
                      <a:pt x="63" y="4"/>
                    </a:lnTo>
                    <a:lnTo>
                      <a:pt x="50" y="8"/>
                    </a:lnTo>
                    <a:lnTo>
                      <a:pt x="42" y="10"/>
                    </a:lnTo>
                    <a:lnTo>
                      <a:pt x="36" y="11"/>
                    </a:lnTo>
                    <a:lnTo>
                      <a:pt x="31" y="10"/>
                    </a:lnTo>
                    <a:lnTo>
                      <a:pt x="27" y="9"/>
                    </a:lnTo>
                    <a:lnTo>
                      <a:pt x="22" y="7"/>
                    </a:lnTo>
                    <a:lnTo>
                      <a:pt x="16" y="4"/>
                    </a:lnTo>
                    <a:lnTo>
                      <a:pt x="8" y="0"/>
                    </a:lnTo>
                    <a:lnTo>
                      <a:pt x="11" y="5"/>
                    </a:lnTo>
                    <a:lnTo>
                      <a:pt x="0" y="5"/>
                    </a:lnTo>
                    <a:lnTo>
                      <a:pt x="0" y="8"/>
                    </a:lnTo>
                    <a:lnTo>
                      <a:pt x="3" y="10"/>
                    </a:lnTo>
                    <a:lnTo>
                      <a:pt x="0" y="5"/>
                    </a:lnTo>
                    <a:close/>
                  </a:path>
                </a:pathLst>
              </a:custGeom>
              <a:solidFill>
                <a:srgbClr val="000000"/>
              </a:solidFill>
              <a:ln w="9525">
                <a:noFill/>
                <a:round/>
                <a:headEnd/>
                <a:tailEnd/>
              </a:ln>
            </p:spPr>
            <p:txBody>
              <a:bodyPr/>
              <a:lstStyle/>
              <a:p>
                <a:endParaRPr lang="en-US"/>
              </a:p>
            </p:txBody>
          </p:sp>
          <p:sp>
            <p:nvSpPr>
              <p:cNvPr id="1335" name="Freeform 101"/>
              <p:cNvSpPr>
                <a:spLocks/>
              </p:cNvSpPr>
              <p:nvPr/>
            </p:nvSpPr>
            <p:spPr bwMode="auto">
              <a:xfrm>
                <a:off x="3683" y="2013"/>
                <a:ext cx="14" cy="56"/>
              </a:xfrm>
              <a:custGeom>
                <a:avLst/>
                <a:gdLst>
                  <a:gd name="T0" fmla="*/ 0 w 74"/>
                  <a:gd name="T1" fmla="*/ 0 h 281"/>
                  <a:gd name="T2" fmla="*/ 0 w 74"/>
                  <a:gd name="T3" fmla="*/ 0 h 281"/>
                  <a:gd name="T4" fmla="*/ 0 w 74"/>
                  <a:gd name="T5" fmla="*/ 0 h 281"/>
                  <a:gd name="T6" fmla="*/ 0 w 74"/>
                  <a:gd name="T7" fmla="*/ 0 h 281"/>
                  <a:gd name="T8" fmla="*/ 0 w 74"/>
                  <a:gd name="T9" fmla="*/ 0 h 281"/>
                  <a:gd name="T10" fmla="*/ 0 w 74"/>
                  <a:gd name="T11" fmla="*/ 0 h 281"/>
                  <a:gd name="T12" fmla="*/ 0 w 74"/>
                  <a:gd name="T13" fmla="*/ 0 h 281"/>
                  <a:gd name="T14" fmla="*/ 0 w 74"/>
                  <a:gd name="T15" fmla="*/ 0 h 281"/>
                  <a:gd name="T16" fmla="*/ 0 w 74"/>
                  <a:gd name="T17" fmla="*/ 0 h 281"/>
                  <a:gd name="T18" fmla="*/ 0 w 74"/>
                  <a:gd name="T19" fmla="*/ 0 h 281"/>
                  <a:gd name="T20" fmla="*/ 0 w 74"/>
                  <a:gd name="T21" fmla="*/ 0 h 281"/>
                  <a:gd name="T22" fmla="*/ 0 w 74"/>
                  <a:gd name="T23" fmla="*/ 0 h 281"/>
                  <a:gd name="T24" fmla="*/ 0 w 74"/>
                  <a:gd name="T25" fmla="*/ 0 h 281"/>
                  <a:gd name="T26" fmla="*/ 0 w 74"/>
                  <a:gd name="T27" fmla="*/ 0 h 281"/>
                  <a:gd name="T28" fmla="*/ 0 w 74"/>
                  <a:gd name="T29" fmla="*/ 0 h 281"/>
                  <a:gd name="T30" fmla="*/ 0 w 74"/>
                  <a:gd name="T31" fmla="*/ 0 h 281"/>
                  <a:gd name="T32" fmla="*/ 0 w 74"/>
                  <a:gd name="T33" fmla="*/ 0 h 281"/>
                  <a:gd name="T34" fmla="*/ 0 w 74"/>
                  <a:gd name="T35" fmla="*/ 0 h 281"/>
                  <a:gd name="T36" fmla="*/ 0 w 74"/>
                  <a:gd name="T37" fmla="*/ 0 h 281"/>
                  <a:gd name="T38" fmla="*/ 0 w 74"/>
                  <a:gd name="T39" fmla="*/ 0 h 281"/>
                  <a:gd name="T40" fmla="*/ 0 w 74"/>
                  <a:gd name="T41" fmla="*/ 0 h 281"/>
                  <a:gd name="T42" fmla="*/ 0 w 74"/>
                  <a:gd name="T43" fmla="*/ 0 h 281"/>
                  <a:gd name="T44" fmla="*/ 0 w 74"/>
                  <a:gd name="T45" fmla="*/ 0 h 281"/>
                  <a:gd name="T46" fmla="*/ 0 w 74"/>
                  <a:gd name="T47" fmla="*/ 0 h 281"/>
                  <a:gd name="T48" fmla="*/ 0 w 74"/>
                  <a:gd name="T49" fmla="*/ 0 h 281"/>
                  <a:gd name="T50" fmla="*/ 0 w 74"/>
                  <a:gd name="T51" fmla="*/ 0 h 281"/>
                  <a:gd name="T52" fmla="*/ 0 w 74"/>
                  <a:gd name="T53" fmla="*/ 0 h 281"/>
                  <a:gd name="T54" fmla="*/ 0 w 74"/>
                  <a:gd name="T55" fmla="*/ 0 h 281"/>
                  <a:gd name="T56" fmla="*/ 0 w 74"/>
                  <a:gd name="T57" fmla="*/ 0 h 281"/>
                  <a:gd name="T58" fmla="*/ 0 w 74"/>
                  <a:gd name="T59" fmla="*/ 0 h 281"/>
                  <a:gd name="T60" fmla="*/ 0 w 74"/>
                  <a:gd name="T61" fmla="*/ 0 h 281"/>
                  <a:gd name="T62" fmla="*/ 0 w 74"/>
                  <a:gd name="T63" fmla="*/ 0 h 281"/>
                  <a:gd name="T64" fmla="*/ 0 w 74"/>
                  <a:gd name="T65" fmla="*/ 0 h 281"/>
                  <a:gd name="T66" fmla="*/ 0 w 74"/>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281"/>
                  <a:gd name="T104" fmla="*/ 74 w 74"/>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281">
                    <a:moveTo>
                      <a:pt x="52" y="0"/>
                    </a:moveTo>
                    <a:lnTo>
                      <a:pt x="48" y="14"/>
                    </a:lnTo>
                    <a:lnTo>
                      <a:pt x="45" y="23"/>
                    </a:lnTo>
                    <a:lnTo>
                      <a:pt x="42" y="28"/>
                    </a:lnTo>
                    <a:lnTo>
                      <a:pt x="42" y="29"/>
                    </a:lnTo>
                    <a:lnTo>
                      <a:pt x="35" y="38"/>
                    </a:lnTo>
                    <a:lnTo>
                      <a:pt x="28" y="44"/>
                    </a:lnTo>
                    <a:lnTo>
                      <a:pt x="20" y="49"/>
                    </a:lnTo>
                    <a:lnTo>
                      <a:pt x="14" y="56"/>
                    </a:lnTo>
                    <a:lnTo>
                      <a:pt x="10" y="62"/>
                    </a:lnTo>
                    <a:lnTo>
                      <a:pt x="8" y="70"/>
                    </a:lnTo>
                    <a:lnTo>
                      <a:pt x="8" y="82"/>
                    </a:lnTo>
                    <a:lnTo>
                      <a:pt x="12" y="98"/>
                    </a:lnTo>
                    <a:lnTo>
                      <a:pt x="11" y="103"/>
                    </a:lnTo>
                    <a:lnTo>
                      <a:pt x="10" y="109"/>
                    </a:lnTo>
                    <a:lnTo>
                      <a:pt x="8" y="117"/>
                    </a:lnTo>
                    <a:lnTo>
                      <a:pt x="7" y="125"/>
                    </a:lnTo>
                    <a:lnTo>
                      <a:pt x="6" y="134"/>
                    </a:lnTo>
                    <a:lnTo>
                      <a:pt x="4" y="143"/>
                    </a:lnTo>
                    <a:lnTo>
                      <a:pt x="3" y="154"/>
                    </a:lnTo>
                    <a:lnTo>
                      <a:pt x="2" y="164"/>
                    </a:lnTo>
                    <a:lnTo>
                      <a:pt x="1" y="177"/>
                    </a:lnTo>
                    <a:lnTo>
                      <a:pt x="0" y="189"/>
                    </a:lnTo>
                    <a:lnTo>
                      <a:pt x="0" y="202"/>
                    </a:lnTo>
                    <a:lnTo>
                      <a:pt x="0" y="217"/>
                    </a:lnTo>
                    <a:lnTo>
                      <a:pt x="0" y="232"/>
                    </a:lnTo>
                    <a:lnTo>
                      <a:pt x="1" y="247"/>
                    </a:lnTo>
                    <a:lnTo>
                      <a:pt x="2" y="264"/>
                    </a:lnTo>
                    <a:lnTo>
                      <a:pt x="3" y="281"/>
                    </a:lnTo>
                    <a:lnTo>
                      <a:pt x="14" y="280"/>
                    </a:lnTo>
                    <a:lnTo>
                      <a:pt x="25" y="278"/>
                    </a:lnTo>
                    <a:lnTo>
                      <a:pt x="33" y="277"/>
                    </a:lnTo>
                    <a:lnTo>
                      <a:pt x="40" y="276"/>
                    </a:lnTo>
                    <a:lnTo>
                      <a:pt x="46" y="275"/>
                    </a:lnTo>
                    <a:lnTo>
                      <a:pt x="50" y="274"/>
                    </a:lnTo>
                    <a:lnTo>
                      <a:pt x="52" y="273"/>
                    </a:lnTo>
                    <a:lnTo>
                      <a:pt x="54" y="273"/>
                    </a:lnTo>
                    <a:lnTo>
                      <a:pt x="57" y="259"/>
                    </a:lnTo>
                    <a:lnTo>
                      <a:pt x="60" y="245"/>
                    </a:lnTo>
                    <a:lnTo>
                      <a:pt x="63" y="232"/>
                    </a:lnTo>
                    <a:lnTo>
                      <a:pt x="64" y="218"/>
                    </a:lnTo>
                    <a:lnTo>
                      <a:pt x="66" y="204"/>
                    </a:lnTo>
                    <a:lnTo>
                      <a:pt x="67" y="192"/>
                    </a:lnTo>
                    <a:lnTo>
                      <a:pt x="67" y="179"/>
                    </a:lnTo>
                    <a:lnTo>
                      <a:pt x="67" y="167"/>
                    </a:lnTo>
                    <a:lnTo>
                      <a:pt x="67" y="156"/>
                    </a:lnTo>
                    <a:lnTo>
                      <a:pt x="67" y="144"/>
                    </a:lnTo>
                    <a:lnTo>
                      <a:pt x="67" y="134"/>
                    </a:lnTo>
                    <a:lnTo>
                      <a:pt x="66" y="124"/>
                    </a:lnTo>
                    <a:lnTo>
                      <a:pt x="66" y="116"/>
                    </a:lnTo>
                    <a:lnTo>
                      <a:pt x="65" y="107"/>
                    </a:lnTo>
                    <a:lnTo>
                      <a:pt x="65" y="100"/>
                    </a:lnTo>
                    <a:lnTo>
                      <a:pt x="64" y="94"/>
                    </a:lnTo>
                    <a:lnTo>
                      <a:pt x="68" y="86"/>
                    </a:lnTo>
                    <a:lnTo>
                      <a:pt x="70" y="80"/>
                    </a:lnTo>
                    <a:lnTo>
                      <a:pt x="73" y="74"/>
                    </a:lnTo>
                    <a:lnTo>
                      <a:pt x="74" y="67"/>
                    </a:lnTo>
                    <a:lnTo>
                      <a:pt x="74" y="62"/>
                    </a:lnTo>
                    <a:lnTo>
                      <a:pt x="71" y="55"/>
                    </a:lnTo>
                    <a:lnTo>
                      <a:pt x="69" y="48"/>
                    </a:lnTo>
                    <a:lnTo>
                      <a:pt x="66" y="40"/>
                    </a:lnTo>
                    <a:lnTo>
                      <a:pt x="63" y="31"/>
                    </a:lnTo>
                    <a:lnTo>
                      <a:pt x="59" y="23"/>
                    </a:lnTo>
                    <a:lnTo>
                      <a:pt x="57" y="17"/>
                    </a:lnTo>
                    <a:lnTo>
                      <a:pt x="55" y="10"/>
                    </a:lnTo>
                    <a:lnTo>
                      <a:pt x="54" y="6"/>
                    </a:lnTo>
                    <a:lnTo>
                      <a:pt x="52" y="3"/>
                    </a:lnTo>
                    <a:lnTo>
                      <a:pt x="52" y="1"/>
                    </a:lnTo>
                    <a:lnTo>
                      <a:pt x="52" y="0"/>
                    </a:lnTo>
                    <a:close/>
                  </a:path>
                </a:pathLst>
              </a:custGeom>
              <a:solidFill>
                <a:srgbClr val="999999"/>
              </a:solidFill>
              <a:ln w="9525">
                <a:noFill/>
                <a:round/>
                <a:headEnd/>
                <a:tailEnd/>
              </a:ln>
            </p:spPr>
            <p:txBody>
              <a:bodyPr/>
              <a:lstStyle/>
              <a:p>
                <a:endParaRPr lang="en-US"/>
              </a:p>
            </p:txBody>
          </p:sp>
          <p:sp>
            <p:nvSpPr>
              <p:cNvPr id="1336" name="Freeform 102"/>
              <p:cNvSpPr>
                <a:spLocks/>
              </p:cNvSpPr>
              <p:nvPr/>
            </p:nvSpPr>
            <p:spPr bwMode="auto">
              <a:xfrm>
                <a:off x="3691" y="2014"/>
                <a:ext cx="4" cy="7"/>
              </a:xfrm>
              <a:custGeom>
                <a:avLst/>
                <a:gdLst>
                  <a:gd name="T0" fmla="*/ 0 w 21"/>
                  <a:gd name="T1" fmla="*/ 0 h 35"/>
                  <a:gd name="T2" fmla="*/ 0 w 21"/>
                  <a:gd name="T3" fmla="*/ 0 h 35"/>
                  <a:gd name="T4" fmla="*/ 0 w 21"/>
                  <a:gd name="T5" fmla="*/ 0 h 35"/>
                  <a:gd name="T6" fmla="*/ 0 w 21"/>
                  <a:gd name="T7" fmla="*/ 0 h 35"/>
                  <a:gd name="T8" fmla="*/ 0 w 21"/>
                  <a:gd name="T9" fmla="*/ 0 h 35"/>
                  <a:gd name="T10" fmla="*/ 0 w 21"/>
                  <a:gd name="T11" fmla="*/ 0 h 35"/>
                  <a:gd name="T12" fmla="*/ 0 w 21"/>
                  <a:gd name="T13" fmla="*/ 0 h 35"/>
                  <a:gd name="T14" fmla="*/ 0 w 21"/>
                  <a:gd name="T15" fmla="*/ 0 h 35"/>
                  <a:gd name="T16" fmla="*/ 0 w 21"/>
                  <a:gd name="T17" fmla="*/ 0 h 35"/>
                  <a:gd name="T18" fmla="*/ 0 w 21"/>
                  <a:gd name="T19" fmla="*/ 0 h 35"/>
                  <a:gd name="T20" fmla="*/ 0 w 21"/>
                  <a:gd name="T21" fmla="*/ 0 h 35"/>
                  <a:gd name="T22" fmla="*/ 0 w 21"/>
                  <a:gd name="T23" fmla="*/ 0 h 35"/>
                  <a:gd name="T24" fmla="*/ 0 w 21"/>
                  <a:gd name="T25" fmla="*/ 0 h 35"/>
                  <a:gd name="T26" fmla="*/ 0 w 21"/>
                  <a:gd name="T27" fmla="*/ 0 h 35"/>
                  <a:gd name="T28" fmla="*/ 0 w 21"/>
                  <a:gd name="T29" fmla="*/ 0 h 35"/>
                  <a:gd name="T30" fmla="*/ 0 w 21"/>
                  <a:gd name="T31" fmla="*/ 0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35"/>
                  <a:gd name="T50" fmla="*/ 21 w 21"/>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35">
                    <a:moveTo>
                      <a:pt x="10" y="35"/>
                    </a:moveTo>
                    <a:lnTo>
                      <a:pt x="11" y="32"/>
                    </a:lnTo>
                    <a:lnTo>
                      <a:pt x="13" y="27"/>
                    </a:lnTo>
                    <a:lnTo>
                      <a:pt x="17" y="18"/>
                    </a:lnTo>
                    <a:lnTo>
                      <a:pt x="21" y="4"/>
                    </a:lnTo>
                    <a:lnTo>
                      <a:pt x="10" y="0"/>
                    </a:lnTo>
                    <a:lnTo>
                      <a:pt x="5" y="13"/>
                    </a:lnTo>
                    <a:lnTo>
                      <a:pt x="2" y="23"/>
                    </a:lnTo>
                    <a:lnTo>
                      <a:pt x="0" y="28"/>
                    </a:lnTo>
                    <a:lnTo>
                      <a:pt x="0" y="30"/>
                    </a:lnTo>
                    <a:lnTo>
                      <a:pt x="1" y="28"/>
                    </a:lnTo>
                    <a:lnTo>
                      <a:pt x="10" y="35"/>
                    </a:lnTo>
                    <a:lnTo>
                      <a:pt x="11" y="33"/>
                    </a:lnTo>
                    <a:lnTo>
                      <a:pt x="11" y="32"/>
                    </a:lnTo>
                    <a:lnTo>
                      <a:pt x="10" y="35"/>
                    </a:lnTo>
                    <a:close/>
                  </a:path>
                </a:pathLst>
              </a:custGeom>
              <a:solidFill>
                <a:srgbClr val="000000"/>
              </a:solidFill>
              <a:ln w="9525">
                <a:noFill/>
                <a:round/>
                <a:headEnd/>
                <a:tailEnd/>
              </a:ln>
            </p:spPr>
            <p:txBody>
              <a:bodyPr/>
              <a:lstStyle/>
              <a:p>
                <a:endParaRPr lang="en-US"/>
              </a:p>
            </p:txBody>
          </p:sp>
          <p:sp>
            <p:nvSpPr>
              <p:cNvPr id="1337" name="Freeform 103"/>
              <p:cNvSpPr>
                <a:spLocks/>
              </p:cNvSpPr>
              <p:nvPr/>
            </p:nvSpPr>
            <p:spPr bwMode="auto">
              <a:xfrm>
                <a:off x="3683" y="2017"/>
                <a:ext cx="9" cy="15"/>
              </a:xfrm>
              <a:custGeom>
                <a:avLst/>
                <a:gdLst>
                  <a:gd name="T0" fmla="*/ 0 w 45"/>
                  <a:gd name="T1" fmla="*/ 0 h 73"/>
                  <a:gd name="T2" fmla="*/ 0 w 45"/>
                  <a:gd name="T3" fmla="*/ 0 h 73"/>
                  <a:gd name="T4" fmla="*/ 0 w 45"/>
                  <a:gd name="T5" fmla="*/ 0 h 73"/>
                  <a:gd name="T6" fmla="*/ 0 w 45"/>
                  <a:gd name="T7" fmla="*/ 0 h 73"/>
                  <a:gd name="T8" fmla="*/ 0 w 45"/>
                  <a:gd name="T9" fmla="*/ 0 h 73"/>
                  <a:gd name="T10" fmla="*/ 0 w 45"/>
                  <a:gd name="T11" fmla="*/ 0 h 73"/>
                  <a:gd name="T12" fmla="*/ 0 w 45"/>
                  <a:gd name="T13" fmla="*/ 0 h 73"/>
                  <a:gd name="T14" fmla="*/ 0 w 45"/>
                  <a:gd name="T15" fmla="*/ 0 h 73"/>
                  <a:gd name="T16" fmla="*/ 0 w 45"/>
                  <a:gd name="T17" fmla="*/ 0 h 73"/>
                  <a:gd name="T18" fmla="*/ 0 w 45"/>
                  <a:gd name="T19" fmla="*/ 0 h 73"/>
                  <a:gd name="T20" fmla="*/ 0 w 45"/>
                  <a:gd name="T21" fmla="*/ 0 h 73"/>
                  <a:gd name="T22" fmla="*/ 0 w 45"/>
                  <a:gd name="T23" fmla="*/ 0 h 73"/>
                  <a:gd name="T24" fmla="*/ 0 w 45"/>
                  <a:gd name="T25" fmla="*/ 0 h 73"/>
                  <a:gd name="T26" fmla="*/ 0 w 45"/>
                  <a:gd name="T27" fmla="*/ 0 h 73"/>
                  <a:gd name="T28" fmla="*/ 0 w 45"/>
                  <a:gd name="T29" fmla="*/ 0 h 73"/>
                  <a:gd name="T30" fmla="*/ 0 w 45"/>
                  <a:gd name="T31" fmla="*/ 0 h 73"/>
                  <a:gd name="T32" fmla="*/ 0 w 45"/>
                  <a:gd name="T33" fmla="*/ 0 h 73"/>
                  <a:gd name="T34" fmla="*/ 0 w 45"/>
                  <a:gd name="T35" fmla="*/ 0 h 73"/>
                  <a:gd name="T36" fmla="*/ 0 w 45"/>
                  <a:gd name="T37" fmla="*/ 0 h 73"/>
                  <a:gd name="T38" fmla="*/ 0 w 45"/>
                  <a:gd name="T39" fmla="*/ 0 h 73"/>
                  <a:gd name="T40" fmla="*/ 0 w 45"/>
                  <a:gd name="T41" fmla="*/ 0 h 73"/>
                  <a:gd name="T42" fmla="*/ 0 w 45"/>
                  <a:gd name="T43" fmla="*/ 0 h 73"/>
                  <a:gd name="T44" fmla="*/ 0 w 45"/>
                  <a:gd name="T45" fmla="*/ 0 h 73"/>
                  <a:gd name="T46" fmla="*/ 0 w 45"/>
                  <a:gd name="T47" fmla="*/ 0 h 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
                  <a:gd name="T73" fmla="*/ 0 h 73"/>
                  <a:gd name="T74" fmla="*/ 45 w 45"/>
                  <a:gd name="T75" fmla="*/ 73 h 7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 h="73">
                    <a:moveTo>
                      <a:pt x="16" y="73"/>
                    </a:moveTo>
                    <a:lnTo>
                      <a:pt x="16" y="71"/>
                    </a:lnTo>
                    <a:lnTo>
                      <a:pt x="11" y="55"/>
                    </a:lnTo>
                    <a:lnTo>
                      <a:pt x="11" y="46"/>
                    </a:lnTo>
                    <a:lnTo>
                      <a:pt x="14" y="38"/>
                    </a:lnTo>
                    <a:lnTo>
                      <a:pt x="17" y="33"/>
                    </a:lnTo>
                    <a:lnTo>
                      <a:pt x="21" y="28"/>
                    </a:lnTo>
                    <a:lnTo>
                      <a:pt x="29" y="22"/>
                    </a:lnTo>
                    <a:lnTo>
                      <a:pt x="37" y="15"/>
                    </a:lnTo>
                    <a:lnTo>
                      <a:pt x="45" y="7"/>
                    </a:lnTo>
                    <a:lnTo>
                      <a:pt x="36" y="0"/>
                    </a:lnTo>
                    <a:lnTo>
                      <a:pt x="28" y="9"/>
                    </a:lnTo>
                    <a:lnTo>
                      <a:pt x="23" y="14"/>
                    </a:lnTo>
                    <a:lnTo>
                      <a:pt x="15" y="19"/>
                    </a:lnTo>
                    <a:lnTo>
                      <a:pt x="8" y="27"/>
                    </a:lnTo>
                    <a:lnTo>
                      <a:pt x="2" y="34"/>
                    </a:lnTo>
                    <a:lnTo>
                      <a:pt x="0" y="43"/>
                    </a:lnTo>
                    <a:lnTo>
                      <a:pt x="0" y="57"/>
                    </a:lnTo>
                    <a:lnTo>
                      <a:pt x="5" y="73"/>
                    </a:lnTo>
                    <a:lnTo>
                      <a:pt x="5" y="71"/>
                    </a:lnTo>
                    <a:lnTo>
                      <a:pt x="16" y="73"/>
                    </a:lnTo>
                    <a:lnTo>
                      <a:pt x="16" y="72"/>
                    </a:lnTo>
                    <a:lnTo>
                      <a:pt x="16" y="71"/>
                    </a:lnTo>
                    <a:lnTo>
                      <a:pt x="16" y="73"/>
                    </a:lnTo>
                    <a:close/>
                  </a:path>
                </a:pathLst>
              </a:custGeom>
              <a:solidFill>
                <a:srgbClr val="000000"/>
              </a:solidFill>
              <a:ln w="9525">
                <a:noFill/>
                <a:round/>
                <a:headEnd/>
                <a:tailEnd/>
              </a:ln>
            </p:spPr>
            <p:txBody>
              <a:bodyPr/>
              <a:lstStyle/>
              <a:p>
                <a:endParaRPr lang="en-US"/>
              </a:p>
            </p:txBody>
          </p:sp>
          <p:sp>
            <p:nvSpPr>
              <p:cNvPr id="1338" name="Freeform 104"/>
              <p:cNvSpPr>
                <a:spLocks/>
              </p:cNvSpPr>
              <p:nvPr/>
            </p:nvSpPr>
            <p:spPr bwMode="auto">
              <a:xfrm>
                <a:off x="3683" y="2035"/>
                <a:ext cx="5" cy="36"/>
              </a:xfrm>
              <a:custGeom>
                <a:avLst/>
                <a:gdLst>
                  <a:gd name="T0" fmla="*/ 0 w 24"/>
                  <a:gd name="T1" fmla="*/ 0 h 189"/>
                  <a:gd name="T2" fmla="*/ 0 w 24"/>
                  <a:gd name="T3" fmla="*/ 0 h 189"/>
                  <a:gd name="T4" fmla="*/ 0 w 24"/>
                  <a:gd name="T5" fmla="*/ 0 h 189"/>
                  <a:gd name="T6" fmla="*/ 0 w 24"/>
                  <a:gd name="T7" fmla="*/ 0 h 189"/>
                  <a:gd name="T8" fmla="*/ 0 w 24"/>
                  <a:gd name="T9" fmla="*/ 0 h 189"/>
                  <a:gd name="T10" fmla="*/ 0 w 24"/>
                  <a:gd name="T11" fmla="*/ 0 h 189"/>
                  <a:gd name="T12" fmla="*/ 0 w 24"/>
                  <a:gd name="T13" fmla="*/ 0 h 189"/>
                  <a:gd name="T14" fmla="*/ 0 w 24"/>
                  <a:gd name="T15" fmla="*/ 0 h 189"/>
                  <a:gd name="T16" fmla="*/ 0 w 24"/>
                  <a:gd name="T17" fmla="*/ 0 h 189"/>
                  <a:gd name="T18" fmla="*/ 0 w 24"/>
                  <a:gd name="T19" fmla="*/ 0 h 189"/>
                  <a:gd name="T20" fmla="*/ 0 w 24"/>
                  <a:gd name="T21" fmla="*/ 0 h 189"/>
                  <a:gd name="T22" fmla="*/ 0 w 24"/>
                  <a:gd name="T23" fmla="*/ 0 h 189"/>
                  <a:gd name="T24" fmla="*/ 0 w 24"/>
                  <a:gd name="T25" fmla="*/ 0 h 189"/>
                  <a:gd name="T26" fmla="*/ 0 w 24"/>
                  <a:gd name="T27" fmla="*/ 0 h 189"/>
                  <a:gd name="T28" fmla="*/ 0 w 24"/>
                  <a:gd name="T29" fmla="*/ 0 h 189"/>
                  <a:gd name="T30" fmla="*/ 0 w 24"/>
                  <a:gd name="T31" fmla="*/ 0 h 189"/>
                  <a:gd name="T32" fmla="*/ 0 w 24"/>
                  <a:gd name="T33" fmla="*/ 0 h 189"/>
                  <a:gd name="T34" fmla="*/ 0 w 24"/>
                  <a:gd name="T35" fmla="*/ 0 h 189"/>
                  <a:gd name="T36" fmla="*/ 0 w 24"/>
                  <a:gd name="T37" fmla="*/ 0 h 189"/>
                  <a:gd name="T38" fmla="*/ 0 w 24"/>
                  <a:gd name="T39" fmla="*/ 0 h 189"/>
                  <a:gd name="T40" fmla="*/ 0 w 24"/>
                  <a:gd name="T41" fmla="*/ 0 h 189"/>
                  <a:gd name="T42" fmla="*/ 0 w 24"/>
                  <a:gd name="T43" fmla="*/ 0 h 189"/>
                  <a:gd name="T44" fmla="*/ 0 w 24"/>
                  <a:gd name="T45" fmla="*/ 0 h 189"/>
                  <a:gd name="T46" fmla="*/ 0 w 24"/>
                  <a:gd name="T47" fmla="*/ 0 h 189"/>
                  <a:gd name="T48" fmla="*/ 0 w 24"/>
                  <a:gd name="T49" fmla="*/ 0 h 189"/>
                  <a:gd name="T50" fmla="*/ 0 w 24"/>
                  <a:gd name="T51" fmla="*/ 0 h 189"/>
                  <a:gd name="T52" fmla="*/ 0 w 24"/>
                  <a:gd name="T53" fmla="*/ 0 h 189"/>
                  <a:gd name="T54" fmla="*/ 0 w 24"/>
                  <a:gd name="T55" fmla="*/ 0 h 189"/>
                  <a:gd name="T56" fmla="*/ 0 w 24"/>
                  <a:gd name="T57" fmla="*/ 0 h 189"/>
                  <a:gd name="T58" fmla="*/ 0 w 24"/>
                  <a:gd name="T59" fmla="*/ 0 h 189"/>
                  <a:gd name="T60" fmla="*/ 0 w 24"/>
                  <a:gd name="T61" fmla="*/ 0 h 189"/>
                  <a:gd name="T62" fmla="*/ 0 w 24"/>
                  <a:gd name="T63" fmla="*/ 0 h 189"/>
                  <a:gd name="T64" fmla="*/ 0 w 24"/>
                  <a:gd name="T65" fmla="*/ 0 h 189"/>
                  <a:gd name="T66" fmla="*/ 0 w 24"/>
                  <a:gd name="T67" fmla="*/ 0 h 189"/>
                  <a:gd name="T68" fmla="*/ 0 w 24"/>
                  <a:gd name="T69" fmla="*/ 0 h 189"/>
                  <a:gd name="T70" fmla="*/ 0 w 24"/>
                  <a:gd name="T71" fmla="*/ 0 h 189"/>
                  <a:gd name="T72" fmla="*/ 0 w 24"/>
                  <a:gd name="T73" fmla="*/ 0 h 189"/>
                  <a:gd name="T74" fmla="*/ 0 w 24"/>
                  <a:gd name="T75" fmla="*/ 0 h 189"/>
                  <a:gd name="T76" fmla="*/ 0 w 24"/>
                  <a:gd name="T77" fmla="*/ 0 h 189"/>
                  <a:gd name="T78" fmla="*/ 0 w 24"/>
                  <a:gd name="T79" fmla="*/ 0 h 1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
                  <a:gd name="T121" fmla="*/ 0 h 189"/>
                  <a:gd name="T122" fmla="*/ 24 w 24"/>
                  <a:gd name="T123" fmla="*/ 189 h 1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 h="189">
                    <a:moveTo>
                      <a:pt x="8" y="179"/>
                    </a:moveTo>
                    <a:lnTo>
                      <a:pt x="15" y="184"/>
                    </a:lnTo>
                    <a:lnTo>
                      <a:pt x="14" y="167"/>
                    </a:lnTo>
                    <a:lnTo>
                      <a:pt x="13" y="150"/>
                    </a:lnTo>
                    <a:lnTo>
                      <a:pt x="12" y="135"/>
                    </a:lnTo>
                    <a:lnTo>
                      <a:pt x="12" y="120"/>
                    </a:lnTo>
                    <a:lnTo>
                      <a:pt x="12" y="105"/>
                    </a:lnTo>
                    <a:lnTo>
                      <a:pt x="12" y="92"/>
                    </a:lnTo>
                    <a:lnTo>
                      <a:pt x="13" y="80"/>
                    </a:lnTo>
                    <a:lnTo>
                      <a:pt x="14" y="67"/>
                    </a:lnTo>
                    <a:lnTo>
                      <a:pt x="15" y="57"/>
                    </a:lnTo>
                    <a:lnTo>
                      <a:pt x="16" y="47"/>
                    </a:lnTo>
                    <a:lnTo>
                      <a:pt x="17" y="38"/>
                    </a:lnTo>
                    <a:lnTo>
                      <a:pt x="18" y="29"/>
                    </a:lnTo>
                    <a:lnTo>
                      <a:pt x="19" y="21"/>
                    </a:lnTo>
                    <a:lnTo>
                      <a:pt x="22" y="13"/>
                    </a:lnTo>
                    <a:lnTo>
                      <a:pt x="23" y="7"/>
                    </a:lnTo>
                    <a:lnTo>
                      <a:pt x="24" y="2"/>
                    </a:lnTo>
                    <a:lnTo>
                      <a:pt x="13" y="0"/>
                    </a:lnTo>
                    <a:lnTo>
                      <a:pt x="12" y="5"/>
                    </a:lnTo>
                    <a:lnTo>
                      <a:pt x="10" y="11"/>
                    </a:lnTo>
                    <a:lnTo>
                      <a:pt x="8" y="19"/>
                    </a:lnTo>
                    <a:lnTo>
                      <a:pt x="7" y="27"/>
                    </a:lnTo>
                    <a:lnTo>
                      <a:pt x="6" y="36"/>
                    </a:lnTo>
                    <a:lnTo>
                      <a:pt x="5" y="45"/>
                    </a:lnTo>
                    <a:lnTo>
                      <a:pt x="4" y="57"/>
                    </a:lnTo>
                    <a:lnTo>
                      <a:pt x="3" y="67"/>
                    </a:lnTo>
                    <a:lnTo>
                      <a:pt x="1" y="80"/>
                    </a:lnTo>
                    <a:lnTo>
                      <a:pt x="0" y="92"/>
                    </a:lnTo>
                    <a:lnTo>
                      <a:pt x="0" y="105"/>
                    </a:lnTo>
                    <a:lnTo>
                      <a:pt x="0" y="120"/>
                    </a:lnTo>
                    <a:lnTo>
                      <a:pt x="0" y="135"/>
                    </a:lnTo>
                    <a:lnTo>
                      <a:pt x="1" y="150"/>
                    </a:lnTo>
                    <a:lnTo>
                      <a:pt x="3" y="167"/>
                    </a:lnTo>
                    <a:lnTo>
                      <a:pt x="4" y="184"/>
                    </a:lnTo>
                    <a:lnTo>
                      <a:pt x="10" y="189"/>
                    </a:lnTo>
                    <a:lnTo>
                      <a:pt x="4" y="184"/>
                    </a:lnTo>
                    <a:lnTo>
                      <a:pt x="4" y="189"/>
                    </a:lnTo>
                    <a:lnTo>
                      <a:pt x="10" y="189"/>
                    </a:lnTo>
                    <a:lnTo>
                      <a:pt x="8" y="179"/>
                    </a:lnTo>
                    <a:close/>
                  </a:path>
                </a:pathLst>
              </a:custGeom>
              <a:solidFill>
                <a:srgbClr val="000000"/>
              </a:solidFill>
              <a:ln w="9525">
                <a:noFill/>
                <a:round/>
                <a:headEnd/>
                <a:tailEnd/>
              </a:ln>
            </p:spPr>
            <p:txBody>
              <a:bodyPr/>
              <a:lstStyle/>
              <a:p>
                <a:endParaRPr lang="en-US"/>
              </a:p>
            </p:txBody>
          </p:sp>
          <p:sp>
            <p:nvSpPr>
              <p:cNvPr id="1339" name="Freeform 105"/>
              <p:cNvSpPr>
                <a:spLocks/>
              </p:cNvSpPr>
              <p:nvPr/>
            </p:nvSpPr>
            <p:spPr bwMode="auto">
              <a:xfrm>
                <a:off x="3681" y="2058"/>
                <a:ext cx="11" cy="4"/>
              </a:xfrm>
              <a:custGeom>
                <a:avLst/>
                <a:gdLst>
                  <a:gd name="T0" fmla="*/ 0 w 57"/>
                  <a:gd name="T1" fmla="*/ 0 h 19"/>
                  <a:gd name="T2" fmla="*/ 0 w 57"/>
                  <a:gd name="T3" fmla="*/ 0 h 19"/>
                  <a:gd name="T4" fmla="*/ 0 w 57"/>
                  <a:gd name="T5" fmla="*/ 0 h 19"/>
                  <a:gd name="T6" fmla="*/ 0 w 57"/>
                  <a:gd name="T7" fmla="*/ 0 h 19"/>
                  <a:gd name="T8" fmla="*/ 0 w 57"/>
                  <a:gd name="T9" fmla="*/ 0 h 19"/>
                  <a:gd name="T10" fmla="*/ 0 w 57"/>
                  <a:gd name="T11" fmla="*/ 0 h 19"/>
                  <a:gd name="T12" fmla="*/ 0 w 57"/>
                  <a:gd name="T13" fmla="*/ 0 h 19"/>
                  <a:gd name="T14" fmla="*/ 0 w 57"/>
                  <a:gd name="T15" fmla="*/ 0 h 19"/>
                  <a:gd name="T16" fmla="*/ 0 w 57"/>
                  <a:gd name="T17" fmla="*/ 0 h 19"/>
                  <a:gd name="T18" fmla="*/ 0 w 57"/>
                  <a:gd name="T19" fmla="*/ 0 h 19"/>
                  <a:gd name="T20" fmla="*/ 0 w 57"/>
                  <a:gd name="T21" fmla="*/ 0 h 19"/>
                  <a:gd name="T22" fmla="*/ 0 w 57"/>
                  <a:gd name="T23" fmla="*/ 0 h 19"/>
                  <a:gd name="T24" fmla="*/ 0 w 57"/>
                  <a:gd name="T25" fmla="*/ 0 h 19"/>
                  <a:gd name="T26" fmla="*/ 0 w 57"/>
                  <a:gd name="T27" fmla="*/ 0 h 19"/>
                  <a:gd name="T28" fmla="*/ 0 w 57"/>
                  <a:gd name="T29" fmla="*/ 0 h 19"/>
                  <a:gd name="T30" fmla="*/ 0 w 57"/>
                  <a:gd name="T31" fmla="*/ 0 h 19"/>
                  <a:gd name="T32" fmla="*/ 0 w 57"/>
                  <a:gd name="T33" fmla="*/ 0 h 19"/>
                  <a:gd name="T34" fmla="*/ 0 w 57"/>
                  <a:gd name="T35" fmla="*/ 0 h 19"/>
                  <a:gd name="T36" fmla="*/ 0 w 57"/>
                  <a:gd name="T37" fmla="*/ 0 h 19"/>
                  <a:gd name="T38" fmla="*/ 0 w 57"/>
                  <a:gd name="T39" fmla="*/ 0 h 19"/>
                  <a:gd name="T40" fmla="*/ 0 w 57"/>
                  <a:gd name="T41" fmla="*/ 0 h 19"/>
                  <a:gd name="T42" fmla="*/ 0 w 57"/>
                  <a:gd name="T43" fmla="*/ 0 h 19"/>
                  <a:gd name="T44" fmla="*/ 0 w 57"/>
                  <a:gd name="T45" fmla="*/ 0 h 19"/>
                  <a:gd name="T46" fmla="*/ 0 w 57"/>
                  <a:gd name="T47" fmla="*/ 0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
                  <a:gd name="T73" fmla="*/ 0 h 19"/>
                  <a:gd name="T74" fmla="*/ 57 w 57"/>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 h="19">
                    <a:moveTo>
                      <a:pt x="46" y="5"/>
                    </a:moveTo>
                    <a:lnTo>
                      <a:pt x="50" y="0"/>
                    </a:lnTo>
                    <a:lnTo>
                      <a:pt x="48" y="0"/>
                    </a:lnTo>
                    <a:lnTo>
                      <a:pt x="46" y="1"/>
                    </a:lnTo>
                    <a:lnTo>
                      <a:pt x="43" y="3"/>
                    </a:lnTo>
                    <a:lnTo>
                      <a:pt x="37" y="4"/>
                    </a:lnTo>
                    <a:lnTo>
                      <a:pt x="30" y="5"/>
                    </a:lnTo>
                    <a:lnTo>
                      <a:pt x="21" y="6"/>
                    </a:lnTo>
                    <a:lnTo>
                      <a:pt x="11" y="8"/>
                    </a:lnTo>
                    <a:lnTo>
                      <a:pt x="0" y="9"/>
                    </a:lnTo>
                    <a:lnTo>
                      <a:pt x="2" y="19"/>
                    </a:lnTo>
                    <a:lnTo>
                      <a:pt x="14" y="18"/>
                    </a:lnTo>
                    <a:lnTo>
                      <a:pt x="24" y="16"/>
                    </a:lnTo>
                    <a:lnTo>
                      <a:pt x="33" y="15"/>
                    </a:lnTo>
                    <a:lnTo>
                      <a:pt x="39" y="14"/>
                    </a:lnTo>
                    <a:lnTo>
                      <a:pt x="45" y="13"/>
                    </a:lnTo>
                    <a:lnTo>
                      <a:pt x="50" y="12"/>
                    </a:lnTo>
                    <a:lnTo>
                      <a:pt x="53" y="11"/>
                    </a:lnTo>
                    <a:lnTo>
                      <a:pt x="57" y="7"/>
                    </a:lnTo>
                    <a:lnTo>
                      <a:pt x="53" y="11"/>
                    </a:lnTo>
                    <a:lnTo>
                      <a:pt x="56" y="10"/>
                    </a:lnTo>
                    <a:lnTo>
                      <a:pt x="57" y="7"/>
                    </a:lnTo>
                    <a:lnTo>
                      <a:pt x="46" y="5"/>
                    </a:lnTo>
                    <a:close/>
                  </a:path>
                </a:pathLst>
              </a:custGeom>
              <a:solidFill>
                <a:srgbClr val="000000"/>
              </a:solidFill>
              <a:ln w="9525">
                <a:noFill/>
                <a:round/>
                <a:headEnd/>
                <a:tailEnd/>
              </a:ln>
            </p:spPr>
            <p:txBody>
              <a:bodyPr/>
              <a:lstStyle/>
              <a:p>
                <a:endParaRPr lang="en-US"/>
              </a:p>
            </p:txBody>
          </p:sp>
          <p:sp>
            <p:nvSpPr>
              <p:cNvPr id="1340" name="Freeform 106"/>
              <p:cNvSpPr>
                <a:spLocks/>
              </p:cNvSpPr>
              <p:nvPr/>
            </p:nvSpPr>
            <p:spPr bwMode="auto">
              <a:xfrm>
                <a:off x="3692" y="2033"/>
                <a:ext cx="5" cy="36"/>
              </a:xfrm>
              <a:custGeom>
                <a:avLst/>
                <a:gdLst>
                  <a:gd name="T0" fmla="*/ 0 w 25"/>
                  <a:gd name="T1" fmla="*/ 0 h 182"/>
                  <a:gd name="T2" fmla="*/ 0 w 25"/>
                  <a:gd name="T3" fmla="*/ 0 h 182"/>
                  <a:gd name="T4" fmla="*/ 0 w 25"/>
                  <a:gd name="T5" fmla="*/ 0 h 182"/>
                  <a:gd name="T6" fmla="*/ 0 w 25"/>
                  <a:gd name="T7" fmla="*/ 0 h 182"/>
                  <a:gd name="T8" fmla="*/ 0 w 25"/>
                  <a:gd name="T9" fmla="*/ 0 h 182"/>
                  <a:gd name="T10" fmla="*/ 0 w 25"/>
                  <a:gd name="T11" fmla="*/ 0 h 182"/>
                  <a:gd name="T12" fmla="*/ 0 w 25"/>
                  <a:gd name="T13" fmla="*/ 0 h 182"/>
                  <a:gd name="T14" fmla="*/ 0 w 25"/>
                  <a:gd name="T15" fmla="*/ 0 h 182"/>
                  <a:gd name="T16" fmla="*/ 0 w 25"/>
                  <a:gd name="T17" fmla="*/ 0 h 182"/>
                  <a:gd name="T18" fmla="*/ 0 w 25"/>
                  <a:gd name="T19" fmla="*/ 0 h 182"/>
                  <a:gd name="T20" fmla="*/ 0 w 25"/>
                  <a:gd name="T21" fmla="*/ 0 h 182"/>
                  <a:gd name="T22" fmla="*/ 0 w 25"/>
                  <a:gd name="T23" fmla="*/ 0 h 182"/>
                  <a:gd name="T24" fmla="*/ 0 w 25"/>
                  <a:gd name="T25" fmla="*/ 0 h 182"/>
                  <a:gd name="T26" fmla="*/ 0 w 25"/>
                  <a:gd name="T27" fmla="*/ 0 h 182"/>
                  <a:gd name="T28" fmla="*/ 0 w 25"/>
                  <a:gd name="T29" fmla="*/ 0 h 182"/>
                  <a:gd name="T30" fmla="*/ 0 w 25"/>
                  <a:gd name="T31" fmla="*/ 0 h 182"/>
                  <a:gd name="T32" fmla="*/ 0 w 25"/>
                  <a:gd name="T33" fmla="*/ 0 h 182"/>
                  <a:gd name="T34" fmla="*/ 0 w 25"/>
                  <a:gd name="T35" fmla="*/ 0 h 182"/>
                  <a:gd name="T36" fmla="*/ 0 w 25"/>
                  <a:gd name="T37" fmla="*/ 0 h 182"/>
                  <a:gd name="T38" fmla="*/ 0 w 25"/>
                  <a:gd name="T39" fmla="*/ 0 h 182"/>
                  <a:gd name="T40" fmla="*/ 0 w 25"/>
                  <a:gd name="T41" fmla="*/ 0 h 182"/>
                  <a:gd name="T42" fmla="*/ 0 w 25"/>
                  <a:gd name="T43" fmla="*/ 0 h 182"/>
                  <a:gd name="T44" fmla="*/ 0 w 25"/>
                  <a:gd name="T45" fmla="*/ 0 h 182"/>
                  <a:gd name="T46" fmla="*/ 0 w 25"/>
                  <a:gd name="T47" fmla="*/ 0 h 182"/>
                  <a:gd name="T48" fmla="*/ 0 w 25"/>
                  <a:gd name="T49" fmla="*/ 0 h 182"/>
                  <a:gd name="T50" fmla="*/ 0 w 25"/>
                  <a:gd name="T51" fmla="*/ 0 h 182"/>
                  <a:gd name="T52" fmla="*/ 0 w 25"/>
                  <a:gd name="T53" fmla="*/ 0 h 182"/>
                  <a:gd name="T54" fmla="*/ 0 w 25"/>
                  <a:gd name="T55" fmla="*/ 0 h 182"/>
                  <a:gd name="T56" fmla="*/ 0 w 25"/>
                  <a:gd name="T57" fmla="*/ 0 h 182"/>
                  <a:gd name="T58" fmla="*/ 0 w 25"/>
                  <a:gd name="T59" fmla="*/ 0 h 182"/>
                  <a:gd name="T60" fmla="*/ 0 w 25"/>
                  <a:gd name="T61" fmla="*/ 0 h 182"/>
                  <a:gd name="T62" fmla="*/ 0 w 25"/>
                  <a:gd name="T63" fmla="*/ 0 h 182"/>
                  <a:gd name="T64" fmla="*/ 0 w 25"/>
                  <a:gd name="T65" fmla="*/ 0 h 182"/>
                  <a:gd name="T66" fmla="*/ 0 w 25"/>
                  <a:gd name="T67" fmla="*/ 0 h 182"/>
                  <a:gd name="T68" fmla="*/ 0 w 25"/>
                  <a:gd name="T69" fmla="*/ 0 h 182"/>
                  <a:gd name="T70" fmla="*/ 0 w 25"/>
                  <a:gd name="T71" fmla="*/ 0 h 182"/>
                  <a:gd name="T72" fmla="*/ 0 w 25"/>
                  <a:gd name="T73" fmla="*/ 0 h 182"/>
                  <a:gd name="T74" fmla="*/ 0 w 25"/>
                  <a:gd name="T75" fmla="*/ 0 h 182"/>
                  <a:gd name="T76" fmla="*/ 0 w 25"/>
                  <a:gd name="T77" fmla="*/ 0 h 182"/>
                  <a:gd name="T78" fmla="*/ 0 w 25"/>
                  <a:gd name="T79" fmla="*/ 0 h 1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
                  <a:gd name="T121" fmla="*/ 0 h 182"/>
                  <a:gd name="T122" fmla="*/ 25 w 25"/>
                  <a:gd name="T123" fmla="*/ 182 h 1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 h="182">
                    <a:moveTo>
                      <a:pt x="11" y="0"/>
                    </a:moveTo>
                    <a:lnTo>
                      <a:pt x="10" y="2"/>
                    </a:lnTo>
                    <a:lnTo>
                      <a:pt x="11" y="8"/>
                    </a:lnTo>
                    <a:lnTo>
                      <a:pt x="11" y="15"/>
                    </a:lnTo>
                    <a:lnTo>
                      <a:pt x="12" y="24"/>
                    </a:lnTo>
                    <a:lnTo>
                      <a:pt x="12" y="32"/>
                    </a:lnTo>
                    <a:lnTo>
                      <a:pt x="13" y="42"/>
                    </a:lnTo>
                    <a:lnTo>
                      <a:pt x="13" y="52"/>
                    </a:lnTo>
                    <a:lnTo>
                      <a:pt x="13" y="64"/>
                    </a:lnTo>
                    <a:lnTo>
                      <a:pt x="13" y="75"/>
                    </a:lnTo>
                    <a:lnTo>
                      <a:pt x="13" y="87"/>
                    </a:lnTo>
                    <a:lnTo>
                      <a:pt x="13" y="100"/>
                    </a:lnTo>
                    <a:lnTo>
                      <a:pt x="12" y="111"/>
                    </a:lnTo>
                    <a:lnTo>
                      <a:pt x="10" y="125"/>
                    </a:lnTo>
                    <a:lnTo>
                      <a:pt x="9" y="139"/>
                    </a:lnTo>
                    <a:lnTo>
                      <a:pt x="7" y="152"/>
                    </a:lnTo>
                    <a:lnTo>
                      <a:pt x="3" y="166"/>
                    </a:lnTo>
                    <a:lnTo>
                      <a:pt x="0" y="180"/>
                    </a:lnTo>
                    <a:lnTo>
                      <a:pt x="11" y="182"/>
                    </a:lnTo>
                    <a:lnTo>
                      <a:pt x="15" y="168"/>
                    </a:lnTo>
                    <a:lnTo>
                      <a:pt x="18" y="154"/>
                    </a:lnTo>
                    <a:lnTo>
                      <a:pt x="20" y="141"/>
                    </a:lnTo>
                    <a:lnTo>
                      <a:pt x="21" y="127"/>
                    </a:lnTo>
                    <a:lnTo>
                      <a:pt x="23" y="113"/>
                    </a:lnTo>
                    <a:lnTo>
                      <a:pt x="25" y="100"/>
                    </a:lnTo>
                    <a:lnTo>
                      <a:pt x="25" y="87"/>
                    </a:lnTo>
                    <a:lnTo>
                      <a:pt x="25" y="75"/>
                    </a:lnTo>
                    <a:lnTo>
                      <a:pt x="25" y="64"/>
                    </a:lnTo>
                    <a:lnTo>
                      <a:pt x="25" y="52"/>
                    </a:lnTo>
                    <a:lnTo>
                      <a:pt x="25" y="42"/>
                    </a:lnTo>
                    <a:lnTo>
                      <a:pt x="23" y="32"/>
                    </a:lnTo>
                    <a:lnTo>
                      <a:pt x="23" y="24"/>
                    </a:lnTo>
                    <a:lnTo>
                      <a:pt x="22" y="15"/>
                    </a:lnTo>
                    <a:lnTo>
                      <a:pt x="22" y="8"/>
                    </a:lnTo>
                    <a:lnTo>
                      <a:pt x="21" y="2"/>
                    </a:lnTo>
                    <a:lnTo>
                      <a:pt x="20" y="4"/>
                    </a:lnTo>
                    <a:lnTo>
                      <a:pt x="11" y="0"/>
                    </a:lnTo>
                    <a:lnTo>
                      <a:pt x="10" y="1"/>
                    </a:lnTo>
                    <a:lnTo>
                      <a:pt x="10" y="2"/>
                    </a:lnTo>
                    <a:lnTo>
                      <a:pt x="11" y="0"/>
                    </a:lnTo>
                    <a:close/>
                  </a:path>
                </a:pathLst>
              </a:custGeom>
              <a:solidFill>
                <a:srgbClr val="000000"/>
              </a:solidFill>
              <a:ln w="9525">
                <a:noFill/>
                <a:round/>
                <a:headEnd/>
                <a:tailEnd/>
              </a:ln>
            </p:spPr>
            <p:txBody>
              <a:bodyPr/>
              <a:lstStyle/>
              <a:p>
                <a:endParaRPr lang="en-US"/>
              </a:p>
            </p:txBody>
          </p:sp>
          <p:sp>
            <p:nvSpPr>
              <p:cNvPr id="1341" name="Freeform 107"/>
              <p:cNvSpPr>
                <a:spLocks/>
              </p:cNvSpPr>
              <p:nvPr/>
            </p:nvSpPr>
            <p:spPr bwMode="auto">
              <a:xfrm>
                <a:off x="3695" y="2020"/>
                <a:ext cx="4" cy="12"/>
              </a:xfrm>
              <a:custGeom>
                <a:avLst/>
                <a:gdLst>
                  <a:gd name="T0" fmla="*/ 0 w 20"/>
                  <a:gd name="T1" fmla="*/ 0 h 58"/>
                  <a:gd name="T2" fmla="*/ 0 w 20"/>
                  <a:gd name="T3" fmla="*/ 0 h 58"/>
                  <a:gd name="T4" fmla="*/ 0 w 20"/>
                  <a:gd name="T5" fmla="*/ 0 h 58"/>
                  <a:gd name="T6" fmla="*/ 0 w 20"/>
                  <a:gd name="T7" fmla="*/ 0 h 58"/>
                  <a:gd name="T8" fmla="*/ 0 w 20"/>
                  <a:gd name="T9" fmla="*/ 0 h 58"/>
                  <a:gd name="T10" fmla="*/ 0 w 20"/>
                  <a:gd name="T11" fmla="*/ 0 h 58"/>
                  <a:gd name="T12" fmla="*/ 0 w 20"/>
                  <a:gd name="T13" fmla="*/ 0 h 58"/>
                  <a:gd name="T14" fmla="*/ 0 w 20"/>
                  <a:gd name="T15" fmla="*/ 0 h 58"/>
                  <a:gd name="T16" fmla="*/ 0 w 20"/>
                  <a:gd name="T17" fmla="*/ 0 h 58"/>
                  <a:gd name="T18" fmla="*/ 0 w 20"/>
                  <a:gd name="T19" fmla="*/ 0 h 58"/>
                  <a:gd name="T20" fmla="*/ 0 w 20"/>
                  <a:gd name="T21" fmla="*/ 0 h 58"/>
                  <a:gd name="T22" fmla="*/ 0 w 20"/>
                  <a:gd name="T23" fmla="*/ 0 h 58"/>
                  <a:gd name="T24" fmla="*/ 0 w 20"/>
                  <a:gd name="T25" fmla="*/ 0 h 58"/>
                  <a:gd name="T26" fmla="*/ 0 w 20"/>
                  <a:gd name="T27" fmla="*/ 0 h 58"/>
                  <a:gd name="T28" fmla="*/ 0 w 20"/>
                  <a:gd name="T29" fmla="*/ 0 h 58"/>
                  <a:gd name="T30" fmla="*/ 0 w 20"/>
                  <a:gd name="T31" fmla="*/ 0 h 58"/>
                  <a:gd name="T32" fmla="*/ 0 w 20"/>
                  <a:gd name="T33" fmla="*/ 0 h 58"/>
                  <a:gd name="T34" fmla="*/ 0 w 20"/>
                  <a:gd name="T35" fmla="*/ 0 h 58"/>
                  <a:gd name="T36" fmla="*/ 0 w 20"/>
                  <a:gd name="T37" fmla="*/ 0 h 58"/>
                  <a:gd name="T38" fmla="*/ 0 w 20"/>
                  <a:gd name="T39" fmla="*/ 0 h 58"/>
                  <a:gd name="T40" fmla="*/ 0 w 20"/>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58"/>
                  <a:gd name="T65" fmla="*/ 20 w 20"/>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58">
                    <a:moveTo>
                      <a:pt x="1" y="4"/>
                    </a:moveTo>
                    <a:lnTo>
                      <a:pt x="1" y="4"/>
                    </a:lnTo>
                    <a:lnTo>
                      <a:pt x="5" y="12"/>
                    </a:lnTo>
                    <a:lnTo>
                      <a:pt x="7" y="18"/>
                    </a:lnTo>
                    <a:lnTo>
                      <a:pt x="9" y="25"/>
                    </a:lnTo>
                    <a:lnTo>
                      <a:pt x="9" y="29"/>
                    </a:lnTo>
                    <a:lnTo>
                      <a:pt x="8" y="35"/>
                    </a:lnTo>
                    <a:lnTo>
                      <a:pt x="6" y="40"/>
                    </a:lnTo>
                    <a:lnTo>
                      <a:pt x="4" y="46"/>
                    </a:lnTo>
                    <a:lnTo>
                      <a:pt x="0" y="54"/>
                    </a:lnTo>
                    <a:lnTo>
                      <a:pt x="9" y="58"/>
                    </a:lnTo>
                    <a:lnTo>
                      <a:pt x="15" y="50"/>
                    </a:lnTo>
                    <a:lnTo>
                      <a:pt x="17" y="44"/>
                    </a:lnTo>
                    <a:lnTo>
                      <a:pt x="19" y="37"/>
                    </a:lnTo>
                    <a:lnTo>
                      <a:pt x="20" y="29"/>
                    </a:lnTo>
                    <a:lnTo>
                      <a:pt x="20" y="23"/>
                    </a:lnTo>
                    <a:lnTo>
                      <a:pt x="18" y="16"/>
                    </a:lnTo>
                    <a:lnTo>
                      <a:pt x="16" y="8"/>
                    </a:lnTo>
                    <a:lnTo>
                      <a:pt x="12" y="0"/>
                    </a:lnTo>
                    <a:lnTo>
                      <a:pt x="1" y="4"/>
                    </a:lnTo>
                    <a:close/>
                  </a:path>
                </a:pathLst>
              </a:custGeom>
              <a:solidFill>
                <a:srgbClr val="000000"/>
              </a:solidFill>
              <a:ln w="9525">
                <a:noFill/>
                <a:round/>
                <a:headEnd/>
                <a:tailEnd/>
              </a:ln>
            </p:spPr>
            <p:txBody>
              <a:bodyPr/>
              <a:lstStyle/>
              <a:p>
                <a:endParaRPr lang="en-US"/>
              </a:p>
            </p:txBody>
          </p:sp>
          <p:sp>
            <p:nvSpPr>
              <p:cNvPr id="1342" name="Freeform 108"/>
              <p:cNvSpPr>
                <a:spLocks/>
              </p:cNvSpPr>
              <p:nvPr/>
            </p:nvSpPr>
            <p:spPr bwMode="auto">
              <a:xfrm>
                <a:off x="3692" y="2011"/>
                <a:ext cx="5" cy="12"/>
              </a:xfrm>
              <a:custGeom>
                <a:avLst/>
                <a:gdLst>
                  <a:gd name="T0" fmla="*/ 0 w 24"/>
                  <a:gd name="T1" fmla="*/ 0 h 64"/>
                  <a:gd name="T2" fmla="*/ 0 w 24"/>
                  <a:gd name="T3" fmla="*/ 0 h 64"/>
                  <a:gd name="T4" fmla="*/ 0 w 24"/>
                  <a:gd name="T5" fmla="*/ 0 h 64"/>
                  <a:gd name="T6" fmla="*/ 0 w 24"/>
                  <a:gd name="T7" fmla="*/ 0 h 64"/>
                  <a:gd name="T8" fmla="*/ 0 w 24"/>
                  <a:gd name="T9" fmla="*/ 0 h 64"/>
                  <a:gd name="T10" fmla="*/ 0 w 24"/>
                  <a:gd name="T11" fmla="*/ 0 h 64"/>
                  <a:gd name="T12" fmla="*/ 0 w 24"/>
                  <a:gd name="T13" fmla="*/ 0 h 64"/>
                  <a:gd name="T14" fmla="*/ 0 w 24"/>
                  <a:gd name="T15" fmla="*/ 0 h 64"/>
                  <a:gd name="T16" fmla="*/ 0 w 24"/>
                  <a:gd name="T17" fmla="*/ 0 h 64"/>
                  <a:gd name="T18" fmla="*/ 0 w 24"/>
                  <a:gd name="T19" fmla="*/ 0 h 64"/>
                  <a:gd name="T20" fmla="*/ 0 w 24"/>
                  <a:gd name="T21" fmla="*/ 0 h 64"/>
                  <a:gd name="T22" fmla="*/ 0 w 24"/>
                  <a:gd name="T23" fmla="*/ 0 h 64"/>
                  <a:gd name="T24" fmla="*/ 0 w 24"/>
                  <a:gd name="T25" fmla="*/ 0 h 64"/>
                  <a:gd name="T26" fmla="*/ 0 w 24"/>
                  <a:gd name="T27" fmla="*/ 0 h 64"/>
                  <a:gd name="T28" fmla="*/ 0 w 24"/>
                  <a:gd name="T29" fmla="*/ 0 h 64"/>
                  <a:gd name="T30" fmla="*/ 0 w 24"/>
                  <a:gd name="T31" fmla="*/ 0 h 64"/>
                  <a:gd name="T32" fmla="*/ 0 w 24"/>
                  <a:gd name="T33" fmla="*/ 0 h 64"/>
                  <a:gd name="T34" fmla="*/ 0 w 24"/>
                  <a:gd name="T35" fmla="*/ 0 h 64"/>
                  <a:gd name="T36" fmla="*/ 0 w 24"/>
                  <a:gd name="T37" fmla="*/ 0 h 64"/>
                  <a:gd name="T38" fmla="*/ 0 w 24"/>
                  <a:gd name="T39" fmla="*/ 0 h 64"/>
                  <a:gd name="T40" fmla="*/ 0 w 24"/>
                  <a:gd name="T41" fmla="*/ 0 h 64"/>
                  <a:gd name="T42" fmla="*/ 0 w 24"/>
                  <a:gd name="T43" fmla="*/ 0 h 64"/>
                  <a:gd name="T44" fmla="*/ 0 w 24"/>
                  <a:gd name="T45" fmla="*/ 0 h 64"/>
                  <a:gd name="T46" fmla="*/ 0 w 24"/>
                  <a:gd name="T47" fmla="*/ 0 h 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64"/>
                  <a:gd name="T74" fmla="*/ 24 w 24"/>
                  <a:gd name="T75" fmla="*/ 64 h 6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64">
                    <a:moveTo>
                      <a:pt x="11" y="24"/>
                    </a:moveTo>
                    <a:lnTo>
                      <a:pt x="0" y="23"/>
                    </a:lnTo>
                    <a:lnTo>
                      <a:pt x="0" y="26"/>
                    </a:lnTo>
                    <a:lnTo>
                      <a:pt x="1" y="29"/>
                    </a:lnTo>
                    <a:lnTo>
                      <a:pt x="2" y="33"/>
                    </a:lnTo>
                    <a:lnTo>
                      <a:pt x="4" y="41"/>
                    </a:lnTo>
                    <a:lnTo>
                      <a:pt x="7" y="47"/>
                    </a:lnTo>
                    <a:lnTo>
                      <a:pt x="10" y="56"/>
                    </a:lnTo>
                    <a:lnTo>
                      <a:pt x="13" y="64"/>
                    </a:lnTo>
                    <a:lnTo>
                      <a:pt x="24" y="60"/>
                    </a:lnTo>
                    <a:lnTo>
                      <a:pt x="21" y="51"/>
                    </a:lnTo>
                    <a:lnTo>
                      <a:pt x="18" y="43"/>
                    </a:lnTo>
                    <a:lnTo>
                      <a:pt x="16" y="37"/>
                    </a:lnTo>
                    <a:lnTo>
                      <a:pt x="13" y="31"/>
                    </a:lnTo>
                    <a:lnTo>
                      <a:pt x="12" y="27"/>
                    </a:lnTo>
                    <a:lnTo>
                      <a:pt x="11" y="24"/>
                    </a:lnTo>
                    <a:lnTo>
                      <a:pt x="11" y="23"/>
                    </a:lnTo>
                    <a:lnTo>
                      <a:pt x="11" y="21"/>
                    </a:lnTo>
                    <a:lnTo>
                      <a:pt x="0" y="20"/>
                    </a:lnTo>
                    <a:lnTo>
                      <a:pt x="11" y="21"/>
                    </a:lnTo>
                    <a:lnTo>
                      <a:pt x="8" y="0"/>
                    </a:lnTo>
                    <a:lnTo>
                      <a:pt x="0" y="20"/>
                    </a:lnTo>
                    <a:lnTo>
                      <a:pt x="11" y="24"/>
                    </a:lnTo>
                    <a:close/>
                  </a:path>
                </a:pathLst>
              </a:custGeom>
              <a:solidFill>
                <a:srgbClr val="000000"/>
              </a:solidFill>
              <a:ln w="9525">
                <a:noFill/>
                <a:round/>
                <a:headEnd/>
                <a:tailEnd/>
              </a:ln>
            </p:spPr>
            <p:txBody>
              <a:bodyPr/>
              <a:lstStyle/>
              <a:p>
                <a:endParaRPr lang="en-US"/>
              </a:p>
            </p:txBody>
          </p:sp>
          <p:sp>
            <p:nvSpPr>
              <p:cNvPr id="1343" name="Freeform 109"/>
              <p:cNvSpPr>
                <a:spLocks/>
              </p:cNvSpPr>
              <p:nvPr/>
            </p:nvSpPr>
            <p:spPr bwMode="auto">
              <a:xfrm>
                <a:off x="3687" y="2005"/>
                <a:ext cx="19" cy="12"/>
              </a:xfrm>
              <a:custGeom>
                <a:avLst/>
                <a:gdLst>
                  <a:gd name="T0" fmla="*/ 0 w 94"/>
                  <a:gd name="T1" fmla="*/ 0 h 86"/>
                  <a:gd name="T2" fmla="*/ 0 w 94"/>
                  <a:gd name="T3" fmla="*/ 0 h 86"/>
                  <a:gd name="T4" fmla="*/ 0 w 94"/>
                  <a:gd name="T5" fmla="*/ 0 h 86"/>
                  <a:gd name="T6" fmla="*/ 0 w 94"/>
                  <a:gd name="T7" fmla="*/ 0 h 86"/>
                  <a:gd name="T8" fmla="*/ 0 w 94"/>
                  <a:gd name="T9" fmla="*/ 0 h 86"/>
                  <a:gd name="T10" fmla="*/ 0 w 94"/>
                  <a:gd name="T11" fmla="*/ 0 h 86"/>
                  <a:gd name="T12" fmla="*/ 0 w 94"/>
                  <a:gd name="T13" fmla="*/ 0 h 86"/>
                  <a:gd name="T14" fmla="*/ 0 w 94"/>
                  <a:gd name="T15" fmla="*/ 0 h 86"/>
                  <a:gd name="T16" fmla="*/ 0 w 94"/>
                  <a:gd name="T17" fmla="*/ 0 h 86"/>
                  <a:gd name="T18" fmla="*/ 0 w 94"/>
                  <a:gd name="T19" fmla="*/ 0 h 86"/>
                  <a:gd name="T20" fmla="*/ 0 w 94"/>
                  <a:gd name="T21" fmla="*/ 0 h 86"/>
                  <a:gd name="T22" fmla="*/ 0 w 94"/>
                  <a:gd name="T23" fmla="*/ 0 h 86"/>
                  <a:gd name="T24" fmla="*/ 0 w 94"/>
                  <a:gd name="T25" fmla="*/ 0 h 86"/>
                  <a:gd name="T26" fmla="*/ 0 w 94"/>
                  <a:gd name="T27" fmla="*/ 0 h 86"/>
                  <a:gd name="T28" fmla="*/ 0 w 94"/>
                  <a:gd name="T29" fmla="*/ 0 h 86"/>
                  <a:gd name="T30" fmla="*/ 0 w 94"/>
                  <a:gd name="T31" fmla="*/ 0 h 86"/>
                  <a:gd name="T32" fmla="*/ 0 w 94"/>
                  <a:gd name="T33" fmla="*/ 0 h 86"/>
                  <a:gd name="T34" fmla="*/ 0 w 94"/>
                  <a:gd name="T35" fmla="*/ 0 h 86"/>
                  <a:gd name="T36" fmla="*/ 0 w 94"/>
                  <a:gd name="T37" fmla="*/ 0 h 86"/>
                  <a:gd name="T38" fmla="*/ 0 w 94"/>
                  <a:gd name="T39" fmla="*/ 0 h 86"/>
                  <a:gd name="T40" fmla="*/ 0 w 94"/>
                  <a:gd name="T41" fmla="*/ 0 h 86"/>
                  <a:gd name="T42" fmla="*/ 0 w 94"/>
                  <a:gd name="T43" fmla="*/ 0 h 86"/>
                  <a:gd name="T44" fmla="*/ 0 w 94"/>
                  <a:gd name="T45" fmla="*/ 0 h 86"/>
                  <a:gd name="T46" fmla="*/ 0 w 94"/>
                  <a:gd name="T47" fmla="*/ 0 h 86"/>
                  <a:gd name="T48" fmla="*/ 0 w 94"/>
                  <a:gd name="T49" fmla="*/ 0 h 8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4"/>
                  <a:gd name="T76" fmla="*/ 0 h 86"/>
                  <a:gd name="T77" fmla="*/ 94 w 94"/>
                  <a:gd name="T78" fmla="*/ 86 h 8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4" h="86">
                    <a:moveTo>
                      <a:pt x="0" y="22"/>
                    </a:moveTo>
                    <a:lnTo>
                      <a:pt x="9" y="19"/>
                    </a:lnTo>
                    <a:lnTo>
                      <a:pt x="16" y="16"/>
                    </a:lnTo>
                    <a:lnTo>
                      <a:pt x="23" y="14"/>
                    </a:lnTo>
                    <a:lnTo>
                      <a:pt x="28" y="12"/>
                    </a:lnTo>
                    <a:lnTo>
                      <a:pt x="34" y="9"/>
                    </a:lnTo>
                    <a:lnTo>
                      <a:pt x="40" y="7"/>
                    </a:lnTo>
                    <a:lnTo>
                      <a:pt x="49" y="4"/>
                    </a:lnTo>
                    <a:lnTo>
                      <a:pt x="59" y="0"/>
                    </a:lnTo>
                    <a:lnTo>
                      <a:pt x="80" y="24"/>
                    </a:lnTo>
                    <a:lnTo>
                      <a:pt x="91" y="43"/>
                    </a:lnTo>
                    <a:lnTo>
                      <a:pt x="94" y="57"/>
                    </a:lnTo>
                    <a:lnTo>
                      <a:pt x="91" y="68"/>
                    </a:lnTo>
                    <a:lnTo>
                      <a:pt x="82" y="75"/>
                    </a:lnTo>
                    <a:lnTo>
                      <a:pt x="65" y="81"/>
                    </a:lnTo>
                    <a:lnTo>
                      <a:pt x="44" y="84"/>
                    </a:lnTo>
                    <a:lnTo>
                      <a:pt x="18" y="86"/>
                    </a:lnTo>
                    <a:lnTo>
                      <a:pt x="19" y="81"/>
                    </a:lnTo>
                    <a:lnTo>
                      <a:pt x="19" y="73"/>
                    </a:lnTo>
                    <a:lnTo>
                      <a:pt x="19" y="65"/>
                    </a:lnTo>
                    <a:lnTo>
                      <a:pt x="18" y="55"/>
                    </a:lnTo>
                    <a:lnTo>
                      <a:pt x="16" y="45"/>
                    </a:lnTo>
                    <a:lnTo>
                      <a:pt x="13" y="37"/>
                    </a:lnTo>
                    <a:lnTo>
                      <a:pt x="7" y="28"/>
                    </a:lnTo>
                    <a:lnTo>
                      <a:pt x="0" y="22"/>
                    </a:lnTo>
                    <a:close/>
                  </a:path>
                </a:pathLst>
              </a:custGeom>
              <a:solidFill>
                <a:srgbClr val="009933"/>
              </a:solidFill>
              <a:ln w="9525">
                <a:noFill/>
                <a:round/>
                <a:headEnd/>
                <a:tailEnd/>
              </a:ln>
            </p:spPr>
            <p:txBody>
              <a:bodyPr/>
              <a:lstStyle/>
              <a:p>
                <a:endParaRPr lang="en-US"/>
              </a:p>
            </p:txBody>
          </p:sp>
          <p:sp>
            <p:nvSpPr>
              <p:cNvPr id="1344" name="Freeform 110"/>
              <p:cNvSpPr>
                <a:spLocks/>
              </p:cNvSpPr>
              <p:nvPr/>
            </p:nvSpPr>
            <p:spPr bwMode="auto">
              <a:xfrm>
                <a:off x="3686" y="2006"/>
                <a:ext cx="13" cy="7"/>
              </a:xfrm>
              <a:custGeom>
                <a:avLst/>
                <a:gdLst>
                  <a:gd name="T0" fmla="*/ 0 w 66"/>
                  <a:gd name="T1" fmla="*/ 0 h 34"/>
                  <a:gd name="T2" fmla="*/ 0 w 66"/>
                  <a:gd name="T3" fmla="*/ 0 h 34"/>
                  <a:gd name="T4" fmla="*/ 0 w 66"/>
                  <a:gd name="T5" fmla="*/ 0 h 34"/>
                  <a:gd name="T6" fmla="*/ 0 w 66"/>
                  <a:gd name="T7" fmla="*/ 0 h 34"/>
                  <a:gd name="T8" fmla="*/ 0 w 66"/>
                  <a:gd name="T9" fmla="*/ 0 h 34"/>
                  <a:gd name="T10" fmla="*/ 0 w 66"/>
                  <a:gd name="T11" fmla="*/ 0 h 34"/>
                  <a:gd name="T12" fmla="*/ 0 w 66"/>
                  <a:gd name="T13" fmla="*/ 0 h 34"/>
                  <a:gd name="T14" fmla="*/ 0 w 66"/>
                  <a:gd name="T15" fmla="*/ 0 h 34"/>
                  <a:gd name="T16" fmla="*/ 0 w 66"/>
                  <a:gd name="T17" fmla="*/ 0 h 34"/>
                  <a:gd name="T18" fmla="*/ 0 w 66"/>
                  <a:gd name="T19" fmla="*/ 0 h 34"/>
                  <a:gd name="T20" fmla="*/ 0 w 66"/>
                  <a:gd name="T21" fmla="*/ 0 h 34"/>
                  <a:gd name="T22" fmla="*/ 0 w 66"/>
                  <a:gd name="T23" fmla="*/ 0 h 34"/>
                  <a:gd name="T24" fmla="*/ 0 w 66"/>
                  <a:gd name="T25" fmla="*/ 0 h 34"/>
                  <a:gd name="T26" fmla="*/ 0 w 66"/>
                  <a:gd name="T27" fmla="*/ 0 h 34"/>
                  <a:gd name="T28" fmla="*/ 0 w 66"/>
                  <a:gd name="T29" fmla="*/ 0 h 34"/>
                  <a:gd name="T30" fmla="*/ 0 w 66"/>
                  <a:gd name="T31" fmla="*/ 0 h 34"/>
                  <a:gd name="T32" fmla="*/ 0 w 66"/>
                  <a:gd name="T33" fmla="*/ 0 h 34"/>
                  <a:gd name="T34" fmla="*/ 0 w 66"/>
                  <a:gd name="T35" fmla="*/ 0 h 34"/>
                  <a:gd name="T36" fmla="*/ 0 w 66"/>
                  <a:gd name="T37" fmla="*/ 0 h 34"/>
                  <a:gd name="T38" fmla="*/ 0 w 66"/>
                  <a:gd name="T39" fmla="*/ 0 h 34"/>
                  <a:gd name="T40" fmla="*/ 0 w 66"/>
                  <a:gd name="T41" fmla="*/ 0 h 34"/>
                  <a:gd name="T42" fmla="*/ 0 w 66"/>
                  <a:gd name="T43" fmla="*/ 0 h 34"/>
                  <a:gd name="T44" fmla="*/ 0 w 66"/>
                  <a:gd name="T45" fmla="*/ 0 h 34"/>
                  <a:gd name="T46" fmla="*/ 0 w 66"/>
                  <a:gd name="T47" fmla="*/ 0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34"/>
                  <a:gd name="T74" fmla="*/ 66 w 66"/>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34">
                    <a:moveTo>
                      <a:pt x="66" y="3"/>
                    </a:moveTo>
                    <a:lnTo>
                      <a:pt x="59" y="1"/>
                    </a:lnTo>
                    <a:lnTo>
                      <a:pt x="49" y="6"/>
                    </a:lnTo>
                    <a:lnTo>
                      <a:pt x="40" y="9"/>
                    </a:lnTo>
                    <a:lnTo>
                      <a:pt x="34" y="11"/>
                    </a:lnTo>
                    <a:lnTo>
                      <a:pt x="28" y="15"/>
                    </a:lnTo>
                    <a:lnTo>
                      <a:pt x="22" y="16"/>
                    </a:lnTo>
                    <a:lnTo>
                      <a:pt x="16" y="18"/>
                    </a:lnTo>
                    <a:lnTo>
                      <a:pt x="9" y="20"/>
                    </a:lnTo>
                    <a:lnTo>
                      <a:pt x="0" y="23"/>
                    </a:lnTo>
                    <a:lnTo>
                      <a:pt x="4" y="34"/>
                    </a:lnTo>
                    <a:lnTo>
                      <a:pt x="13" y="31"/>
                    </a:lnTo>
                    <a:lnTo>
                      <a:pt x="20" y="29"/>
                    </a:lnTo>
                    <a:lnTo>
                      <a:pt x="27" y="27"/>
                    </a:lnTo>
                    <a:lnTo>
                      <a:pt x="32" y="23"/>
                    </a:lnTo>
                    <a:lnTo>
                      <a:pt x="38" y="21"/>
                    </a:lnTo>
                    <a:lnTo>
                      <a:pt x="45" y="19"/>
                    </a:lnTo>
                    <a:lnTo>
                      <a:pt x="54" y="16"/>
                    </a:lnTo>
                    <a:lnTo>
                      <a:pt x="64" y="12"/>
                    </a:lnTo>
                    <a:lnTo>
                      <a:pt x="57" y="10"/>
                    </a:lnTo>
                    <a:lnTo>
                      <a:pt x="66" y="3"/>
                    </a:lnTo>
                    <a:lnTo>
                      <a:pt x="64" y="0"/>
                    </a:lnTo>
                    <a:lnTo>
                      <a:pt x="59" y="1"/>
                    </a:lnTo>
                    <a:lnTo>
                      <a:pt x="66" y="3"/>
                    </a:lnTo>
                    <a:close/>
                  </a:path>
                </a:pathLst>
              </a:custGeom>
              <a:solidFill>
                <a:srgbClr val="000000"/>
              </a:solidFill>
              <a:ln w="9525">
                <a:noFill/>
                <a:round/>
                <a:headEnd/>
                <a:tailEnd/>
              </a:ln>
            </p:spPr>
            <p:txBody>
              <a:bodyPr/>
              <a:lstStyle/>
              <a:p>
                <a:endParaRPr lang="en-US"/>
              </a:p>
            </p:txBody>
          </p:sp>
          <p:sp>
            <p:nvSpPr>
              <p:cNvPr id="1345" name="Freeform 111"/>
              <p:cNvSpPr>
                <a:spLocks/>
              </p:cNvSpPr>
              <p:nvPr/>
            </p:nvSpPr>
            <p:spPr bwMode="auto">
              <a:xfrm>
                <a:off x="3686" y="2006"/>
                <a:ext cx="18" cy="12"/>
              </a:xfrm>
              <a:custGeom>
                <a:avLst/>
                <a:gdLst>
                  <a:gd name="T0" fmla="*/ 0 w 89"/>
                  <a:gd name="T1" fmla="*/ 0 h 95"/>
                  <a:gd name="T2" fmla="*/ 0 w 89"/>
                  <a:gd name="T3" fmla="*/ 0 h 95"/>
                  <a:gd name="T4" fmla="*/ 0 w 89"/>
                  <a:gd name="T5" fmla="*/ 0 h 95"/>
                  <a:gd name="T6" fmla="*/ 0 w 89"/>
                  <a:gd name="T7" fmla="*/ 0 h 95"/>
                  <a:gd name="T8" fmla="*/ 0 w 89"/>
                  <a:gd name="T9" fmla="*/ 0 h 95"/>
                  <a:gd name="T10" fmla="*/ 0 w 89"/>
                  <a:gd name="T11" fmla="*/ 0 h 95"/>
                  <a:gd name="T12" fmla="*/ 0 w 89"/>
                  <a:gd name="T13" fmla="*/ 0 h 95"/>
                  <a:gd name="T14" fmla="*/ 0 w 89"/>
                  <a:gd name="T15" fmla="*/ 0 h 95"/>
                  <a:gd name="T16" fmla="*/ 0 w 89"/>
                  <a:gd name="T17" fmla="*/ 0 h 95"/>
                  <a:gd name="T18" fmla="*/ 0 w 89"/>
                  <a:gd name="T19" fmla="*/ 0 h 95"/>
                  <a:gd name="T20" fmla="*/ 0 w 89"/>
                  <a:gd name="T21" fmla="*/ 0 h 95"/>
                  <a:gd name="T22" fmla="*/ 0 w 89"/>
                  <a:gd name="T23" fmla="*/ 0 h 95"/>
                  <a:gd name="T24" fmla="*/ 0 w 89"/>
                  <a:gd name="T25" fmla="*/ 0 h 95"/>
                  <a:gd name="T26" fmla="*/ 0 w 89"/>
                  <a:gd name="T27" fmla="*/ 0 h 95"/>
                  <a:gd name="T28" fmla="*/ 0 w 89"/>
                  <a:gd name="T29" fmla="*/ 0 h 95"/>
                  <a:gd name="T30" fmla="*/ 0 w 89"/>
                  <a:gd name="T31" fmla="*/ 0 h 95"/>
                  <a:gd name="T32" fmla="*/ 0 w 89"/>
                  <a:gd name="T33" fmla="*/ 0 h 95"/>
                  <a:gd name="T34" fmla="*/ 0 w 89"/>
                  <a:gd name="T35" fmla="*/ 0 h 95"/>
                  <a:gd name="T36" fmla="*/ 0 w 89"/>
                  <a:gd name="T37" fmla="*/ 0 h 95"/>
                  <a:gd name="T38" fmla="*/ 0 w 89"/>
                  <a:gd name="T39" fmla="*/ 0 h 95"/>
                  <a:gd name="T40" fmla="*/ 0 w 89"/>
                  <a:gd name="T41" fmla="*/ 0 h 95"/>
                  <a:gd name="T42" fmla="*/ 0 w 89"/>
                  <a:gd name="T43" fmla="*/ 0 h 95"/>
                  <a:gd name="T44" fmla="*/ 0 w 89"/>
                  <a:gd name="T45" fmla="*/ 0 h 95"/>
                  <a:gd name="T46" fmla="*/ 0 w 89"/>
                  <a:gd name="T47" fmla="*/ 0 h 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9"/>
                  <a:gd name="T73" fmla="*/ 0 h 95"/>
                  <a:gd name="T74" fmla="*/ 89 w 89"/>
                  <a:gd name="T75" fmla="*/ 95 h 9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9" h="95">
                    <a:moveTo>
                      <a:pt x="2" y="89"/>
                    </a:moveTo>
                    <a:lnTo>
                      <a:pt x="7" y="95"/>
                    </a:lnTo>
                    <a:lnTo>
                      <a:pt x="34" y="93"/>
                    </a:lnTo>
                    <a:lnTo>
                      <a:pt x="55" y="90"/>
                    </a:lnTo>
                    <a:lnTo>
                      <a:pt x="73" y="84"/>
                    </a:lnTo>
                    <a:lnTo>
                      <a:pt x="84" y="75"/>
                    </a:lnTo>
                    <a:lnTo>
                      <a:pt x="89" y="61"/>
                    </a:lnTo>
                    <a:lnTo>
                      <a:pt x="85" y="45"/>
                    </a:lnTo>
                    <a:lnTo>
                      <a:pt x="73" y="25"/>
                    </a:lnTo>
                    <a:lnTo>
                      <a:pt x="53" y="0"/>
                    </a:lnTo>
                    <a:lnTo>
                      <a:pt x="44" y="7"/>
                    </a:lnTo>
                    <a:lnTo>
                      <a:pt x="64" y="31"/>
                    </a:lnTo>
                    <a:lnTo>
                      <a:pt x="74" y="49"/>
                    </a:lnTo>
                    <a:lnTo>
                      <a:pt x="78" y="61"/>
                    </a:lnTo>
                    <a:lnTo>
                      <a:pt x="75" y="69"/>
                    </a:lnTo>
                    <a:lnTo>
                      <a:pt x="69" y="75"/>
                    </a:lnTo>
                    <a:lnTo>
                      <a:pt x="53" y="79"/>
                    </a:lnTo>
                    <a:lnTo>
                      <a:pt x="32" y="83"/>
                    </a:lnTo>
                    <a:lnTo>
                      <a:pt x="7" y="85"/>
                    </a:lnTo>
                    <a:lnTo>
                      <a:pt x="13" y="91"/>
                    </a:lnTo>
                    <a:lnTo>
                      <a:pt x="2" y="89"/>
                    </a:lnTo>
                    <a:lnTo>
                      <a:pt x="0" y="95"/>
                    </a:lnTo>
                    <a:lnTo>
                      <a:pt x="7" y="95"/>
                    </a:lnTo>
                    <a:lnTo>
                      <a:pt x="2" y="89"/>
                    </a:lnTo>
                    <a:close/>
                  </a:path>
                </a:pathLst>
              </a:custGeom>
              <a:solidFill>
                <a:srgbClr val="000000"/>
              </a:solidFill>
              <a:ln w="9525">
                <a:noFill/>
                <a:round/>
                <a:headEnd/>
                <a:tailEnd/>
              </a:ln>
            </p:spPr>
            <p:txBody>
              <a:bodyPr/>
              <a:lstStyle/>
              <a:p>
                <a:endParaRPr lang="en-US"/>
              </a:p>
            </p:txBody>
          </p:sp>
          <p:sp>
            <p:nvSpPr>
              <p:cNvPr id="1346" name="Freeform 112"/>
              <p:cNvSpPr>
                <a:spLocks/>
              </p:cNvSpPr>
              <p:nvPr/>
            </p:nvSpPr>
            <p:spPr bwMode="auto">
              <a:xfrm>
                <a:off x="3682" y="2008"/>
                <a:ext cx="6" cy="12"/>
              </a:xfrm>
              <a:custGeom>
                <a:avLst/>
                <a:gdLst>
                  <a:gd name="T0" fmla="*/ 0 w 37"/>
                  <a:gd name="T1" fmla="*/ 0 h 71"/>
                  <a:gd name="T2" fmla="*/ 0 w 37"/>
                  <a:gd name="T3" fmla="*/ 0 h 71"/>
                  <a:gd name="T4" fmla="*/ 0 w 37"/>
                  <a:gd name="T5" fmla="*/ 0 h 71"/>
                  <a:gd name="T6" fmla="*/ 0 w 37"/>
                  <a:gd name="T7" fmla="*/ 0 h 71"/>
                  <a:gd name="T8" fmla="*/ 0 w 37"/>
                  <a:gd name="T9" fmla="*/ 0 h 71"/>
                  <a:gd name="T10" fmla="*/ 0 w 37"/>
                  <a:gd name="T11" fmla="*/ 0 h 71"/>
                  <a:gd name="T12" fmla="*/ 0 w 37"/>
                  <a:gd name="T13" fmla="*/ 0 h 71"/>
                  <a:gd name="T14" fmla="*/ 0 w 37"/>
                  <a:gd name="T15" fmla="*/ 0 h 71"/>
                  <a:gd name="T16" fmla="*/ 0 w 37"/>
                  <a:gd name="T17" fmla="*/ 0 h 71"/>
                  <a:gd name="T18" fmla="*/ 0 w 37"/>
                  <a:gd name="T19" fmla="*/ 0 h 71"/>
                  <a:gd name="T20" fmla="*/ 0 w 37"/>
                  <a:gd name="T21" fmla="*/ 0 h 71"/>
                  <a:gd name="T22" fmla="*/ 0 w 37"/>
                  <a:gd name="T23" fmla="*/ 0 h 71"/>
                  <a:gd name="T24" fmla="*/ 0 w 37"/>
                  <a:gd name="T25" fmla="*/ 0 h 71"/>
                  <a:gd name="T26" fmla="*/ 0 w 37"/>
                  <a:gd name="T27" fmla="*/ 0 h 71"/>
                  <a:gd name="T28" fmla="*/ 0 w 37"/>
                  <a:gd name="T29" fmla="*/ 0 h 71"/>
                  <a:gd name="T30" fmla="*/ 0 w 37"/>
                  <a:gd name="T31" fmla="*/ 0 h 71"/>
                  <a:gd name="T32" fmla="*/ 0 w 37"/>
                  <a:gd name="T33" fmla="*/ 0 h 71"/>
                  <a:gd name="T34" fmla="*/ 0 w 37"/>
                  <a:gd name="T35" fmla="*/ 0 h 71"/>
                  <a:gd name="T36" fmla="*/ 0 w 37"/>
                  <a:gd name="T37" fmla="*/ 0 h 71"/>
                  <a:gd name="T38" fmla="*/ 0 w 37"/>
                  <a:gd name="T39" fmla="*/ 0 h 71"/>
                  <a:gd name="T40" fmla="*/ 0 w 37"/>
                  <a:gd name="T41" fmla="*/ 0 h 71"/>
                  <a:gd name="T42" fmla="*/ 0 w 37"/>
                  <a:gd name="T43" fmla="*/ 0 h 71"/>
                  <a:gd name="T44" fmla="*/ 0 w 37"/>
                  <a:gd name="T45" fmla="*/ 0 h 71"/>
                  <a:gd name="T46" fmla="*/ 0 w 37"/>
                  <a:gd name="T47" fmla="*/ 0 h 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
                  <a:gd name="T73" fmla="*/ 0 h 71"/>
                  <a:gd name="T74" fmla="*/ 37 w 37"/>
                  <a:gd name="T75" fmla="*/ 71 h 7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 h="71">
                    <a:moveTo>
                      <a:pt x="10" y="0"/>
                    </a:moveTo>
                    <a:lnTo>
                      <a:pt x="9" y="10"/>
                    </a:lnTo>
                    <a:lnTo>
                      <a:pt x="14" y="15"/>
                    </a:lnTo>
                    <a:lnTo>
                      <a:pt x="20" y="23"/>
                    </a:lnTo>
                    <a:lnTo>
                      <a:pt x="22" y="30"/>
                    </a:lnTo>
                    <a:lnTo>
                      <a:pt x="25" y="41"/>
                    </a:lnTo>
                    <a:lnTo>
                      <a:pt x="26" y="49"/>
                    </a:lnTo>
                    <a:lnTo>
                      <a:pt x="26" y="57"/>
                    </a:lnTo>
                    <a:lnTo>
                      <a:pt x="26" y="65"/>
                    </a:lnTo>
                    <a:lnTo>
                      <a:pt x="25" y="69"/>
                    </a:lnTo>
                    <a:lnTo>
                      <a:pt x="36" y="71"/>
                    </a:lnTo>
                    <a:lnTo>
                      <a:pt x="37" y="65"/>
                    </a:lnTo>
                    <a:lnTo>
                      <a:pt x="37" y="57"/>
                    </a:lnTo>
                    <a:lnTo>
                      <a:pt x="37" y="49"/>
                    </a:lnTo>
                    <a:lnTo>
                      <a:pt x="36" y="38"/>
                    </a:lnTo>
                    <a:lnTo>
                      <a:pt x="33" y="28"/>
                    </a:lnTo>
                    <a:lnTo>
                      <a:pt x="29" y="18"/>
                    </a:lnTo>
                    <a:lnTo>
                      <a:pt x="23" y="9"/>
                    </a:lnTo>
                    <a:lnTo>
                      <a:pt x="16" y="2"/>
                    </a:lnTo>
                    <a:lnTo>
                      <a:pt x="14" y="11"/>
                    </a:lnTo>
                    <a:lnTo>
                      <a:pt x="10" y="0"/>
                    </a:lnTo>
                    <a:lnTo>
                      <a:pt x="0" y="4"/>
                    </a:lnTo>
                    <a:lnTo>
                      <a:pt x="9" y="10"/>
                    </a:lnTo>
                    <a:lnTo>
                      <a:pt x="10" y="0"/>
                    </a:lnTo>
                    <a:close/>
                  </a:path>
                </a:pathLst>
              </a:custGeom>
              <a:solidFill>
                <a:srgbClr val="000000"/>
              </a:solidFill>
              <a:ln w="9525">
                <a:noFill/>
                <a:round/>
                <a:headEnd/>
                <a:tailEnd/>
              </a:ln>
            </p:spPr>
            <p:txBody>
              <a:bodyPr/>
              <a:lstStyle/>
              <a:p>
                <a:endParaRPr lang="en-US"/>
              </a:p>
            </p:txBody>
          </p:sp>
          <p:sp>
            <p:nvSpPr>
              <p:cNvPr id="1347" name="Freeform 113"/>
              <p:cNvSpPr>
                <a:spLocks/>
              </p:cNvSpPr>
              <p:nvPr/>
            </p:nvSpPr>
            <p:spPr bwMode="auto">
              <a:xfrm>
                <a:off x="3686" y="1988"/>
                <a:ext cx="11" cy="4"/>
              </a:xfrm>
              <a:custGeom>
                <a:avLst/>
                <a:gdLst>
                  <a:gd name="T0" fmla="*/ 0 w 57"/>
                  <a:gd name="T1" fmla="*/ 0 h 24"/>
                  <a:gd name="T2" fmla="*/ 0 w 57"/>
                  <a:gd name="T3" fmla="*/ 0 h 24"/>
                  <a:gd name="T4" fmla="*/ 0 w 57"/>
                  <a:gd name="T5" fmla="*/ 0 h 24"/>
                  <a:gd name="T6" fmla="*/ 0 w 57"/>
                  <a:gd name="T7" fmla="*/ 0 h 24"/>
                  <a:gd name="T8" fmla="*/ 0 w 57"/>
                  <a:gd name="T9" fmla="*/ 0 h 24"/>
                  <a:gd name="T10" fmla="*/ 0 w 57"/>
                  <a:gd name="T11" fmla="*/ 0 h 24"/>
                  <a:gd name="T12" fmla="*/ 0 w 57"/>
                  <a:gd name="T13" fmla="*/ 0 h 24"/>
                  <a:gd name="T14" fmla="*/ 0 w 57"/>
                  <a:gd name="T15" fmla="*/ 0 h 24"/>
                  <a:gd name="T16" fmla="*/ 0 w 57"/>
                  <a:gd name="T17" fmla="*/ 0 h 24"/>
                  <a:gd name="T18" fmla="*/ 0 w 57"/>
                  <a:gd name="T19" fmla="*/ 0 h 24"/>
                  <a:gd name="T20" fmla="*/ 0 w 57"/>
                  <a:gd name="T21" fmla="*/ 0 h 24"/>
                  <a:gd name="T22" fmla="*/ 0 w 57"/>
                  <a:gd name="T23" fmla="*/ 0 h 24"/>
                  <a:gd name="T24" fmla="*/ 0 w 57"/>
                  <a:gd name="T25" fmla="*/ 0 h 24"/>
                  <a:gd name="T26" fmla="*/ 0 w 57"/>
                  <a:gd name="T27" fmla="*/ 0 h 24"/>
                  <a:gd name="T28" fmla="*/ 0 w 57"/>
                  <a:gd name="T29" fmla="*/ 0 h 24"/>
                  <a:gd name="T30" fmla="*/ 0 w 57"/>
                  <a:gd name="T31" fmla="*/ 0 h 24"/>
                  <a:gd name="T32" fmla="*/ 0 w 57"/>
                  <a:gd name="T33" fmla="*/ 0 h 24"/>
                  <a:gd name="T34" fmla="*/ 0 w 57"/>
                  <a:gd name="T35" fmla="*/ 0 h 24"/>
                  <a:gd name="T36" fmla="*/ 0 w 57"/>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24"/>
                  <a:gd name="T59" fmla="*/ 57 w 57"/>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24">
                    <a:moveTo>
                      <a:pt x="50" y="0"/>
                    </a:moveTo>
                    <a:lnTo>
                      <a:pt x="48" y="0"/>
                    </a:lnTo>
                    <a:lnTo>
                      <a:pt x="43" y="2"/>
                    </a:lnTo>
                    <a:lnTo>
                      <a:pt x="36" y="5"/>
                    </a:lnTo>
                    <a:lnTo>
                      <a:pt x="29" y="7"/>
                    </a:lnTo>
                    <a:lnTo>
                      <a:pt x="21" y="9"/>
                    </a:lnTo>
                    <a:lnTo>
                      <a:pt x="14" y="12"/>
                    </a:lnTo>
                    <a:lnTo>
                      <a:pt x="6" y="14"/>
                    </a:lnTo>
                    <a:lnTo>
                      <a:pt x="0" y="14"/>
                    </a:lnTo>
                    <a:lnTo>
                      <a:pt x="0" y="24"/>
                    </a:lnTo>
                    <a:lnTo>
                      <a:pt x="8" y="24"/>
                    </a:lnTo>
                    <a:lnTo>
                      <a:pt x="16" y="22"/>
                    </a:lnTo>
                    <a:lnTo>
                      <a:pt x="24" y="20"/>
                    </a:lnTo>
                    <a:lnTo>
                      <a:pt x="31" y="18"/>
                    </a:lnTo>
                    <a:lnTo>
                      <a:pt x="40" y="16"/>
                    </a:lnTo>
                    <a:lnTo>
                      <a:pt x="47" y="13"/>
                    </a:lnTo>
                    <a:lnTo>
                      <a:pt x="53" y="10"/>
                    </a:lnTo>
                    <a:lnTo>
                      <a:pt x="57" y="8"/>
                    </a:lnTo>
                    <a:lnTo>
                      <a:pt x="50" y="0"/>
                    </a:lnTo>
                    <a:close/>
                  </a:path>
                </a:pathLst>
              </a:custGeom>
              <a:solidFill>
                <a:srgbClr val="000000"/>
              </a:solidFill>
              <a:ln w="9525">
                <a:noFill/>
                <a:round/>
                <a:headEnd/>
                <a:tailEnd/>
              </a:ln>
            </p:spPr>
            <p:txBody>
              <a:bodyPr/>
              <a:lstStyle/>
              <a:p>
                <a:endParaRPr lang="en-US"/>
              </a:p>
            </p:txBody>
          </p:sp>
          <p:sp>
            <p:nvSpPr>
              <p:cNvPr id="1348" name="Freeform 114"/>
              <p:cNvSpPr>
                <a:spLocks/>
              </p:cNvSpPr>
              <p:nvPr/>
            </p:nvSpPr>
            <p:spPr bwMode="auto">
              <a:xfrm>
                <a:off x="3703" y="2005"/>
                <a:ext cx="2" cy="12"/>
              </a:xfrm>
              <a:custGeom>
                <a:avLst/>
                <a:gdLst>
                  <a:gd name="T0" fmla="*/ 0 w 15"/>
                  <a:gd name="T1" fmla="*/ 0 h 62"/>
                  <a:gd name="T2" fmla="*/ 0 w 15"/>
                  <a:gd name="T3" fmla="*/ 0 h 62"/>
                  <a:gd name="T4" fmla="*/ 0 w 15"/>
                  <a:gd name="T5" fmla="*/ 0 h 62"/>
                  <a:gd name="T6" fmla="*/ 0 w 15"/>
                  <a:gd name="T7" fmla="*/ 0 h 62"/>
                  <a:gd name="T8" fmla="*/ 0 w 15"/>
                  <a:gd name="T9" fmla="*/ 0 h 62"/>
                  <a:gd name="T10" fmla="*/ 0 w 15"/>
                  <a:gd name="T11" fmla="*/ 0 h 62"/>
                  <a:gd name="T12" fmla="*/ 0 w 15"/>
                  <a:gd name="T13" fmla="*/ 0 h 62"/>
                  <a:gd name="T14" fmla="*/ 0 w 15"/>
                  <a:gd name="T15" fmla="*/ 0 h 62"/>
                  <a:gd name="T16" fmla="*/ 0 w 15"/>
                  <a:gd name="T17" fmla="*/ 0 h 62"/>
                  <a:gd name="T18" fmla="*/ 0 w 15"/>
                  <a:gd name="T19" fmla="*/ 0 h 62"/>
                  <a:gd name="T20" fmla="*/ 0 w 15"/>
                  <a:gd name="T21" fmla="*/ 0 h 62"/>
                  <a:gd name="T22" fmla="*/ 0 w 15"/>
                  <a:gd name="T23" fmla="*/ 0 h 62"/>
                  <a:gd name="T24" fmla="*/ 0 w 15"/>
                  <a:gd name="T25" fmla="*/ 0 h 62"/>
                  <a:gd name="T26" fmla="*/ 0 w 15"/>
                  <a:gd name="T27" fmla="*/ 0 h 62"/>
                  <a:gd name="T28" fmla="*/ 0 w 15"/>
                  <a:gd name="T29" fmla="*/ 0 h 62"/>
                  <a:gd name="T30" fmla="*/ 0 w 15"/>
                  <a:gd name="T31" fmla="*/ 0 h 62"/>
                  <a:gd name="T32" fmla="*/ 0 w 15"/>
                  <a:gd name="T33" fmla="*/ 0 h 62"/>
                  <a:gd name="T34" fmla="*/ 0 w 15"/>
                  <a:gd name="T35" fmla="*/ 0 h 62"/>
                  <a:gd name="T36" fmla="*/ 0 w 15"/>
                  <a:gd name="T37" fmla="*/ 0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62"/>
                  <a:gd name="T59" fmla="*/ 15 w 15"/>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62">
                    <a:moveTo>
                      <a:pt x="12" y="62"/>
                    </a:moveTo>
                    <a:lnTo>
                      <a:pt x="13" y="57"/>
                    </a:lnTo>
                    <a:lnTo>
                      <a:pt x="14" y="49"/>
                    </a:lnTo>
                    <a:lnTo>
                      <a:pt x="15" y="39"/>
                    </a:lnTo>
                    <a:lnTo>
                      <a:pt x="15" y="31"/>
                    </a:lnTo>
                    <a:lnTo>
                      <a:pt x="15" y="22"/>
                    </a:lnTo>
                    <a:lnTo>
                      <a:pt x="15" y="14"/>
                    </a:lnTo>
                    <a:lnTo>
                      <a:pt x="15" y="6"/>
                    </a:lnTo>
                    <a:lnTo>
                      <a:pt x="14" y="0"/>
                    </a:lnTo>
                    <a:lnTo>
                      <a:pt x="3" y="4"/>
                    </a:lnTo>
                    <a:lnTo>
                      <a:pt x="4" y="6"/>
                    </a:lnTo>
                    <a:lnTo>
                      <a:pt x="4" y="14"/>
                    </a:lnTo>
                    <a:lnTo>
                      <a:pt x="4" y="22"/>
                    </a:lnTo>
                    <a:lnTo>
                      <a:pt x="4" y="31"/>
                    </a:lnTo>
                    <a:lnTo>
                      <a:pt x="4" y="39"/>
                    </a:lnTo>
                    <a:lnTo>
                      <a:pt x="3" y="46"/>
                    </a:lnTo>
                    <a:lnTo>
                      <a:pt x="2" y="55"/>
                    </a:lnTo>
                    <a:lnTo>
                      <a:pt x="0" y="60"/>
                    </a:lnTo>
                    <a:lnTo>
                      <a:pt x="12" y="62"/>
                    </a:lnTo>
                    <a:close/>
                  </a:path>
                </a:pathLst>
              </a:custGeom>
              <a:solidFill>
                <a:srgbClr val="000000"/>
              </a:solidFill>
              <a:ln w="9525">
                <a:noFill/>
                <a:round/>
                <a:headEnd/>
                <a:tailEnd/>
              </a:ln>
            </p:spPr>
            <p:txBody>
              <a:bodyPr/>
              <a:lstStyle/>
              <a:p>
                <a:endParaRPr lang="en-US"/>
              </a:p>
            </p:txBody>
          </p:sp>
          <p:sp>
            <p:nvSpPr>
              <p:cNvPr id="1349" name="Freeform 115"/>
              <p:cNvSpPr>
                <a:spLocks/>
              </p:cNvSpPr>
              <p:nvPr/>
            </p:nvSpPr>
            <p:spPr bwMode="auto">
              <a:xfrm>
                <a:off x="3686" y="2034"/>
                <a:ext cx="11" cy="3"/>
              </a:xfrm>
              <a:custGeom>
                <a:avLst/>
                <a:gdLst>
                  <a:gd name="T0" fmla="*/ 0 w 54"/>
                  <a:gd name="T1" fmla="*/ 0 h 16"/>
                  <a:gd name="T2" fmla="*/ 0 w 54"/>
                  <a:gd name="T3" fmla="*/ 0 h 16"/>
                  <a:gd name="T4" fmla="*/ 0 w 54"/>
                  <a:gd name="T5" fmla="*/ 0 h 16"/>
                  <a:gd name="T6" fmla="*/ 0 w 54"/>
                  <a:gd name="T7" fmla="*/ 0 h 16"/>
                  <a:gd name="T8" fmla="*/ 0 w 54"/>
                  <a:gd name="T9" fmla="*/ 0 h 16"/>
                  <a:gd name="T10" fmla="*/ 0 w 54"/>
                  <a:gd name="T11" fmla="*/ 0 h 16"/>
                  <a:gd name="T12" fmla="*/ 0 w 54"/>
                  <a:gd name="T13" fmla="*/ 0 h 16"/>
                  <a:gd name="T14" fmla="*/ 0 w 54"/>
                  <a:gd name="T15" fmla="*/ 0 h 16"/>
                  <a:gd name="T16" fmla="*/ 0 w 54"/>
                  <a:gd name="T17" fmla="*/ 0 h 16"/>
                  <a:gd name="T18" fmla="*/ 0 w 54"/>
                  <a:gd name="T19" fmla="*/ 0 h 16"/>
                  <a:gd name="T20" fmla="*/ 0 w 54"/>
                  <a:gd name="T21" fmla="*/ 0 h 16"/>
                  <a:gd name="T22" fmla="*/ 0 w 54"/>
                  <a:gd name="T23" fmla="*/ 0 h 16"/>
                  <a:gd name="T24" fmla="*/ 0 w 54"/>
                  <a:gd name="T25" fmla="*/ 0 h 16"/>
                  <a:gd name="T26" fmla="*/ 0 w 54"/>
                  <a:gd name="T27" fmla="*/ 0 h 16"/>
                  <a:gd name="T28" fmla="*/ 0 w 54"/>
                  <a:gd name="T29" fmla="*/ 0 h 16"/>
                  <a:gd name="T30" fmla="*/ 0 w 54"/>
                  <a:gd name="T31" fmla="*/ 0 h 16"/>
                  <a:gd name="T32" fmla="*/ 0 w 54"/>
                  <a:gd name="T33" fmla="*/ 0 h 16"/>
                  <a:gd name="T34" fmla="*/ 0 w 54"/>
                  <a:gd name="T35" fmla="*/ 0 h 16"/>
                  <a:gd name="T36" fmla="*/ 0 w 54"/>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16"/>
                  <a:gd name="T59" fmla="*/ 54 w 54"/>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16">
                    <a:moveTo>
                      <a:pt x="52" y="0"/>
                    </a:moveTo>
                    <a:lnTo>
                      <a:pt x="45" y="3"/>
                    </a:lnTo>
                    <a:lnTo>
                      <a:pt x="37" y="4"/>
                    </a:lnTo>
                    <a:lnTo>
                      <a:pt x="31" y="5"/>
                    </a:lnTo>
                    <a:lnTo>
                      <a:pt x="26" y="5"/>
                    </a:lnTo>
                    <a:lnTo>
                      <a:pt x="19" y="6"/>
                    </a:lnTo>
                    <a:lnTo>
                      <a:pt x="12" y="5"/>
                    </a:lnTo>
                    <a:lnTo>
                      <a:pt x="7" y="5"/>
                    </a:lnTo>
                    <a:lnTo>
                      <a:pt x="2" y="4"/>
                    </a:lnTo>
                    <a:lnTo>
                      <a:pt x="0" y="14"/>
                    </a:lnTo>
                    <a:lnTo>
                      <a:pt x="7" y="15"/>
                    </a:lnTo>
                    <a:lnTo>
                      <a:pt x="12" y="15"/>
                    </a:lnTo>
                    <a:lnTo>
                      <a:pt x="19" y="16"/>
                    </a:lnTo>
                    <a:lnTo>
                      <a:pt x="26" y="15"/>
                    </a:lnTo>
                    <a:lnTo>
                      <a:pt x="31" y="15"/>
                    </a:lnTo>
                    <a:lnTo>
                      <a:pt x="39" y="14"/>
                    </a:lnTo>
                    <a:lnTo>
                      <a:pt x="47" y="13"/>
                    </a:lnTo>
                    <a:lnTo>
                      <a:pt x="54" y="11"/>
                    </a:lnTo>
                    <a:lnTo>
                      <a:pt x="52" y="0"/>
                    </a:lnTo>
                    <a:close/>
                  </a:path>
                </a:pathLst>
              </a:custGeom>
              <a:solidFill>
                <a:srgbClr val="000000"/>
              </a:solidFill>
              <a:ln w="9525">
                <a:noFill/>
                <a:round/>
                <a:headEnd/>
                <a:tailEnd/>
              </a:ln>
            </p:spPr>
            <p:txBody>
              <a:bodyPr/>
              <a:lstStyle/>
              <a:p>
                <a:endParaRPr lang="en-US"/>
              </a:p>
            </p:txBody>
          </p:sp>
          <p:sp>
            <p:nvSpPr>
              <p:cNvPr id="1350" name="Freeform 116"/>
              <p:cNvSpPr>
                <a:spLocks/>
              </p:cNvSpPr>
              <p:nvPr/>
            </p:nvSpPr>
            <p:spPr bwMode="auto">
              <a:xfrm>
                <a:off x="4016" y="1808"/>
                <a:ext cx="89" cy="61"/>
              </a:xfrm>
              <a:custGeom>
                <a:avLst/>
                <a:gdLst>
                  <a:gd name="T0" fmla="*/ 0 w 449"/>
                  <a:gd name="T1" fmla="*/ 0 h 320"/>
                  <a:gd name="T2" fmla="*/ 0 w 449"/>
                  <a:gd name="T3" fmla="*/ 0 h 320"/>
                  <a:gd name="T4" fmla="*/ 0 w 449"/>
                  <a:gd name="T5" fmla="*/ 0 h 320"/>
                  <a:gd name="T6" fmla="*/ 0 w 449"/>
                  <a:gd name="T7" fmla="*/ 0 h 320"/>
                  <a:gd name="T8" fmla="*/ 0 w 449"/>
                  <a:gd name="T9" fmla="*/ 0 h 320"/>
                  <a:gd name="T10" fmla="*/ 0 w 449"/>
                  <a:gd name="T11" fmla="*/ 0 h 320"/>
                  <a:gd name="T12" fmla="*/ 0 w 449"/>
                  <a:gd name="T13" fmla="*/ 0 h 320"/>
                  <a:gd name="T14" fmla="*/ 0 w 449"/>
                  <a:gd name="T15" fmla="*/ 0 h 320"/>
                  <a:gd name="T16" fmla="*/ 0 w 449"/>
                  <a:gd name="T17" fmla="*/ 0 h 320"/>
                  <a:gd name="T18" fmla="*/ 0 w 449"/>
                  <a:gd name="T19" fmla="*/ 0 h 320"/>
                  <a:gd name="T20" fmla="*/ 0 w 449"/>
                  <a:gd name="T21" fmla="*/ 0 h 320"/>
                  <a:gd name="T22" fmla="*/ 0 w 449"/>
                  <a:gd name="T23" fmla="*/ 0 h 320"/>
                  <a:gd name="T24" fmla="*/ 0 w 449"/>
                  <a:gd name="T25" fmla="*/ 0 h 320"/>
                  <a:gd name="T26" fmla="*/ 0 w 449"/>
                  <a:gd name="T27" fmla="*/ 0 h 320"/>
                  <a:gd name="T28" fmla="*/ 0 w 449"/>
                  <a:gd name="T29" fmla="*/ 0 h 320"/>
                  <a:gd name="T30" fmla="*/ 0 w 449"/>
                  <a:gd name="T31" fmla="*/ 0 h 320"/>
                  <a:gd name="T32" fmla="*/ 0 w 449"/>
                  <a:gd name="T33" fmla="*/ 0 h 320"/>
                  <a:gd name="T34" fmla="*/ 0 w 449"/>
                  <a:gd name="T35" fmla="*/ 0 h 320"/>
                  <a:gd name="T36" fmla="*/ 0 w 449"/>
                  <a:gd name="T37" fmla="*/ 0 h 320"/>
                  <a:gd name="T38" fmla="*/ 0 w 449"/>
                  <a:gd name="T39" fmla="*/ 0 h 320"/>
                  <a:gd name="T40" fmla="*/ 0 w 449"/>
                  <a:gd name="T41" fmla="*/ 0 h 320"/>
                  <a:gd name="T42" fmla="*/ 0 w 449"/>
                  <a:gd name="T43" fmla="*/ 0 h 320"/>
                  <a:gd name="T44" fmla="*/ 0 w 449"/>
                  <a:gd name="T45" fmla="*/ 0 h 320"/>
                  <a:gd name="T46" fmla="*/ 0 w 449"/>
                  <a:gd name="T47" fmla="*/ 0 h 320"/>
                  <a:gd name="T48" fmla="*/ 0 w 449"/>
                  <a:gd name="T49" fmla="*/ 0 h 320"/>
                  <a:gd name="T50" fmla="*/ 0 w 449"/>
                  <a:gd name="T51" fmla="*/ 0 h 320"/>
                  <a:gd name="T52" fmla="*/ 0 w 449"/>
                  <a:gd name="T53" fmla="*/ 0 h 320"/>
                  <a:gd name="T54" fmla="*/ 0 w 449"/>
                  <a:gd name="T55" fmla="*/ 0 h 320"/>
                  <a:gd name="T56" fmla="*/ 0 w 449"/>
                  <a:gd name="T57" fmla="*/ 0 h 320"/>
                  <a:gd name="T58" fmla="*/ 0 w 449"/>
                  <a:gd name="T59" fmla="*/ 0 h 320"/>
                  <a:gd name="T60" fmla="*/ 0 w 449"/>
                  <a:gd name="T61" fmla="*/ 0 h 320"/>
                  <a:gd name="T62" fmla="*/ 0 w 449"/>
                  <a:gd name="T63" fmla="*/ 0 h 3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9"/>
                  <a:gd name="T97" fmla="*/ 0 h 320"/>
                  <a:gd name="T98" fmla="*/ 449 w 449"/>
                  <a:gd name="T99" fmla="*/ 320 h 3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9" h="320">
                    <a:moveTo>
                      <a:pt x="104" y="77"/>
                    </a:moveTo>
                    <a:lnTo>
                      <a:pt x="107" y="69"/>
                    </a:lnTo>
                    <a:lnTo>
                      <a:pt x="106" y="59"/>
                    </a:lnTo>
                    <a:lnTo>
                      <a:pt x="102" y="49"/>
                    </a:lnTo>
                    <a:lnTo>
                      <a:pt x="96" y="38"/>
                    </a:lnTo>
                    <a:lnTo>
                      <a:pt x="88" y="28"/>
                    </a:lnTo>
                    <a:lnTo>
                      <a:pt x="78" y="17"/>
                    </a:lnTo>
                    <a:lnTo>
                      <a:pt x="69" y="9"/>
                    </a:lnTo>
                    <a:lnTo>
                      <a:pt x="59" y="0"/>
                    </a:lnTo>
                    <a:lnTo>
                      <a:pt x="80" y="4"/>
                    </a:lnTo>
                    <a:lnTo>
                      <a:pt x="104" y="8"/>
                    </a:lnTo>
                    <a:lnTo>
                      <a:pt x="126" y="13"/>
                    </a:lnTo>
                    <a:lnTo>
                      <a:pt x="149" y="19"/>
                    </a:lnTo>
                    <a:lnTo>
                      <a:pt x="173" y="27"/>
                    </a:lnTo>
                    <a:lnTo>
                      <a:pt x="198" y="34"/>
                    </a:lnTo>
                    <a:lnTo>
                      <a:pt x="221" y="44"/>
                    </a:lnTo>
                    <a:lnTo>
                      <a:pt x="245" y="53"/>
                    </a:lnTo>
                    <a:lnTo>
                      <a:pt x="268" y="63"/>
                    </a:lnTo>
                    <a:lnTo>
                      <a:pt x="290" y="74"/>
                    </a:lnTo>
                    <a:lnTo>
                      <a:pt x="313" y="85"/>
                    </a:lnTo>
                    <a:lnTo>
                      <a:pt x="334" y="96"/>
                    </a:lnTo>
                    <a:lnTo>
                      <a:pt x="355" y="108"/>
                    </a:lnTo>
                    <a:lnTo>
                      <a:pt x="374" y="120"/>
                    </a:lnTo>
                    <a:lnTo>
                      <a:pt x="393" y="132"/>
                    </a:lnTo>
                    <a:lnTo>
                      <a:pt x="410" y="145"/>
                    </a:lnTo>
                    <a:lnTo>
                      <a:pt x="421" y="154"/>
                    </a:lnTo>
                    <a:lnTo>
                      <a:pt x="431" y="165"/>
                    </a:lnTo>
                    <a:lnTo>
                      <a:pt x="438" y="176"/>
                    </a:lnTo>
                    <a:lnTo>
                      <a:pt x="444" y="188"/>
                    </a:lnTo>
                    <a:lnTo>
                      <a:pt x="447" y="202"/>
                    </a:lnTo>
                    <a:lnTo>
                      <a:pt x="449" y="214"/>
                    </a:lnTo>
                    <a:lnTo>
                      <a:pt x="448" y="228"/>
                    </a:lnTo>
                    <a:lnTo>
                      <a:pt x="447" y="241"/>
                    </a:lnTo>
                    <a:lnTo>
                      <a:pt x="444" y="253"/>
                    </a:lnTo>
                    <a:lnTo>
                      <a:pt x="439" y="266"/>
                    </a:lnTo>
                    <a:lnTo>
                      <a:pt x="434" y="277"/>
                    </a:lnTo>
                    <a:lnTo>
                      <a:pt x="427" y="288"/>
                    </a:lnTo>
                    <a:lnTo>
                      <a:pt x="419" y="296"/>
                    </a:lnTo>
                    <a:lnTo>
                      <a:pt x="410" y="304"/>
                    </a:lnTo>
                    <a:lnTo>
                      <a:pt x="400" y="310"/>
                    </a:lnTo>
                    <a:lnTo>
                      <a:pt x="390" y="313"/>
                    </a:lnTo>
                    <a:lnTo>
                      <a:pt x="376" y="316"/>
                    </a:lnTo>
                    <a:lnTo>
                      <a:pt x="362" y="318"/>
                    </a:lnTo>
                    <a:lnTo>
                      <a:pt x="347" y="320"/>
                    </a:lnTo>
                    <a:lnTo>
                      <a:pt x="332" y="318"/>
                    </a:lnTo>
                    <a:lnTo>
                      <a:pt x="314" y="316"/>
                    </a:lnTo>
                    <a:lnTo>
                      <a:pt x="296" y="312"/>
                    </a:lnTo>
                    <a:lnTo>
                      <a:pt x="276" y="306"/>
                    </a:lnTo>
                    <a:lnTo>
                      <a:pt x="253" y="297"/>
                    </a:lnTo>
                    <a:lnTo>
                      <a:pt x="230" y="287"/>
                    </a:lnTo>
                    <a:lnTo>
                      <a:pt x="204" y="273"/>
                    </a:lnTo>
                    <a:lnTo>
                      <a:pt x="176" y="256"/>
                    </a:lnTo>
                    <a:lnTo>
                      <a:pt x="146" y="237"/>
                    </a:lnTo>
                    <a:lnTo>
                      <a:pt x="114" y="215"/>
                    </a:lnTo>
                    <a:lnTo>
                      <a:pt x="78" y="189"/>
                    </a:lnTo>
                    <a:lnTo>
                      <a:pt x="41" y="159"/>
                    </a:lnTo>
                    <a:lnTo>
                      <a:pt x="0" y="127"/>
                    </a:lnTo>
                    <a:lnTo>
                      <a:pt x="31" y="111"/>
                    </a:lnTo>
                    <a:lnTo>
                      <a:pt x="52" y="100"/>
                    </a:lnTo>
                    <a:lnTo>
                      <a:pt x="64" y="95"/>
                    </a:lnTo>
                    <a:lnTo>
                      <a:pt x="72" y="91"/>
                    </a:lnTo>
                    <a:lnTo>
                      <a:pt x="77" y="89"/>
                    </a:lnTo>
                    <a:lnTo>
                      <a:pt x="82" y="87"/>
                    </a:lnTo>
                    <a:lnTo>
                      <a:pt x="90" y="84"/>
                    </a:lnTo>
                    <a:lnTo>
                      <a:pt x="104" y="77"/>
                    </a:lnTo>
                    <a:close/>
                  </a:path>
                </a:pathLst>
              </a:custGeom>
              <a:solidFill>
                <a:srgbClr val="009933"/>
              </a:solidFill>
              <a:ln w="9525">
                <a:noFill/>
                <a:round/>
                <a:headEnd/>
                <a:tailEnd/>
              </a:ln>
            </p:spPr>
            <p:txBody>
              <a:bodyPr/>
              <a:lstStyle/>
              <a:p>
                <a:endParaRPr lang="en-US"/>
              </a:p>
            </p:txBody>
          </p:sp>
          <p:sp>
            <p:nvSpPr>
              <p:cNvPr id="1351" name="Freeform 117"/>
              <p:cNvSpPr>
                <a:spLocks/>
              </p:cNvSpPr>
              <p:nvPr/>
            </p:nvSpPr>
            <p:spPr bwMode="auto">
              <a:xfrm>
                <a:off x="4023" y="1800"/>
                <a:ext cx="15" cy="17"/>
              </a:xfrm>
              <a:custGeom>
                <a:avLst/>
                <a:gdLst>
                  <a:gd name="T0" fmla="*/ 0 w 72"/>
                  <a:gd name="T1" fmla="*/ 0 h 87"/>
                  <a:gd name="T2" fmla="*/ 0 w 72"/>
                  <a:gd name="T3" fmla="*/ 0 h 87"/>
                  <a:gd name="T4" fmla="*/ 0 w 72"/>
                  <a:gd name="T5" fmla="*/ 0 h 87"/>
                  <a:gd name="T6" fmla="*/ 0 w 72"/>
                  <a:gd name="T7" fmla="*/ 0 h 87"/>
                  <a:gd name="T8" fmla="*/ 0 w 72"/>
                  <a:gd name="T9" fmla="*/ 0 h 87"/>
                  <a:gd name="T10" fmla="*/ 0 w 72"/>
                  <a:gd name="T11" fmla="*/ 0 h 87"/>
                  <a:gd name="T12" fmla="*/ 0 w 72"/>
                  <a:gd name="T13" fmla="*/ 0 h 87"/>
                  <a:gd name="T14" fmla="*/ 0 w 72"/>
                  <a:gd name="T15" fmla="*/ 0 h 87"/>
                  <a:gd name="T16" fmla="*/ 0 w 72"/>
                  <a:gd name="T17" fmla="*/ 0 h 87"/>
                  <a:gd name="T18" fmla="*/ 0 w 72"/>
                  <a:gd name="T19" fmla="*/ 0 h 87"/>
                  <a:gd name="T20" fmla="*/ 0 w 72"/>
                  <a:gd name="T21" fmla="*/ 0 h 87"/>
                  <a:gd name="T22" fmla="*/ 0 w 72"/>
                  <a:gd name="T23" fmla="*/ 0 h 87"/>
                  <a:gd name="T24" fmla="*/ 0 w 72"/>
                  <a:gd name="T25" fmla="*/ 0 h 87"/>
                  <a:gd name="T26" fmla="*/ 0 w 72"/>
                  <a:gd name="T27" fmla="*/ 0 h 87"/>
                  <a:gd name="T28" fmla="*/ 0 w 72"/>
                  <a:gd name="T29" fmla="*/ 0 h 87"/>
                  <a:gd name="T30" fmla="*/ 0 w 72"/>
                  <a:gd name="T31" fmla="*/ 0 h 87"/>
                  <a:gd name="T32" fmla="*/ 0 w 72"/>
                  <a:gd name="T33" fmla="*/ 0 h 87"/>
                  <a:gd name="T34" fmla="*/ 0 w 72"/>
                  <a:gd name="T35" fmla="*/ 0 h 87"/>
                  <a:gd name="T36" fmla="*/ 0 w 72"/>
                  <a:gd name="T37" fmla="*/ 0 h 87"/>
                  <a:gd name="T38" fmla="*/ 0 w 72"/>
                  <a:gd name="T39" fmla="*/ 0 h 87"/>
                  <a:gd name="T40" fmla="*/ 0 w 72"/>
                  <a:gd name="T41" fmla="*/ 0 h 87"/>
                  <a:gd name="T42" fmla="*/ 0 w 72"/>
                  <a:gd name="T43" fmla="*/ 0 h 87"/>
                  <a:gd name="T44" fmla="*/ 0 w 72"/>
                  <a:gd name="T45" fmla="*/ 0 h 87"/>
                  <a:gd name="T46" fmla="*/ 0 w 72"/>
                  <a:gd name="T47" fmla="*/ 0 h 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87"/>
                  <a:gd name="T74" fmla="*/ 72 w 72"/>
                  <a:gd name="T75" fmla="*/ 87 h 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87">
                    <a:moveTo>
                      <a:pt x="19" y="2"/>
                    </a:moveTo>
                    <a:lnTo>
                      <a:pt x="15" y="12"/>
                    </a:lnTo>
                    <a:lnTo>
                      <a:pt x="25" y="20"/>
                    </a:lnTo>
                    <a:lnTo>
                      <a:pt x="32" y="27"/>
                    </a:lnTo>
                    <a:lnTo>
                      <a:pt x="42" y="38"/>
                    </a:lnTo>
                    <a:lnTo>
                      <a:pt x="50" y="48"/>
                    </a:lnTo>
                    <a:lnTo>
                      <a:pt x="56" y="58"/>
                    </a:lnTo>
                    <a:lnTo>
                      <a:pt x="59" y="67"/>
                    </a:lnTo>
                    <a:lnTo>
                      <a:pt x="60" y="75"/>
                    </a:lnTo>
                    <a:lnTo>
                      <a:pt x="58" y="81"/>
                    </a:lnTo>
                    <a:lnTo>
                      <a:pt x="67" y="87"/>
                    </a:lnTo>
                    <a:lnTo>
                      <a:pt x="72" y="77"/>
                    </a:lnTo>
                    <a:lnTo>
                      <a:pt x="70" y="65"/>
                    </a:lnTo>
                    <a:lnTo>
                      <a:pt x="67" y="54"/>
                    </a:lnTo>
                    <a:lnTo>
                      <a:pt x="59" y="42"/>
                    </a:lnTo>
                    <a:lnTo>
                      <a:pt x="51" y="32"/>
                    </a:lnTo>
                    <a:lnTo>
                      <a:pt x="41" y="21"/>
                    </a:lnTo>
                    <a:lnTo>
                      <a:pt x="31" y="12"/>
                    </a:lnTo>
                    <a:lnTo>
                      <a:pt x="21" y="3"/>
                    </a:lnTo>
                    <a:lnTo>
                      <a:pt x="17" y="13"/>
                    </a:lnTo>
                    <a:lnTo>
                      <a:pt x="19" y="2"/>
                    </a:lnTo>
                    <a:lnTo>
                      <a:pt x="0" y="0"/>
                    </a:lnTo>
                    <a:lnTo>
                      <a:pt x="15" y="12"/>
                    </a:lnTo>
                    <a:lnTo>
                      <a:pt x="19" y="2"/>
                    </a:lnTo>
                    <a:close/>
                  </a:path>
                </a:pathLst>
              </a:custGeom>
              <a:solidFill>
                <a:srgbClr val="000000"/>
              </a:solidFill>
              <a:ln w="9525">
                <a:noFill/>
                <a:round/>
                <a:headEnd/>
                <a:tailEnd/>
              </a:ln>
            </p:spPr>
            <p:txBody>
              <a:bodyPr/>
              <a:lstStyle/>
              <a:p>
                <a:endParaRPr lang="en-US"/>
              </a:p>
            </p:txBody>
          </p:sp>
          <p:sp>
            <p:nvSpPr>
              <p:cNvPr id="1352" name="Freeform 118"/>
              <p:cNvSpPr>
                <a:spLocks/>
              </p:cNvSpPr>
              <p:nvPr/>
            </p:nvSpPr>
            <p:spPr bwMode="auto">
              <a:xfrm>
                <a:off x="4028" y="1801"/>
                <a:ext cx="71" cy="36"/>
              </a:xfrm>
              <a:custGeom>
                <a:avLst/>
                <a:gdLst>
                  <a:gd name="T0" fmla="*/ 0 w 355"/>
                  <a:gd name="T1" fmla="*/ 0 h 154"/>
                  <a:gd name="T2" fmla="*/ 0 w 355"/>
                  <a:gd name="T3" fmla="*/ 0 h 154"/>
                  <a:gd name="T4" fmla="*/ 0 w 355"/>
                  <a:gd name="T5" fmla="*/ 0 h 154"/>
                  <a:gd name="T6" fmla="*/ 0 w 355"/>
                  <a:gd name="T7" fmla="*/ 0 h 154"/>
                  <a:gd name="T8" fmla="*/ 0 w 355"/>
                  <a:gd name="T9" fmla="*/ 0 h 154"/>
                  <a:gd name="T10" fmla="*/ 0 w 355"/>
                  <a:gd name="T11" fmla="*/ 0 h 154"/>
                  <a:gd name="T12" fmla="*/ 0 w 355"/>
                  <a:gd name="T13" fmla="*/ 0 h 154"/>
                  <a:gd name="T14" fmla="*/ 0 w 355"/>
                  <a:gd name="T15" fmla="*/ 0 h 154"/>
                  <a:gd name="T16" fmla="*/ 0 w 355"/>
                  <a:gd name="T17" fmla="*/ 0 h 154"/>
                  <a:gd name="T18" fmla="*/ 0 w 355"/>
                  <a:gd name="T19" fmla="*/ 0 h 154"/>
                  <a:gd name="T20" fmla="*/ 0 w 355"/>
                  <a:gd name="T21" fmla="*/ 0 h 154"/>
                  <a:gd name="T22" fmla="*/ 0 w 355"/>
                  <a:gd name="T23" fmla="*/ 0 h 154"/>
                  <a:gd name="T24" fmla="*/ 0 w 355"/>
                  <a:gd name="T25" fmla="*/ 0 h 154"/>
                  <a:gd name="T26" fmla="*/ 0 w 355"/>
                  <a:gd name="T27" fmla="*/ 0 h 154"/>
                  <a:gd name="T28" fmla="*/ 0 w 355"/>
                  <a:gd name="T29" fmla="*/ 0 h 154"/>
                  <a:gd name="T30" fmla="*/ 0 w 355"/>
                  <a:gd name="T31" fmla="*/ 0 h 154"/>
                  <a:gd name="T32" fmla="*/ 0 w 355"/>
                  <a:gd name="T33" fmla="*/ 0 h 154"/>
                  <a:gd name="T34" fmla="*/ 0 w 355"/>
                  <a:gd name="T35" fmla="*/ 0 h 154"/>
                  <a:gd name="T36" fmla="*/ 0 w 355"/>
                  <a:gd name="T37" fmla="*/ 0 h 154"/>
                  <a:gd name="T38" fmla="*/ 0 w 355"/>
                  <a:gd name="T39" fmla="*/ 0 h 154"/>
                  <a:gd name="T40" fmla="*/ 0 w 355"/>
                  <a:gd name="T41" fmla="*/ 0 h 154"/>
                  <a:gd name="T42" fmla="*/ 0 w 355"/>
                  <a:gd name="T43" fmla="*/ 0 h 154"/>
                  <a:gd name="T44" fmla="*/ 0 w 355"/>
                  <a:gd name="T45" fmla="*/ 0 h 154"/>
                  <a:gd name="T46" fmla="*/ 0 w 355"/>
                  <a:gd name="T47" fmla="*/ 0 h 154"/>
                  <a:gd name="T48" fmla="*/ 0 w 355"/>
                  <a:gd name="T49" fmla="*/ 0 h 154"/>
                  <a:gd name="T50" fmla="*/ 0 w 355"/>
                  <a:gd name="T51" fmla="*/ 0 h 154"/>
                  <a:gd name="T52" fmla="*/ 0 w 355"/>
                  <a:gd name="T53" fmla="*/ 0 h 154"/>
                  <a:gd name="T54" fmla="*/ 0 w 355"/>
                  <a:gd name="T55" fmla="*/ 0 h 154"/>
                  <a:gd name="T56" fmla="*/ 0 w 355"/>
                  <a:gd name="T57" fmla="*/ 0 h 154"/>
                  <a:gd name="T58" fmla="*/ 0 w 355"/>
                  <a:gd name="T59" fmla="*/ 0 h 154"/>
                  <a:gd name="T60" fmla="*/ 0 w 355"/>
                  <a:gd name="T61" fmla="*/ 0 h 154"/>
                  <a:gd name="T62" fmla="*/ 0 w 355"/>
                  <a:gd name="T63" fmla="*/ 0 h 154"/>
                  <a:gd name="T64" fmla="*/ 0 w 355"/>
                  <a:gd name="T65" fmla="*/ 0 h 154"/>
                  <a:gd name="T66" fmla="*/ 0 w 355"/>
                  <a:gd name="T67" fmla="*/ 0 h 154"/>
                  <a:gd name="T68" fmla="*/ 0 w 355"/>
                  <a:gd name="T69" fmla="*/ 0 h 154"/>
                  <a:gd name="T70" fmla="*/ 0 w 355"/>
                  <a:gd name="T71" fmla="*/ 0 h 154"/>
                  <a:gd name="T72" fmla="*/ 0 w 355"/>
                  <a:gd name="T73" fmla="*/ 0 h 154"/>
                  <a:gd name="T74" fmla="*/ 0 w 355"/>
                  <a:gd name="T75" fmla="*/ 0 h 154"/>
                  <a:gd name="T76" fmla="*/ 0 w 355"/>
                  <a:gd name="T77" fmla="*/ 0 h 154"/>
                  <a:gd name="T78" fmla="*/ 0 w 355"/>
                  <a:gd name="T79" fmla="*/ 0 h 1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5"/>
                  <a:gd name="T121" fmla="*/ 0 h 154"/>
                  <a:gd name="T122" fmla="*/ 355 w 355"/>
                  <a:gd name="T123" fmla="*/ 154 h 1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5" h="154">
                    <a:moveTo>
                      <a:pt x="355" y="145"/>
                    </a:moveTo>
                    <a:lnTo>
                      <a:pt x="355" y="145"/>
                    </a:lnTo>
                    <a:lnTo>
                      <a:pt x="339" y="133"/>
                    </a:lnTo>
                    <a:lnTo>
                      <a:pt x="320" y="121"/>
                    </a:lnTo>
                    <a:lnTo>
                      <a:pt x="301" y="109"/>
                    </a:lnTo>
                    <a:lnTo>
                      <a:pt x="279" y="97"/>
                    </a:lnTo>
                    <a:lnTo>
                      <a:pt x="257" y="85"/>
                    </a:lnTo>
                    <a:lnTo>
                      <a:pt x="235" y="75"/>
                    </a:lnTo>
                    <a:lnTo>
                      <a:pt x="212" y="63"/>
                    </a:lnTo>
                    <a:lnTo>
                      <a:pt x="189" y="53"/>
                    </a:lnTo>
                    <a:lnTo>
                      <a:pt x="165" y="43"/>
                    </a:lnTo>
                    <a:lnTo>
                      <a:pt x="142" y="34"/>
                    </a:lnTo>
                    <a:lnTo>
                      <a:pt x="117" y="26"/>
                    </a:lnTo>
                    <a:lnTo>
                      <a:pt x="93" y="19"/>
                    </a:lnTo>
                    <a:lnTo>
                      <a:pt x="69" y="13"/>
                    </a:lnTo>
                    <a:lnTo>
                      <a:pt x="47" y="8"/>
                    </a:lnTo>
                    <a:lnTo>
                      <a:pt x="23" y="3"/>
                    </a:lnTo>
                    <a:lnTo>
                      <a:pt x="2" y="0"/>
                    </a:lnTo>
                    <a:lnTo>
                      <a:pt x="0" y="11"/>
                    </a:lnTo>
                    <a:lnTo>
                      <a:pt x="21" y="14"/>
                    </a:lnTo>
                    <a:lnTo>
                      <a:pt x="44" y="18"/>
                    </a:lnTo>
                    <a:lnTo>
                      <a:pt x="67" y="23"/>
                    </a:lnTo>
                    <a:lnTo>
                      <a:pt x="90" y="30"/>
                    </a:lnTo>
                    <a:lnTo>
                      <a:pt x="113" y="37"/>
                    </a:lnTo>
                    <a:lnTo>
                      <a:pt x="137" y="44"/>
                    </a:lnTo>
                    <a:lnTo>
                      <a:pt x="161" y="54"/>
                    </a:lnTo>
                    <a:lnTo>
                      <a:pt x="184" y="63"/>
                    </a:lnTo>
                    <a:lnTo>
                      <a:pt x="208" y="72"/>
                    </a:lnTo>
                    <a:lnTo>
                      <a:pt x="230" y="83"/>
                    </a:lnTo>
                    <a:lnTo>
                      <a:pt x="252" y="94"/>
                    </a:lnTo>
                    <a:lnTo>
                      <a:pt x="273" y="105"/>
                    </a:lnTo>
                    <a:lnTo>
                      <a:pt x="294" y="117"/>
                    </a:lnTo>
                    <a:lnTo>
                      <a:pt x="313" y="130"/>
                    </a:lnTo>
                    <a:lnTo>
                      <a:pt x="332" y="141"/>
                    </a:lnTo>
                    <a:lnTo>
                      <a:pt x="349" y="154"/>
                    </a:lnTo>
                    <a:lnTo>
                      <a:pt x="355" y="145"/>
                    </a:lnTo>
                    <a:close/>
                  </a:path>
                </a:pathLst>
              </a:custGeom>
              <a:solidFill>
                <a:srgbClr val="000000"/>
              </a:solidFill>
              <a:ln w="9525">
                <a:noFill/>
                <a:round/>
                <a:headEnd/>
                <a:tailEnd/>
              </a:ln>
            </p:spPr>
            <p:txBody>
              <a:bodyPr/>
              <a:lstStyle/>
              <a:p>
                <a:endParaRPr lang="en-US"/>
              </a:p>
            </p:txBody>
          </p:sp>
          <p:sp>
            <p:nvSpPr>
              <p:cNvPr id="1353" name="Freeform 119"/>
              <p:cNvSpPr>
                <a:spLocks/>
              </p:cNvSpPr>
              <p:nvPr/>
            </p:nvSpPr>
            <p:spPr bwMode="auto">
              <a:xfrm>
                <a:off x="4095" y="1836"/>
                <a:ext cx="14" cy="36"/>
              </a:xfrm>
              <a:custGeom>
                <a:avLst/>
                <a:gdLst>
                  <a:gd name="T0" fmla="*/ 0 w 66"/>
                  <a:gd name="T1" fmla="*/ 0 h 178"/>
                  <a:gd name="T2" fmla="*/ 0 w 66"/>
                  <a:gd name="T3" fmla="*/ 0 h 178"/>
                  <a:gd name="T4" fmla="*/ 0 w 66"/>
                  <a:gd name="T5" fmla="*/ 0 h 178"/>
                  <a:gd name="T6" fmla="*/ 0 w 66"/>
                  <a:gd name="T7" fmla="*/ 0 h 178"/>
                  <a:gd name="T8" fmla="*/ 0 w 66"/>
                  <a:gd name="T9" fmla="*/ 0 h 178"/>
                  <a:gd name="T10" fmla="*/ 0 w 66"/>
                  <a:gd name="T11" fmla="*/ 0 h 178"/>
                  <a:gd name="T12" fmla="*/ 0 w 66"/>
                  <a:gd name="T13" fmla="*/ 0 h 178"/>
                  <a:gd name="T14" fmla="*/ 0 w 66"/>
                  <a:gd name="T15" fmla="*/ 0 h 178"/>
                  <a:gd name="T16" fmla="*/ 0 w 66"/>
                  <a:gd name="T17" fmla="*/ 0 h 178"/>
                  <a:gd name="T18" fmla="*/ 0 w 66"/>
                  <a:gd name="T19" fmla="*/ 0 h 178"/>
                  <a:gd name="T20" fmla="*/ 0 w 66"/>
                  <a:gd name="T21" fmla="*/ 0 h 178"/>
                  <a:gd name="T22" fmla="*/ 0 w 66"/>
                  <a:gd name="T23" fmla="*/ 0 h 178"/>
                  <a:gd name="T24" fmla="*/ 0 w 66"/>
                  <a:gd name="T25" fmla="*/ 0 h 178"/>
                  <a:gd name="T26" fmla="*/ 0 w 66"/>
                  <a:gd name="T27" fmla="*/ 0 h 178"/>
                  <a:gd name="T28" fmla="*/ 0 w 66"/>
                  <a:gd name="T29" fmla="*/ 0 h 178"/>
                  <a:gd name="T30" fmla="*/ 0 w 66"/>
                  <a:gd name="T31" fmla="*/ 0 h 178"/>
                  <a:gd name="T32" fmla="*/ 0 w 66"/>
                  <a:gd name="T33" fmla="*/ 0 h 178"/>
                  <a:gd name="T34" fmla="*/ 0 w 66"/>
                  <a:gd name="T35" fmla="*/ 0 h 178"/>
                  <a:gd name="T36" fmla="*/ 0 w 66"/>
                  <a:gd name="T37" fmla="*/ 0 h 178"/>
                  <a:gd name="T38" fmla="*/ 0 w 66"/>
                  <a:gd name="T39" fmla="*/ 0 h 178"/>
                  <a:gd name="T40" fmla="*/ 0 w 66"/>
                  <a:gd name="T41" fmla="*/ 0 h 178"/>
                  <a:gd name="T42" fmla="*/ 0 w 66"/>
                  <a:gd name="T43" fmla="*/ 0 h 178"/>
                  <a:gd name="T44" fmla="*/ 0 w 66"/>
                  <a:gd name="T45" fmla="*/ 0 h 178"/>
                  <a:gd name="T46" fmla="*/ 0 w 66"/>
                  <a:gd name="T47" fmla="*/ 0 h 178"/>
                  <a:gd name="T48" fmla="*/ 0 w 66"/>
                  <a:gd name="T49" fmla="*/ 0 h 178"/>
                  <a:gd name="T50" fmla="*/ 0 w 66"/>
                  <a:gd name="T51" fmla="*/ 0 h 178"/>
                  <a:gd name="T52" fmla="*/ 0 w 66"/>
                  <a:gd name="T53" fmla="*/ 0 h 178"/>
                  <a:gd name="T54" fmla="*/ 0 w 66"/>
                  <a:gd name="T55" fmla="*/ 0 h 178"/>
                  <a:gd name="T56" fmla="*/ 0 w 66"/>
                  <a:gd name="T57" fmla="*/ 0 h 178"/>
                  <a:gd name="T58" fmla="*/ 0 w 66"/>
                  <a:gd name="T59" fmla="*/ 0 h 178"/>
                  <a:gd name="T60" fmla="*/ 0 w 66"/>
                  <a:gd name="T61" fmla="*/ 0 h 178"/>
                  <a:gd name="T62" fmla="*/ 0 w 66"/>
                  <a:gd name="T63" fmla="*/ 0 h 178"/>
                  <a:gd name="T64" fmla="*/ 0 w 66"/>
                  <a:gd name="T65" fmla="*/ 0 h 178"/>
                  <a:gd name="T66" fmla="*/ 0 w 66"/>
                  <a:gd name="T67" fmla="*/ 0 h 178"/>
                  <a:gd name="T68" fmla="*/ 0 w 66"/>
                  <a:gd name="T69" fmla="*/ 0 h 178"/>
                  <a:gd name="T70" fmla="*/ 0 w 66"/>
                  <a:gd name="T71" fmla="*/ 0 h 178"/>
                  <a:gd name="T72" fmla="*/ 0 w 66"/>
                  <a:gd name="T73" fmla="*/ 0 h 178"/>
                  <a:gd name="T74" fmla="*/ 0 w 66"/>
                  <a:gd name="T75" fmla="*/ 0 h 178"/>
                  <a:gd name="T76" fmla="*/ 0 w 66"/>
                  <a:gd name="T77" fmla="*/ 0 h 178"/>
                  <a:gd name="T78" fmla="*/ 0 w 66"/>
                  <a:gd name="T79" fmla="*/ 0 h 1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6"/>
                  <a:gd name="T121" fmla="*/ 0 h 178"/>
                  <a:gd name="T122" fmla="*/ 66 w 66"/>
                  <a:gd name="T123" fmla="*/ 178 h 1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6" h="178">
                    <a:moveTo>
                      <a:pt x="2" y="178"/>
                    </a:moveTo>
                    <a:lnTo>
                      <a:pt x="2" y="178"/>
                    </a:lnTo>
                    <a:lnTo>
                      <a:pt x="13" y="174"/>
                    </a:lnTo>
                    <a:lnTo>
                      <a:pt x="24" y="168"/>
                    </a:lnTo>
                    <a:lnTo>
                      <a:pt x="34" y="161"/>
                    </a:lnTo>
                    <a:lnTo>
                      <a:pt x="42" y="151"/>
                    </a:lnTo>
                    <a:lnTo>
                      <a:pt x="49" y="140"/>
                    </a:lnTo>
                    <a:lnTo>
                      <a:pt x="56" y="128"/>
                    </a:lnTo>
                    <a:lnTo>
                      <a:pt x="60" y="114"/>
                    </a:lnTo>
                    <a:lnTo>
                      <a:pt x="64" y="102"/>
                    </a:lnTo>
                    <a:lnTo>
                      <a:pt x="65" y="88"/>
                    </a:lnTo>
                    <a:lnTo>
                      <a:pt x="66" y="74"/>
                    </a:lnTo>
                    <a:lnTo>
                      <a:pt x="64" y="61"/>
                    </a:lnTo>
                    <a:lnTo>
                      <a:pt x="60" y="46"/>
                    </a:lnTo>
                    <a:lnTo>
                      <a:pt x="53" y="34"/>
                    </a:lnTo>
                    <a:lnTo>
                      <a:pt x="47" y="22"/>
                    </a:lnTo>
                    <a:lnTo>
                      <a:pt x="37" y="10"/>
                    </a:lnTo>
                    <a:lnTo>
                      <a:pt x="24" y="0"/>
                    </a:lnTo>
                    <a:lnTo>
                      <a:pt x="18" y="9"/>
                    </a:lnTo>
                    <a:lnTo>
                      <a:pt x="28" y="18"/>
                    </a:lnTo>
                    <a:lnTo>
                      <a:pt x="38" y="28"/>
                    </a:lnTo>
                    <a:lnTo>
                      <a:pt x="45" y="38"/>
                    </a:lnTo>
                    <a:lnTo>
                      <a:pt x="49" y="50"/>
                    </a:lnTo>
                    <a:lnTo>
                      <a:pt x="52" y="63"/>
                    </a:lnTo>
                    <a:lnTo>
                      <a:pt x="55" y="74"/>
                    </a:lnTo>
                    <a:lnTo>
                      <a:pt x="53" y="88"/>
                    </a:lnTo>
                    <a:lnTo>
                      <a:pt x="52" y="99"/>
                    </a:lnTo>
                    <a:lnTo>
                      <a:pt x="49" y="112"/>
                    </a:lnTo>
                    <a:lnTo>
                      <a:pt x="45" y="124"/>
                    </a:lnTo>
                    <a:lnTo>
                      <a:pt x="40" y="135"/>
                    </a:lnTo>
                    <a:lnTo>
                      <a:pt x="33" y="145"/>
                    </a:lnTo>
                    <a:lnTo>
                      <a:pt x="26" y="152"/>
                    </a:lnTo>
                    <a:lnTo>
                      <a:pt x="18" y="160"/>
                    </a:lnTo>
                    <a:lnTo>
                      <a:pt x="9" y="166"/>
                    </a:lnTo>
                    <a:lnTo>
                      <a:pt x="0" y="168"/>
                    </a:lnTo>
                    <a:lnTo>
                      <a:pt x="2" y="178"/>
                    </a:lnTo>
                    <a:close/>
                  </a:path>
                </a:pathLst>
              </a:custGeom>
              <a:solidFill>
                <a:srgbClr val="000000"/>
              </a:solidFill>
              <a:ln w="9525">
                <a:noFill/>
                <a:round/>
                <a:headEnd/>
                <a:tailEnd/>
              </a:ln>
            </p:spPr>
            <p:txBody>
              <a:bodyPr/>
              <a:lstStyle/>
              <a:p>
                <a:endParaRPr lang="en-US"/>
              </a:p>
            </p:txBody>
          </p:sp>
          <p:sp>
            <p:nvSpPr>
              <p:cNvPr id="1354" name="Freeform 120"/>
              <p:cNvSpPr>
                <a:spLocks/>
              </p:cNvSpPr>
              <p:nvPr/>
            </p:nvSpPr>
            <p:spPr bwMode="auto">
              <a:xfrm>
                <a:off x="4015" y="1833"/>
                <a:ext cx="80" cy="36"/>
              </a:xfrm>
              <a:custGeom>
                <a:avLst/>
                <a:gdLst>
                  <a:gd name="T0" fmla="*/ 0 w 401"/>
                  <a:gd name="T1" fmla="*/ 0 h 202"/>
                  <a:gd name="T2" fmla="*/ 0 w 401"/>
                  <a:gd name="T3" fmla="*/ 0 h 202"/>
                  <a:gd name="T4" fmla="*/ 0 w 401"/>
                  <a:gd name="T5" fmla="*/ 0 h 202"/>
                  <a:gd name="T6" fmla="*/ 0 w 401"/>
                  <a:gd name="T7" fmla="*/ 0 h 202"/>
                  <a:gd name="T8" fmla="*/ 0 w 401"/>
                  <a:gd name="T9" fmla="*/ 0 h 202"/>
                  <a:gd name="T10" fmla="*/ 0 w 401"/>
                  <a:gd name="T11" fmla="*/ 0 h 202"/>
                  <a:gd name="T12" fmla="*/ 0 w 401"/>
                  <a:gd name="T13" fmla="*/ 0 h 202"/>
                  <a:gd name="T14" fmla="*/ 0 w 401"/>
                  <a:gd name="T15" fmla="*/ 0 h 202"/>
                  <a:gd name="T16" fmla="*/ 0 w 401"/>
                  <a:gd name="T17" fmla="*/ 0 h 202"/>
                  <a:gd name="T18" fmla="*/ 0 w 401"/>
                  <a:gd name="T19" fmla="*/ 0 h 202"/>
                  <a:gd name="T20" fmla="*/ 0 w 401"/>
                  <a:gd name="T21" fmla="*/ 0 h 202"/>
                  <a:gd name="T22" fmla="*/ 0 w 401"/>
                  <a:gd name="T23" fmla="*/ 0 h 202"/>
                  <a:gd name="T24" fmla="*/ 0 w 401"/>
                  <a:gd name="T25" fmla="*/ 0 h 202"/>
                  <a:gd name="T26" fmla="*/ 0 w 401"/>
                  <a:gd name="T27" fmla="*/ 0 h 202"/>
                  <a:gd name="T28" fmla="*/ 0 w 401"/>
                  <a:gd name="T29" fmla="*/ 0 h 202"/>
                  <a:gd name="T30" fmla="*/ 0 w 401"/>
                  <a:gd name="T31" fmla="*/ 0 h 202"/>
                  <a:gd name="T32" fmla="*/ 0 w 401"/>
                  <a:gd name="T33" fmla="*/ 0 h 202"/>
                  <a:gd name="T34" fmla="*/ 0 w 401"/>
                  <a:gd name="T35" fmla="*/ 0 h 202"/>
                  <a:gd name="T36" fmla="*/ 0 w 401"/>
                  <a:gd name="T37" fmla="*/ 0 h 202"/>
                  <a:gd name="T38" fmla="*/ 0 w 401"/>
                  <a:gd name="T39" fmla="*/ 0 h 202"/>
                  <a:gd name="T40" fmla="*/ 0 w 401"/>
                  <a:gd name="T41" fmla="*/ 0 h 202"/>
                  <a:gd name="T42" fmla="*/ 0 w 401"/>
                  <a:gd name="T43" fmla="*/ 0 h 202"/>
                  <a:gd name="T44" fmla="*/ 0 w 401"/>
                  <a:gd name="T45" fmla="*/ 0 h 202"/>
                  <a:gd name="T46" fmla="*/ 0 w 401"/>
                  <a:gd name="T47" fmla="*/ 0 h 202"/>
                  <a:gd name="T48" fmla="*/ 0 w 401"/>
                  <a:gd name="T49" fmla="*/ 0 h 202"/>
                  <a:gd name="T50" fmla="*/ 0 w 401"/>
                  <a:gd name="T51" fmla="*/ 0 h 202"/>
                  <a:gd name="T52" fmla="*/ 0 w 401"/>
                  <a:gd name="T53" fmla="*/ 0 h 202"/>
                  <a:gd name="T54" fmla="*/ 0 w 401"/>
                  <a:gd name="T55" fmla="*/ 0 h 202"/>
                  <a:gd name="T56" fmla="*/ 0 w 401"/>
                  <a:gd name="T57" fmla="*/ 0 h 202"/>
                  <a:gd name="T58" fmla="*/ 0 w 401"/>
                  <a:gd name="T59" fmla="*/ 0 h 202"/>
                  <a:gd name="T60" fmla="*/ 0 w 401"/>
                  <a:gd name="T61" fmla="*/ 0 h 202"/>
                  <a:gd name="T62" fmla="*/ 0 w 401"/>
                  <a:gd name="T63" fmla="*/ 0 h 202"/>
                  <a:gd name="T64" fmla="*/ 0 w 401"/>
                  <a:gd name="T65" fmla="*/ 0 h 202"/>
                  <a:gd name="T66" fmla="*/ 0 w 401"/>
                  <a:gd name="T67" fmla="*/ 0 h 202"/>
                  <a:gd name="T68" fmla="*/ 0 w 401"/>
                  <a:gd name="T69" fmla="*/ 0 h 202"/>
                  <a:gd name="T70" fmla="*/ 0 w 401"/>
                  <a:gd name="T71" fmla="*/ 0 h 202"/>
                  <a:gd name="T72" fmla="*/ 0 w 401"/>
                  <a:gd name="T73" fmla="*/ 0 h 202"/>
                  <a:gd name="T74" fmla="*/ 0 w 401"/>
                  <a:gd name="T75" fmla="*/ 0 h 202"/>
                  <a:gd name="T76" fmla="*/ 0 w 401"/>
                  <a:gd name="T77" fmla="*/ 0 h 202"/>
                  <a:gd name="T78" fmla="*/ 0 w 401"/>
                  <a:gd name="T79" fmla="*/ 0 h 20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1"/>
                  <a:gd name="T121" fmla="*/ 0 h 202"/>
                  <a:gd name="T122" fmla="*/ 401 w 401"/>
                  <a:gd name="T123" fmla="*/ 202 h 20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1" h="202">
                    <a:moveTo>
                      <a:pt x="7" y="0"/>
                    </a:moveTo>
                    <a:lnTo>
                      <a:pt x="6" y="8"/>
                    </a:lnTo>
                    <a:lnTo>
                      <a:pt x="48" y="41"/>
                    </a:lnTo>
                    <a:lnTo>
                      <a:pt x="85" y="70"/>
                    </a:lnTo>
                    <a:lnTo>
                      <a:pt x="120" y="96"/>
                    </a:lnTo>
                    <a:lnTo>
                      <a:pt x="153" y="119"/>
                    </a:lnTo>
                    <a:lnTo>
                      <a:pt x="183" y="138"/>
                    </a:lnTo>
                    <a:lnTo>
                      <a:pt x="211" y="154"/>
                    </a:lnTo>
                    <a:lnTo>
                      <a:pt x="238" y="168"/>
                    </a:lnTo>
                    <a:lnTo>
                      <a:pt x="261" y="180"/>
                    </a:lnTo>
                    <a:lnTo>
                      <a:pt x="284" y="188"/>
                    </a:lnTo>
                    <a:lnTo>
                      <a:pt x="305" y="194"/>
                    </a:lnTo>
                    <a:lnTo>
                      <a:pt x="323" y="199"/>
                    </a:lnTo>
                    <a:lnTo>
                      <a:pt x="342" y="201"/>
                    </a:lnTo>
                    <a:lnTo>
                      <a:pt x="357" y="202"/>
                    </a:lnTo>
                    <a:lnTo>
                      <a:pt x="373" y="201"/>
                    </a:lnTo>
                    <a:lnTo>
                      <a:pt x="388" y="199"/>
                    </a:lnTo>
                    <a:lnTo>
                      <a:pt x="401" y="195"/>
                    </a:lnTo>
                    <a:lnTo>
                      <a:pt x="399" y="185"/>
                    </a:lnTo>
                    <a:lnTo>
                      <a:pt x="385" y="188"/>
                    </a:lnTo>
                    <a:lnTo>
                      <a:pt x="371" y="190"/>
                    </a:lnTo>
                    <a:lnTo>
                      <a:pt x="357" y="191"/>
                    </a:lnTo>
                    <a:lnTo>
                      <a:pt x="342" y="190"/>
                    </a:lnTo>
                    <a:lnTo>
                      <a:pt x="325" y="188"/>
                    </a:lnTo>
                    <a:lnTo>
                      <a:pt x="307" y="184"/>
                    </a:lnTo>
                    <a:lnTo>
                      <a:pt x="288" y="178"/>
                    </a:lnTo>
                    <a:lnTo>
                      <a:pt x="266" y="169"/>
                    </a:lnTo>
                    <a:lnTo>
                      <a:pt x="242" y="160"/>
                    </a:lnTo>
                    <a:lnTo>
                      <a:pt x="218" y="146"/>
                    </a:lnTo>
                    <a:lnTo>
                      <a:pt x="190" y="129"/>
                    </a:lnTo>
                    <a:lnTo>
                      <a:pt x="159" y="110"/>
                    </a:lnTo>
                    <a:lnTo>
                      <a:pt x="127" y="88"/>
                    </a:lnTo>
                    <a:lnTo>
                      <a:pt x="91" y="62"/>
                    </a:lnTo>
                    <a:lnTo>
                      <a:pt x="54" y="32"/>
                    </a:lnTo>
                    <a:lnTo>
                      <a:pt x="13" y="0"/>
                    </a:lnTo>
                    <a:lnTo>
                      <a:pt x="12" y="8"/>
                    </a:lnTo>
                    <a:lnTo>
                      <a:pt x="7" y="0"/>
                    </a:lnTo>
                    <a:lnTo>
                      <a:pt x="0" y="3"/>
                    </a:lnTo>
                    <a:lnTo>
                      <a:pt x="6" y="8"/>
                    </a:lnTo>
                    <a:lnTo>
                      <a:pt x="7" y="0"/>
                    </a:lnTo>
                    <a:close/>
                  </a:path>
                </a:pathLst>
              </a:custGeom>
              <a:solidFill>
                <a:srgbClr val="000000"/>
              </a:solidFill>
              <a:ln w="9525">
                <a:noFill/>
                <a:round/>
                <a:headEnd/>
                <a:tailEnd/>
              </a:ln>
            </p:spPr>
            <p:txBody>
              <a:bodyPr/>
              <a:lstStyle/>
              <a:p>
                <a:endParaRPr lang="en-US"/>
              </a:p>
            </p:txBody>
          </p:sp>
          <p:sp>
            <p:nvSpPr>
              <p:cNvPr id="1355" name="Freeform 121"/>
              <p:cNvSpPr>
                <a:spLocks/>
              </p:cNvSpPr>
              <p:nvPr/>
            </p:nvSpPr>
            <p:spPr bwMode="auto">
              <a:xfrm>
                <a:off x="4016" y="1819"/>
                <a:ext cx="22" cy="12"/>
              </a:xfrm>
              <a:custGeom>
                <a:avLst/>
                <a:gdLst>
                  <a:gd name="T0" fmla="*/ 0 w 111"/>
                  <a:gd name="T1" fmla="*/ 0 h 58"/>
                  <a:gd name="T2" fmla="*/ 0 w 111"/>
                  <a:gd name="T3" fmla="*/ 0 h 58"/>
                  <a:gd name="T4" fmla="*/ 0 w 111"/>
                  <a:gd name="T5" fmla="*/ 0 h 58"/>
                  <a:gd name="T6" fmla="*/ 0 w 111"/>
                  <a:gd name="T7" fmla="*/ 0 h 58"/>
                  <a:gd name="T8" fmla="*/ 0 w 111"/>
                  <a:gd name="T9" fmla="*/ 0 h 58"/>
                  <a:gd name="T10" fmla="*/ 0 w 111"/>
                  <a:gd name="T11" fmla="*/ 0 h 58"/>
                  <a:gd name="T12" fmla="*/ 0 w 111"/>
                  <a:gd name="T13" fmla="*/ 0 h 58"/>
                  <a:gd name="T14" fmla="*/ 0 w 111"/>
                  <a:gd name="T15" fmla="*/ 0 h 58"/>
                  <a:gd name="T16" fmla="*/ 0 w 111"/>
                  <a:gd name="T17" fmla="*/ 0 h 58"/>
                  <a:gd name="T18" fmla="*/ 0 w 111"/>
                  <a:gd name="T19" fmla="*/ 0 h 58"/>
                  <a:gd name="T20" fmla="*/ 0 w 111"/>
                  <a:gd name="T21" fmla="*/ 0 h 58"/>
                  <a:gd name="T22" fmla="*/ 0 w 111"/>
                  <a:gd name="T23" fmla="*/ 0 h 58"/>
                  <a:gd name="T24" fmla="*/ 0 w 111"/>
                  <a:gd name="T25" fmla="*/ 0 h 58"/>
                  <a:gd name="T26" fmla="*/ 0 w 111"/>
                  <a:gd name="T27" fmla="*/ 0 h 58"/>
                  <a:gd name="T28" fmla="*/ 0 w 111"/>
                  <a:gd name="T29" fmla="*/ 0 h 58"/>
                  <a:gd name="T30" fmla="*/ 0 w 111"/>
                  <a:gd name="T31" fmla="*/ 0 h 58"/>
                  <a:gd name="T32" fmla="*/ 0 w 111"/>
                  <a:gd name="T33" fmla="*/ 0 h 58"/>
                  <a:gd name="T34" fmla="*/ 0 w 111"/>
                  <a:gd name="T35" fmla="*/ 0 h 58"/>
                  <a:gd name="T36" fmla="*/ 0 w 111"/>
                  <a:gd name="T37" fmla="*/ 0 h 58"/>
                  <a:gd name="T38" fmla="*/ 0 w 111"/>
                  <a:gd name="T39" fmla="*/ 0 h 58"/>
                  <a:gd name="T40" fmla="*/ 0 w 111"/>
                  <a:gd name="T41" fmla="*/ 0 h 58"/>
                  <a:gd name="T42" fmla="*/ 0 w 111"/>
                  <a:gd name="T43" fmla="*/ 0 h 58"/>
                  <a:gd name="T44" fmla="*/ 0 w 111"/>
                  <a:gd name="T45" fmla="*/ 0 h 58"/>
                  <a:gd name="T46" fmla="*/ 0 w 111"/>
                  <a:gd name="T47" fmla="*/ 0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1"/>
                  <a:gd name="T73" fmla="*/ 0 h 58"/>
                  <a:gd name="T74" fmla="*/ 111 w 111"/>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1" h="58">
                    <a:moveTo>
                      <a:pt x="102" y="1"/>
                    </a:moveTo>
                    <a:lnTo>
                      <a:pt x="104" y="0"/>
                    </a:lnTo>
                    <a:lnTo>
                      <a:pt x="91" y="5"/>
                    </a:lnTo>
                    <a:lnTo>
                      <a:pt x="83" y="9"/>
                    </a:lnTo>
                    <a:lnTo>
                      <a:pt x="78" y="11"/>
                    </a:lnTo>
                    <a:lnTo>
                      <a:pt x="73" y="14"/>
                    </a:lnTo>
                    <a:lnTo>
                      <a:pt x="65" y="18"/>
                    </a:lnTo>
                    <a:lnTo>
                      <a:pt x="53" y="23"/>
                    </a:lnTo>
                    <a:lnTo>
                      <a:pt x="32" y="34"/>
                    </a:lnTo>
                    <a:lnTo>
                      <a:pt x="0" y="50"/>
                    </a:lnTo>
                    <a:lnTo>
                      <a:pt x="5" y="58"/>
                    </a:lnTo>
                    <a:lnTo>
                      <a:pt x="36" y="42"/>
                    </a:lnTo>
                    <a:lnTo>
                      <a:pt x="57" y="32"/>
                    </a:lnTo>
                    <a:lnTo>
                      <a:pt x="70" y="26"/>
                    </a:lnTo>
                    <a:lnTo>
                      <a:pt x="78" y="22"/>
                    </a:lnTo>
                    <a:lnTo>
                      <a:pt x="82" y="21"/>
                    </a:lnTo>
                    <a:lnTo>
                      <a:pt x="88" y="19"/>
                    </a:lnTo>
                    <a:lnTo>
                      <a:pt x="95" y="16"/>
                    </a:lnTo>
                    <a:lnTo>
                      <a:pt x="109" y="9"/>
                    </a:lnTo>
                    <a:lnTo>
                      <a:pt x="111" y="7"/>
                    </a:lnTo>
                    <a:lnTo>
                      <a:pt x="109" y="9"/>
                    </a:lnTo>
                    <a:lnTo>
                      <a:pt x="110" y="9"/>
                    </a:lnTo>
                    <a:lnTo>
                      <a:pt x="111" y="7"/>
                    </a:lnTo>
                    <a:lnTo>
                      <a:pt x="102" y="1"/>
                    </a:lnTo>
                    <a:close/>
                  </a:path>
                </a:pathLst>
              </a:custGeom>
              <a:solidFill>
                <a:srgbClr val="000000"/>
              </a:solidFill>
              <a:ln w="9525">
                <a:noFill/>
                <a:round/>
                <a:headEnd/>
                <a:tailEnd/>
              </a:ln>
            </p:spPr>
            <p:txBody>
              <a:bodyPr/>
              <a:lstStyle/>
              <a:p>
                <a:endParaRPr lang="en-US"/>
              </a:p>
            </p:txBody>
          </p:sp>
          <p:sp>
            <p:nvSpPr>
              <p:cNvPr id="1356" name="Freeform 122"/>
              <p:cNvSpPr>
                <a:spLocks/>
              </p:cNvSpPr>
              <p:nvPr/>
            </p:nvSpPr>
            <p:spPr bwMode="auto">
              <a:xfrm>
                <a:off x="4036" y="1840"/>
                <a:ext cx="6" cy="12"/>
              </a:xfrm>
              <a:custGeom>
                <a:avLst/>
                <a:gdLst>
                  <a:gd name="T0" fmla="*/ 0 w 29"/>
                  <a:gd name="T1" fmla="*/ 0 h 60"/>
                  <a:gd name="T2" fmla="*/ 0 w 29"/>
                  <a:gd name="T3" fmla="*/ 0 h 60"/>
                  <a:gd name="T4" fmla="*/ 0 w 29"/>
                  <a:gd name="T5" fmla="*/ 0 h 60"/>
                  <a:gd name="T6" fmla="*/ 0 w 29"/>
                  <a:gd name="T7" fmla="*/ 0 h 60"/>
                  <a:gd name="T8" fmla="*/ 0 w 29"/>
                  <a:gd name="T9" fmla="*/ 0 h 60"/>
                  <a:gd name="T10" fmla="*/ 0 w 29"/>
                  <a:gd name="T11" fmla="*/ 0 h 60"/>
                  <a:gd name="T12" fmla="*/ 0 w 29"/>
                  <a:gd name="T13" fmla="*/ 0 h 60"/>
                  <a:gd name="T14" fmla="*/ 0 w 29"/>
                  <a:gd name="T15" fmla="*/ 0 h 60"/>
                  <a:gd name="T16" fmla="*/ 0 w 29"/>
                  <a:gd name="T17" fmla="*/ 0 h 60"/>
                  <a:gd name="T18" fmla="*/ 0 w 29"/>
                  <a:gd name="T19" fmla="*/ 0 h 60"/>
                  <a:gd name="T20" fmla="*/ 0 w 29"/>
                  <a:gd name="T21" fmla="*/ 0 h 60"/>
                  <a:gd name="T22" fmla="*/ 0 w 29"/>
                  <a:gd name="T23" fmla="*/ 0 h 60"/>
                  <a:gd name="T24" fmla="*/ 0 w 29"/>
                  <a:gd name="T25" fmla="*/ 0 h 60"/>
                  <a:gd name="T26" fmla="*/ 0 w 29"/>
                  <a:gd name="T27" fmla="*/ 0 h 60"/>
                  <a:gd name="T28" fmla="*/ 0 w 29"/>
                  <a:gd name="T29" fmla="*/ 0 h 60"/>
                  <a:gd name="T30" fmla="*/ 0 w 29"/>
                  <a:gd name="T31" fmla="*/ 0 h 60"/>
                  <a:gd name="T32" fmla="*/ 0 w 29"/>
                  <a:gd name="T33" fmla="*/ 0 h 60"/>
                  <a:gd name="T34" fmla="*/ 0 w 29"/>
                  <a:gd name="T35" fmla="*/ 0 h 60"/>
                  <a:gd name="T36" fmla="*/ 0 w 29"/>
                  <a:gd name="T37" fmla="*/ 0 h 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60"/>
                  <a:gd name="T59" fmla="*/ 29 w 29"/>
                  <a:gd name="T60" fmla="*/ 60 h 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60">
                    <a:moveTo>
                      <a:pt x="29" y="53"/>
                    </a:moveTo>
                    <a:lnTo>
                      <a:pt x="24" y="47"/>
                    </a:lnTo>
                    <a:lnTo>
                      <a:pt x="19" y="41"/>
                    </a:lnTo>
                    <a:lnTo>
                      <a:pt x="17" y="37"/>
                    </a:lnTo>
                    <a:lnTo>
                      <a:pt x="15" y="31"/>
                    </a:lnTo>
                    <a:lnTo>
                      <a:pt x="14" y="25"/>
                    </a:lnTo>
                    <a:lnTo>
                      <a:pt x="12" y="19"/>
                    </a:lnTo>
                    <a:lnTo>
                      <a:pt x="12" y="10"/>
                    </a:lnTo>
                    <a:lnTo>
                      <a:pt x="11" y="0"/>
                    </a:lnTo>
                    <a:lnTo>
                      <a:pt x="0" y="0"/>
                    </a:lnTo>
                    <a:lnTo>
                      <a:pt x="1" y="10"/>
                    </a:lnTo>
                    <a:lnTo>
                      <a:pt x="1" y="19"/>
                    </a:lnTo>
                    <a:lnTo>
                      <a:pt x="2" y="27"/>
                    </a:lnTo>
                    <a:lnTo>
                      <a:pt x="3" y="33"/>
                    </a:lnTo>
                    <a:lnTo>
                      <a:pt x="6" y="41"/>
                    </a:lnTo>
                    <a:lnTo>
                      <a:pt x="10" y="47"/>
                    </a:lnTo>
                    <a:lnTo>
                      <a:pt x="15" y="53"/>
                    </a:lnTo>
                    <a:lnTo>
                      <a:pt x="20" y="60"/>
                    </a:lnTo>
                    <a:lnTo>
                      <a:pt x="29" y="53"/>
                    </a:lnTo>
                    <a:close/>
                  </a:path>
                </a:pathLst>
              </a:custGeom>
              <a:solidFill>
                <a:srgbClr val="000000"/>
              </a:solidFill>
              <a:ln w="9525">
                <a:noFill/>
                <a:round/>
                <a:headEnd/>
                <a:tailEnd/>
              </a:ln>
            </p:spPr>
            <p:txBody>
              <a:bodyPr/>
              <a:lstStyle/>
              <a:p>
                <a:endParaRPr lang="en-US"/>
              </a:p>
            </p:txBody>
          </p:sp>
          <p:sp>
            <p:nvSpPr>
              <p:cNvPr id="1357" name="Freeform 123"/>
              <p:cNvSpPr>
                <a:spLocks/>
              </p:cNvSpPr>
              <p:nvPr/>
            </p:nvSpPr>
            <p:spPr bwMode="auto">
              <a:xfrm>
                <a:off x="4020" y="1830"/>
                <a:ext cx="18" cy="12"/>
              </a:xfrm>
              <a:custGeom>
                <a:avLst/>
                <a:gdLst>
                  <a:gd name="T0" fmla="*/ 0 w 92"/>
                  <a:gd name="T1" fmla="*/ 0 h 59"/>
                  <a:gd name="T2" fmla="*/ 0 w 92"/>
                  <a:gd name="T3" fmla="*/ 0 h 59"/>
                  <a:gd name="T4" fmla="*/ 0 w 92"/>
                  <a:gd name="T5" fmla="*/ 0 h 59"/>
                  <a:gd name="T6" fmla="*/ 0 w 92"/>
                  <a:gd name="T7" fmla="*/ 0 h 59"/>
                  <a:gd name="T8" fmla="*/ 0 w 92"/>
                  <a:gd name="T9" fmla="*/ 0 h 59"/>
                  <a:gd name="T10" fmla="*/ 0 w 92"/>
                  <a:gd name="T11" fmla="*/ 0 h 59"/>
                  <a:gd name="T12" fmla="*/ 0 w 92"/>
                  <a:gd name="T13" fmla="*/ 0 h 59"/>
                  <a:gd name="T14" fmla="*/ 0 w 92"/>
                  <a:gd name="T15" fmla="*/ 0 h 59"/>
                  <a:gd name="T16" fmla="*/ 0 w 92"/>
                  <a:gd name="T17" fmla="*/ 0 h 59"/>
                  <a:gd name="T18" fmla="*/ 0 w 92"/>
                  <a:gd name="T19" fmla="*/ 0 h 59"/>
                  <a:gd name="T20" fmla="*/ 0 w 92"/>
                  <a:gd name="T21" fmla="*/ 0 h 59"/>
                  <a:gd name="T22" fmla="*/ 0 w 92"/>
                  <a:gd name="T23" fmla="*/ 0 h 59"/>
                  <a:gd name="T24" fmla="*/ 0 w 92"/>
                  <a:gd name="T25" fmla="*/ 0 h 59"/>
                  <a:gd name="T26" fmla="*/ 0 w 92"/>
                  <a:gd name="T27" fmla="*/ 0 h 59"/>
                  <a:gd name="T28" fmla="*/ 0 w 92"/>
                  <a:gd name="T29" fmla="*/ 0 h 59"/>
                  <a:gd name="T30" fmla="*/ 0 w 92"/>
                  <a:gd name="T31" fmla="*/ 0 h 59"/>
                  <a:gd name="T32" fmla="*/ 0 w 92"/>
                  <a:gd name="T33" fmla="*/ 0 h 59"/>
                  <a:gd name="T34" fmla="*/ 0 w 92"/>
                  <a:gd name="T35" fmla="*/ 0 h 59"/>
                  <a:gd name="T36" fmla="*/ 0 w 92"/>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2"/>
                  <a:gd name="T58" fmla="*/ 0 h 59"/>
                  <a:gd name="T59" fmla="*/ 92 w 92"/>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2" h="59">
                    <a:moveTo>
                      <a:pt x="92" y="51"/>
                    </a:moveTo>
                    <a:lnTo>
                      <a:pt x="74" y="40"/>
                    </a:lnTo>
                    <a:lnTo>
                      <a:pt x="60" y="32"/>
                    </a:lnTo>
                    <a:lnTo>
                      <a:pt x="47" y="24"/>
                    </a:lnTo>
                    <a:lnTo>
                      <a:pt x="36" y="18"/>
                    </a:lnTo>
                    <a:lnTo>
                      <a:pt x="27" y="13"/>
                    </a:lnTo>
                    <a:lnTo>
                      <a:pt x="20" y="9"/>
                    </a:lnTo>
                    <a:lnTo>
                      <a:pt x="13" y="4"/>
                    </a:lnTo>
                    <a:lnTo>
                      <a:pt x="7" y="0"/>
                    </a:lnTo>
                    <a:lnTo>
                      <a:pt x="0" y="9"/>
                    </a:lnTo>
                    <a:lnTo>
                      <a:pt x="6" y="13"/>
                    </a:lnTo>
                    <a:lnTo>
                      <a:pt x="13" y="17"/>
                    </a:lnTo>
                    <a:lnTo>
                      <a:pt x="21" y="21"/>
                    </a:lnTo>
                    <a:lnTo>
                      <a:pt x="30" y="26"/>
                    </a:lnTo>
                    <a:lnTo>
                      <a:pt x="41" y="33"/>
                    </a:lnTo>
                    <a:lnTo>
                      <a:pt x="53" y="40"/>
                    </a:lnTo>
                    <a:lnTo>
                      <a:pt x="68" y="49"/>
                    </a:lnTo>
                    <a:lnTo>
                      <a:pt x="85" y="59"/>
                    </a:lnTo>
                    <a:lnTo>
                      <a:pt x="92" y="51"/>
                    </a:lnTo>
                    <a:close/>
                  </a:path>
                </a:pathLst>
              </a:custGeom>
              <a:solidFill>
                <a:srgbClr val="000000"/>
              </a:solidFill>
              <a:ln w="9525">
                <a:noFill/>
                <a:round/>
                <a:headEnd/>
                <a:tailEnd/>
              </a:ln>
            </p:spPr>
            <p:txBody>
              <a:bodyPr/>
              <a:lstStyle/>
              <a:p>
                <a:endParaRPr lang="en-US"/>
              </a:p>
            </p:txBody>
          </p:sp>
          <p:sp>
            <p:nvSpPr>
              <p:cNvPr id="1358" name="Freeform 124"/>
              <p:cNvSpPr>
                <a:spLocks/>
              </p:cNvSpPr>
              <p:nvPr/>
            </p:nvSpPr>
            <p:spPr bwMode="auto">
              <a:xfrm>
                <a:off x="4068" y="1824"/>
                <a:ext cx="19" cy="36"/>
              </a:xfrm>
              <a:custGeom>
                <a:avLst/>
                <a:gdLst>
                  <a:gd name="T0" fmla="*/ 0 w 86"/>
                  <a:gd name="T1" fmla="*/ 0 h 152"/>
                  <a:gd name="T2" fmla="*/ 0 w 86"/>
                  <a:gd name="T3" fmla="*/ 0 h 152"/>
                  <a:gd name="T4" fmla="*/ 0 w 86"/>
                  <a:gd name="T5" fmla="*/ 0 h 152"/>
                  <a:gd name="T6" fmla="*/ 0 w 86"/>
                  <a:gd name="T7" fmla="*/ 0 h 152"/>
                  <a:gd name="T8" fmla="*/ 0 w 86"/>
                  <a:gd name="T9" fmla="*/ 0 h 152"/>
                  <a:gd name="T10" fmla="*/ 0 w 86"/>
                  <a:gd name="T11" fmla="*/ 0 h 152"/>
                  <a:gd name="T12" fmla="*/ 0 w 86"/>
                  <a:gd name="T13" fmla="*/ 0 h 152"/>
                  <a:gd name="T14" fmla="*/ 0 w 86"/>
                  <a:gd name="T15" fmla="*/ 0 h 152"/>
                  <a:gd name="T16" fmla="*/ 0 w 86"/>
                  <a:gd name="T17" fmla="*/ 0 h 152"/>
                  <a:gd name="T18" fmla="*/ 0 w 86"/>
                  <a:gd name="T19" fmla="*/ 0 h 152"/>
                  <a:gd name="T20" fmla="*/ 0 w 86"/>
                  <a:gd name="T21" fmla="*/ 0 h 152"/>
                  <a:gd name="T22" fmla="*/ 0 w 86"/>
                  <a:gd name="T23" fmla="*/ 0 h 152"/>
                  <a:gd name="T24" fmla="*/ 0 w 86"/>
                  <a:gd name="T25" fmla="*/ 0 h 152"/>
                  <a:gd name="T26" fmla="*/ 0 w 86"/>
                  <a:gd name="T27" fmla="*/ 0 h 152"/>
                  <a:gd name="T28" fmla="*/ 0 w 86"/>
                  <a:gd name="T29" fmla="*/ 0 h 152"/>
                  <a:gd name="T30" fmla="*/ 0 w 86"/>
                  <a:gd name="T31" fmla="*/ 0 h 152"/>
                  <a:gd name="T32" fmla="*/ 0 w 86"/>
                  <a:gd name="T33" fmla="*/ 0 h 152"/>
                  <a:gd name="T34" fmla="*/ 0 w 86"/>
                  <a:gd name="T35" fmla="*/ 0 h 152"/>
                  <a:gd name="T36" fmla="*/ 0 w 86"/>
                  <a:gd name="T37" fmla="*/ 0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6"/>
                  <a:gd name="T58" fmla="*/ 0 h 152"/>
                  <a:gd name="T59" fmla="*/ 86 w 86"/>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6" h="152">
                    <a:moveTo>
                      <a:pt x="11" y="152"/>
                    </a:moveTo>
                    <a:lnTo>
                      <a:pt x="12" y="115"/>
                    </a:lnTo>
                    <a:lnTo>
                      <a:pt x="16" y="83"/>
                    </a:lnTo>
                    <a:lnTo>
                      <a:pt x="22" y="57"/>
                    </a:lnTo>
                    <a:lnTo>
                      <a:pt x="30" y="37"/>
                    </a:lnTo>
                    <a:lnTo>
                      <a:pt x="40" y="22"/>
                    </a:lnTo>
                    <a:lnTo>
                      <a:pt x="51" y="14"/>
                    </a:lnTo>
                    <a:lnTo>
                      <a:pt x="66" y="11"/>
                    </a:lnTo>
                    <a:lnTo>
                      <a:pt x="83" y="12"/>
                    </a:lnTo>
                    <a:lnTo>
                      <a:pt x="86" y="1"/>
                    </a:lnTo>
                    <a:lnTo>
                      <a:pt x="66" y="0"/>
                    </a:lnTo>
                    <a:lnTo>
                      <a:pt x="46" y="6"/>
                    </a:lnTo>
                    <a:lnTo>
                      <a:pt x="31" y="16"/>
                    </a:lnTo>
                    <a:lnTo>
                      <a:pt x="21" y="33"/>
                    </a:lnTo>
                    <a:lnTo>
                      <a:pt x="11" y="55"/>
                    </a:lnTo>
                    <a:lnTo>
                      <a:pt x="5" y="81"/>
                    </a:lnTo>
                    <a:lnTo>
                      <a:pt x="1" y="115"/>
                    </a:lnTo>
                    <a:lnTo>
                      <a:pt x="0" y="152"/>
                    </a:lnTo>
                    <a:lnTo>
                      <a:pt x="11" y="152"/>
                    </a:lnTo>
                    <a:close/>
                  </a:path>
                </a:pathLst>
              </a:custGeom>
              <a:solidFill>
                <a:srgbClr val="000000"/>
              </a:solidFill>
              <a:ln w="9525">
                <a:noFill/>
                <a:round/>
                <a:headEnd/>
                <a:tailEnd/>
              </a:ln>
            </p:spPr>
            <p:txBody>
              <a:bodyPr/>
              <a:lstStyle/>
              <a:p>
                <a:endParaRPr lang="en-US"/>
              </a:p>
            </p:txBody>
          </p:sp>
          <p:sp>
            <p:nvSpPr>
              <p:cNvPr id="1359" name="Freeform 125"/>
              <p:cNvSpPr>
                <a:spLocks/>
              </p:cNvSpPr>
              <p:nvPr/>
            </p:nvSpPr>
            <p:spPr bwMode="auto">
              <a:xfrm>
                <a:off x="4045" y="1835"/>
                <a:ext cx="32" cy="12"/>
              </a:xfrm>
              <a:custGeom>
                <a:avLst/>
                <a:gdLst>
                  <a:gd name="T0" fmla="*/ 0 w 160"/>
                  <a:gd name="T1" fmla="*/ 0 h 85"/>
                  <a:gd name="T2" fmla="*/ 0 w 160"/>
                  <a:gd name="T3" fmla="*/ 0 h 85"/>
                  <a:gd name="T4" fmla="*/ 0 w 160"/>
                  <a:gd name="T5" fmla="*/ 0 h 85"/>
                  <a:gd name="T6" fmla="*/ 0 w 160"/>
                  <a:gd name="T7" fmla="*/ 0 h 85"/>
                  <a:gd name="T8" fmla="*/ 0 w 160"/>
                  <a:gd name="T9" fmla="*/ 0 h 85"/>
                  <a:gd name="T10" fmla="*/ 0 w 160"/>
                  <a:gd name="T11" fmla="*/ 0 h 85"/>
                  <a:gd name="T12" fmla="*/ 0 w 160"/>
                  <a:gd name="T13" fmla="*/ 0 h 85"/>
                  <a:gd name="T14" fmla="*/ 0 w 160"/>
                  <a:gd name="T15" fmla="*/ 0 h 85"/>
                  <a:gd name="T16" fmla="*/ 0 w 160"/>
                  <a:gd name="T17" fmla="*/ 0 h 85"/>
                  <a:gd name="T18" fmla="*/ 0 w 160"/>
                  <a:gd name="T19" fmla="*/ 0 h 85"/>
                  <a:gd name="T20" fmla="*/ 0 w 160"/>
                  <a:gd name="T21" fmla="*/ 0 h 85"/>
                  <a:gd name="T22" fmla="*/ 0 w 160"/>
                  <a:gd name="T23" fmla="*/ 0 h 85"/>
                  <a:gd name="T24" fmla="*/ 0 w 160"/>
                  <a:gd name="T25" fmla="*/ 0 h 85"/>
                  <a:gd name="T26" fmla="*/ 0 w 160"/>
                  <a:gd name="T27" fmla="*/ 0 h 85"/>
                  <a:gd name="T28" fmla="*/ 0 w 160"/>
                  <a:gd name="T29" fmla="*/ 0 h 85"/>
                  <a:gd name="T30" fmla="*/ 0 w 160"/>
                  <a:gd name="T31" fmla="*/ 0 h 85"/>
                  <a:gd name="T32" fmla="*/ 0 w 160"/>
                  <a:gd name="T33" fmla="*/ 0 h 85"/>
                  <a:gd name="T34" fmla="*/ 0 w 160"/>
                  <a:gd name="T35" fmla="*/ 0 h 85"/>
                  <a:gd name="T36" fmla="*/ 0 w 160"/>
                  <a:gd name="T37" fmla="*/ 0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0"/>
                  <a:gd name="T58" fmla="*/ 0 h 85"/>
                  <a:gd name="T59" fmla="*/ 160 w 160"/>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0" h="85">
                    <a:moveTo>
                      <a:pt x="160" y="74"/>
                    </a:moveTo>
                    <a:lnTo>
                      <a:pt x="150" y="71"/>
                    </a:lnTo>
                    <a:lnTo>
                      <a:pt x="135" y="64"/>
                    </a:lnTo>
                    <a:lnTo>
                      <a:pt x="113" y="53"/>
                    </a:lnTo>
                    <a:lnTo>
                      <a:pt x="90" y="42"/>
                    </a:lnTo>
                    <a:lnTo>
                      <a:pt x="64" y="29"/>
                    </a:lnTo>
                    <a:lnTo>
                      <a:pt x="41" y="17"/>
                    </a:lnTo>
                    <a:lnTo>
                      <a:pt x="21" y="7"/>
                    </a:lnTo>
                    <a:lnTo>
                      <a:pt x="5" y="0"/>
                    </a:lnTo>
                    <a:lnTo>
                      <a:pt x="0" y="8"/>
                    </a:lnTo>
                    <a:lnTo>
                      <a:pt x="16" y="15"/>
                    </a:lnTo>
                    <a:lnTo>
                      <a:pt x="36" y="26"/>
                    </a:lnTo>
                    <a:lnTo>
                      <a:pt x="60" y="37"/>
                    </a:lnTo>
                    <a:lnTo>
                      <a:pt x="85" y="50"/>
                    </a:lnTo>
                    <a:lnTo>
                      <a:pt x="109" y="62"/>
                    </a:lnTo>
                    <a:lnTo>
                      <a:pt x="130" y="72"/>
                    </a:lnTo>
                    <a:lnTo>
                      <a:pt x="146" y="80"/>
                    </a:lnTo>
                    <a:lnTo>
                      <a:pt x="156" y="85"/>
                    </a:lnTo>
                    <a:lnTo>
                      <a:pt x="160" y="74"/>
                    </a:lnTo>
                    <a:close/>
                  </a:path>
                </a:pathLst>
              </a:custGeom>
              <a:solidFill>
                <a:srgbClr val="000000"/>
              </a:solidFill>
              <a:ln w="9525">
                <a:noFill/>
                <a:round/>
                <a:headEnd/>
                <a:tailEnd/>
              </a:ln>
            </p:spPr>
            <p:txBody>
              <a:bodyPr/>
              <a:lstStyle/>
              <a:p>
                <a:endParaRPr lang="en-US"/>
              </a:p>
            </p:txBody>
          </p:sp>
          <p:sp>
            <p:nvSpPr>
              <p:cNvPr id="1360" name="Freeform 126"/>
              <p:cNvSpPr>
                <a:spLocks/>
              </p:cNvSpPr>
              <p:nvPr/>
            </p:nvSpPr>
            <p:spPr bwMode="auto">
              <a:xfrm>
                <a:off x="4085" y="1838"/>
                <a:ext cx="15" cy="33"/>
              </a:xfrm>
              <a:custGeom>
                <a:avLst/>
                <a:gdLst>
                  <a:gd name="T0" fmla="*/ 0 w 73"/>
                  <a:gd name="T1" fmla="*/ 0 h 167"/>
                  <a:gd name="T2" fmla="*/ 0 w 73"/>
                  <a:gd name="T3" fmla="*/ 0 h 167"/>
                  <a:gd name="T4" fmla="*/ 0 w 73"/>
                  <a:gd name="T5" fmla="*/ 0 h 167"/>
                  <a:gd name="T6" fmla="*/ 0 w 73"/>
                  <a:gd name="T7" fmla="*/ 0 h 167"/>
                  <a:gd name="T8" fmla="*/ 0 w 73"/>
                  <a:gd name="T9" fmla="*/ 0 h 167"/>
                  <a:gd name="T10" fmla="*/ 0 w 73"/>
                  <a:gd name="T11" fmla="*/ 0 h 167"/>
                  <a:gd name="T12" fmla="*/ 0 w 73"/>
                  <a:gd name="T13" fmla="*/ 0 h 167"/>
                  <a:gd name="T14" fmla="*/ 0 w 73"/>
                  <a:gd name="T15" fmla="*/ 0 h 167"/>
                  <a:gd name="T16" fmla="*/ 0 w 73"/>
                  <a:gd name="T17" fmla="*/ 0 h 167"/>
                  <a:gd name="T18" fmla="*/ 0 w 73"/>
                  <a:gd name="T19" fmla="*/ 0 h 167"/>
                  <a:gd name="T20" fmla="*/ 0 w 73"/>
                  <a:gd name="T21" fmla="*/ 0 h 167"/>
                  <a:gd name="T22" fmla="*/ 0 w 73"/>
                  <a:gd name="T23" fmla="*/ 0 h 167"/>
                  <a:gd name="T24" fmla="*/ 0 w 73"/>
                  <a:gd name="T25" fmla="*/ 0 h 167"/>
                  <a:gd name="T26" fmla="*/ 0 w 73"/>
                  <a:gd name="T27" fmla="*/ 0 h 167"/>
                  <a:gd name="T28" fmla="*/ 0 w 73"/>
                  <a:gd name="T29" fmla="*/ 0 h 167"/>
                  <a:gd name="T30" fmla="*/ 0 w 73"/>
                  <a:gd name="T31" fmla="*/ 0 h 167"/>
                  <a:gd name="T32" fmla="*/ 0 w 73"/>
                  <a:gd name="T33" fmla="*/ 0 h 167"/>
                  <a:gd name="T34" fmla="*/ 0 w 73"/>
                  <a:gd name="T35" fmla="*/ 0 h 167"/>
                  <a:gd name="T36" fmla="*/ 0 w 73"/>
                  <a:gd name="T37" fmla="*/ 0 h 167"/>
                  <a:gd name="T38" fmla="*/ 0 w 73"/>
                  <a:gd name="T39" fmla="*/ 0 h 167"/>
                  <a:gd name="T40" fmla="*/ 0 w 73"/>
                  <a:gd name="T41" fmla="*/ 0 h 167"/>
                  <a:gd name="T42" fmla="*/ 0 w 73"/>
                  <a:gd name="T43" fmla="*/ 0 h 167"/>
                  <a:gd name="T44" fmla="*/ 0 w 73"/>
                  <a:gd name="T45" fmla="*/ 0 h 167"/>
                  <a:gd name="T46" fmla="*/ 0 w 73"/>
                  <a:gd name="T47" fmla="*/ 0 h 167"/>
                  <a:gd name="T48" fmla="*/ 0 w 73"/>
                  <a:gd name="T49" fmla="*/ 0 h 167"/>
                  <a:gd name="T50" fmla="*/ 0 w 73"/>
                  <a:gd name="T51" fmla="*/ 0 h 167"/>
                  <a:gd name="T52" fmla="*/ 0 w 73"/>
                  <a:gd name="T53" fmla="*/ 0 h 167"/>
                  <a:gd name="T54" fmla="*/ 0 w 73"/>
                  <a:gd name="T55" fmla="*/ 0 h 167"/>
                  <a:gd name="T56" fmla="*/ 0 w 73"/>
                  <a:gd name="T57" fmla="*/ 0 h 167"/>
                  <a:gd name="T58" fmla="*/ 0 w 73"/>
                  <a:gd name="T59" fmla="*/ 0 h 167"/>
                  <a:gd name="T60" fmla="*/ 0 w 73"/>
                  <a:gd name="T61" fmla="*/ 0 h 167"/>
                  <a:gd name="T62" fmla="*/ 0 w 73"/>
                  <a:gd name="T63" fmla="*/ 0 h 167"/>
                  <a:gd name="T64" fmla="*/ 0 w 73"/>
                  <a:gd name="T65" fmla="*/ 0 h 167"/>
                  <a:gd name="T66" fmla="*/ 0 w 73"/>
                  <a:gd name="T67" fmla="*/ 0 h 167"/>
                  <a:gd name="T68" fmla="*/ 0 w 73"/>
                  <a:gd name="T69" fmla="*/ 0 h 1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3"/>
                  <a:gd name="T106" fmla="*/ 0 h 167"/>
                  <a:gd name="T107" fmla="*/ 73 w 73"/>
                  <a:gd name="T108" fmla="*/ 167 h 1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3" h="167">
                    <a:moveTo>
                      <a:pt x="56" y="156"/>
                    </a:moveTo>
                    <a:lnTo>
                      <a:pt x="48" y="157"/>
                    </a:lnTo>
                    <a:lnTo>
                      <a:pt x="41" y="156"/>
                    </a:lnTo>
                    <a:lnTo>
                      <a:pt x="35" y="149"/>
                    </a:lnTo>
                    <a:lnTo>
                      <a:pt x="27" y="140"/>
                    </a:lnTo>
                    <a:lnTo>
                      <a:pt x="22" y="129"/>
                    </a:lnTo>
                    <a:lnTo>
                      <a:pt x="17" y="117"/>
                    </a:lnTo>
                    <a:lnTo>
                      <a:pt x="14" y="101"/>
                    </a:lnTo>
                    <a:lnTo>
                      <a:pt x="11" y="86"/>
                    </a:lnTo>
                    <a:lnTo>
                      <a:pt x="11" y="70"/>
                    </a:lnTo>
                    <a:lnTo>
                      <a:pt x="14" y="56"/>
                    </a:lnTo>
                    <a:lnTo>
                      <a:pt x="18" y="42"/>
                    </a:lnTo>
                    <a:lnTo>
                      <a:pt x="24" y="30"/>
                    </a:lnTo>
                    <a:lnTo>
                      <a:pt x="32" y="21"/>
                    </a:lnTo>
                    <a:lnTo>
                      <a:pt x="42" y="13"/>
                    </a:lnTo>
                    <a:lnTo>
                      <a:pt x="55" y="10"/>
                    </a:lnTo>
                    <a:lnTo>
                      <a:pt x="71" y="10"/>
                    </a:lnTo>
                    <a:lnTo>
                      <a:pt x="73" y="0"/>
                    </a:lnTo>
                    <a:lnTo>
                      <a:pt x="53" y="0"/>
                    </a:lnTo>
                    <a:lnTo>
                      <a:pt x="37" y="5"/>
                    </a:lnTo>
                    <a:lnTo>
                      <a:pt x="25" y="12"/>
                    </a:lnTo>
                    <a:lnTo>
                      <a:pt x="15" y="24"/>
                    </a:lnTo>
                    <a:lnTo>
                      <a:pt x="7" y="38"/>
                    </a:lnTo>
                    <a:lnTo>
                      <a:pt x="3" y="54"/>
                    </a:lnTo>
                    <a:lnTo>
                      <a:pt x="0" y="70"/>
                    </a:lnTo>
                    <a:lnTo>
                      <a:pt x="0" y="86"/>
                    </a:lnTo>
                    <a:lnTo>
                      <a:pt x="3" y="103"/>
                    </a:lnTo>
                    <a:lnTo>
                      <a:pt x="6" y="119"/>
                    </a:lnTo>
                    <a:lnTo>
                      <a:pt x="10" y="134"/>
                    </a:lnTo>
                    <a:lnTo>
                      <a:pt x="18" y="146"/>
                    </a:lnTo>
                    <a:lnTo>
                      <a:pt x="26" y="156"/>
                    </a:lnTo>
                    <a:lnTo>
                      <a:pt x="36" y="164"/>
                    </a:lnTo>
                    <a:lnTo>
                      <a:pt x="48" y="167"/>
                    </a:lnTo>
                    <a:lnTo>
                      <a:pt x="61" y="166"/>
                    </a:lnTo>
                    <a:lnTo>
                      <a:pt x="56" y="156"/>
                    </a:lnTo>
                    <a:close/>
                  </a:path>
                </a:pathLst>
              </a:custGeom>
              <a:solidFill>
                <a:srgbClr val="000000"/>
              </a:solidFill>
              <a:ln w="9525">
                <a:noFill/>
                <a:round/>
                <a:headEnd/>
                <a:tailEnd/>
              </a:ln>
            </p:spPr>
            <p:txBody>
              <a:bodyPr/>
              <a:lstStyle/>
              <a:p>
                <a:endParaRPr lang="en-US"/>
              </a:p>
            </p:txBody>
          </p:sp>
          <p:sp>
            <p:nvSpPr>
              <p:cNvPr id="1361" name="Freeform 127"/>
              <p:cNvSpPr>
                <a:spLocks/>
              </p:cNvSpPr>
              <p:nvPr/>
            </p:nvSpPr>
            <p:spPr bwMode="auto">
              <a:xfrm>
                <a:off x="4089" y="1843"/>
                <a:ext cx="4" cy="12"/>
              </a:xfrm>
              <a:custGeom>
                <a:avLst/>
                <a:gdLst>
                  <a:gd name="T0" fmla="*/ 0 w 23"/>
                  <a:gd name="T1" fmla="*/ 0 h 47"/>
                  <a:gd name="T2" fmla="*/ 0 w 23"/>
                  <a:gd name="T3" fmla="*/ 0 h 47"/>
                  <a:gd name="T4" fmla="*/ 0 w 23"/>
                  <a:gd name="T5" fmla="*/ 0 h 47"/>
                  <a:gd name="T6" fmla="*/ 0 w 23"/>
                  <a:gd name="T7" fmla="*/ 0 h 47"/>
                  <a:gd name="T8" fmla="*/ 0 w 23"/>
                  <a:gd name="T9" fmla="*/ 0 h 47"/>
                  <a:gd name="T10" fmla="*/ 0 w 23"/>
                  <a:gd name="T11" fmla="*/ 0 h 47"/>
                  <a:gd name="T12" fmla="*/ 0 w 23"/>
                  <a:gd name="T13" fmla="*/ 0 h 47"/>
                  <a:gd name="T14" fmla="*/ 0 w 23"/>
                  <a:gd name="T15" fmla="*/ 0 h 47"/>
                  <a:gd name="T16" fmla="*/ 0 w 23"/>
                  <a:gd name="T17" fmla="*/ 0 h 47"/>
                  <a:gd name="T18" fmla="*/ 0 w 23"/>
                  <a:gd name="T19" fmla="*/ 0 h 47"/>
                  <a:gd name="T20" fmla="*/ 0 w 23"/>
                  <a:gd name="T21" fmla="*/ 0 h 47"/>
                  <a:gd name="T22" fmla="*/ 0 w 23"/>
                  <a:gd name="T23" fmla="*/ 0 h 47"/>
                  <a:gd name="T24" fmla="*/ 0 w 23"/>
                  <a:gd name="T25" fmla="*/ 0 h 47"/>
                  <a:gd name="T26" fmla="*/ 0 w 23"/>
                  <a:gd name="T27" fmla="*/ 0 h 47"/>
                  <a:gd name="T28" fmla="*/ 0 w 23"/>
                  <a:gd name="T29" fmla="*/ 0 h 47"/>
                  <a:gd name="T30" fmla="*/ 0 w 23"/>
                  <a:gd name="T31" fmla="*/ 0 h 47"/>
                  <a:gd name="T32" fmla="*/ 0 w 23"/>
                  <a:gd name="T33" fmla="*/ 0 h 47"/>
                  <a:gd name="T34" fmla="*/ 0 w 23"/>
                  <a:gd name="T35" fmla="*/ 0 h 47"/>
                  <a:gd name="T36" fmla="*/ 0 w 23"/>
                  <a:gd name="T37" fmla="*/ 0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7"/>
                  <a:gd name="T59" fmla="*/ 23 w 23"/>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7">
                    <a:moveTo>
                      <a:pt x="23" y="47"/>
                    </a:moveTo>
                    <a:lnTo>
                      <a:pt x="23" y="40"/>
                    </a:lnTo>
                    <a:lnTo>
                      <a:pt x="22" y="32"/>
                    </a:lnTo>
                    <a:lnTo>
                      <a:pt x="20" y="25"/>
                    </a:lnTo>
                    <a:lnTo>
                      <a:pt x="18" y="18"/>
                    </a:lnTo>
                    <a:lnTo>
                      <a:pt x="16" y="14"/>
                    </a:lnTo>
                    <a:lnTo>
                      <a:pt x="15" y="7"/>
                    </a:lnTo>
                    <a:lnTo>
                      <a:pt x="13" y="3"/>
                    </a:lnTo>
                    <a:lnTo>
                      <a:pt x="11" y="0"/>
                    </a:lnTo>
                    <a:lnTo>
                      <a:pt x="0" y="2"/>
                    </a:lnTo>
                    <a:lnTo>
                      <a:pt x="1" y="7"/>
                    </a:lnTo>
                    <a:lnTo>
                      <a:pt x="4" y="11"/>
                    </a:lnTo>
                    <a:lnTo>
                      <a:pt x="5" y="16"/>
                    </a:lnTo>
                    <a:lnTo>
                      <a:pt x="7" y="22"/>
                    </a:lnTo>
                    <a:lnTo>
                      <a:pt x="9" y="27"/>
                    </a:lnTo>
                    <a:lnTo>
                      <a:pt x="10" y="34"/>
                    </a:lnTo>
                    <a:lnTo>
                      <a:pt x="11" y="40"/>
                    </a:lnTo>
                    <a:lnTo>
                      <a:pt x="11" y="47"/>
                    </a:lnTo>
                    <a:lnTo>
                      <a:pt x="23" y="47"/>
                    </a:lnTo>
                    <a:close/>
                  </a:path>
                </a:pathLst>
              </a:custGeom>
              <a:solidFill>
                <a:srgbClr val="000000"/>
              </a:solidFill>
              <a:ln w="9525">
                <a:noFill/>
                <a:round/>
                <a:headEnd/>
                <a:tailEnd/>
              </a:ln>
            </p:spPr>
            <p:txBody>
              <a:bodyPr/>
              <a:lstStyle/>
              <a:p>
                <a:endParaRPr lang="en-US"/>
              </a:p>
            </p:txBody>
          </p:sp>
          <p:sp>
            <p:nvSpPr>
              <p:cNvPr id="1362" name="Freeform 128"/>
              <p:cNvSpPr>
                <a:spLocks/>
              </p:cNvSpPr>
              <p:nvPr/>
            </p:nvSpPr>
            <p:spPr bwMode="auto">
              <a:xfrm>
                <a:off x="4064" y="1849"/>
                <a:ext cx="44" cy="25"/>
              </a:xfrm>
              <a:custGeom>
                <a:avLst/>
                <a:gdLst>
                  <a:gd name="T0" fmla="*/ 0 w 222"/>
                  <a:gd name="T1" fmla="*/ 0 h 124"/>
                  <a:gd name="T2" fmla="*/ 0 w 222"/>
                  <a:gd name="T3" fmla="*/ 0 h 124"/>
                  <a:gd name="T4" fmla="*/ 0 w 222"/>
                  <a:gd name="T5" fmla="*/ 0 h 124"/>
                  <a:gd name="T6" fmla="*/ 0 w 222"/>
                  <a:gd name="T7" fmla="*/ 0 h 124"/>
                  <a:gd name="T8" fmla="*/ 0 w 222"/>
                  <a:gd name="T9" fmla="*/ 0 h 124"/>
                  <a:gd name="T10" fmla="*/ 0 w 222"/>
                  <a:gd name="T11" fmla="*/ 0 h 124"/>
                  <a:gd name="T12" fmla="*/ 0 w 222"/>
                  <a:gd name="T13" fmla="*/ 0 h 124"/>
                  <a:gd name="T14" fmla="*/ 0 w 222"/>
                  <a:gd name="T15" fmla="*/ 0 h 124"/>
                  <a:gd name="T16" fmla="*/ 0 w 222"/>
                  <a:gd name="T17" fmla="*/ 0 h 124"/>
                  <a:gd name="T18" fmla="*/ 0 w 222"/>
                  <a:gd name="T19" fmla="*/ 0 h 124"/>
                  <a:gd name="T20" fmla="*/ 0 w 222"/>
                  <a:gd name="T21" fmla="*/ 0 h 124"/>
                  <a:gd name="T22" fmla="*/ 0 w 222"/>
                  <a:gd name="T23" fmla="*/ 0 h 124"/>
                  <a:gd name="T24" fmla="*/ 0 w 222"/>
                  <a:gd name="T25" fmla="*/ 0 h 124"/>
                  <a:gd name="T26" fmla="*/ 0 w 222"/>
                  <a:gd name="T27" fmla="*/ 0 h 124"/>
                  <a:gd name="T28" fmla="*/ 0 w 222"/>
                  <a:gd name="T29" fmla="*/ 0 h 124"/>
                  <a:gd name="T30" fmla="*/ 0 w 222"/>
                  <a:gd name="T31" fmla="*/ 0 h 124"/>
                  <a:gd name="T32" fmla="*/ 0 w 222"/>
                  <a:gd name="T33" fmla="*/ 0 h 124"/>
                  <a:gd name="T34" fmla="*/ 0 w 222"/>
                  <a:gd name="T35" fmla="*/ 0 h 124"/>
                  <a:gd name="T36" fmla="*/ 0 w 222"/>
                  <a:gd name="T37" fmla="*/ 0 h 124"/>
                  <a:gd name="T38" fmla="*/ 0 w 222"/>
                  <a:gd name="T39" fmla="*/ 0 h 124"/>
                  <a:gd name="T40" fmla="*/ 0 w 222"/>
                  <a:gd name="T41" fmla="*/ 0 h 124"/>
                  <a:gd name="T42" fmla="*/ 0 w 222"/>
                  <a:gd name="T43" fmla="*/ 0 h 124"/>
                  <a:gd name="T44" fmla="*/ 0 w 222"/>
                  <a:gd name="T45" fmla="*/ 0 h 124"/>
                  <a:gd name="T46" fmla="*/ 0 w 222"/>
                  <a:gd name="T47" fmla="*/ 0 h 124"/>
                  <a:gd name="T48" fmla="*/ 0 w 222"/>
                  <a:gd name="T49" fmla="*/ 0 h 124"/>
                  <a:gd name="T50" fmla="*/ 0 w 222"/>
                  <a:gd name="T51" fmla="*/ 0 h 124"/>
                  <a:gd name="T52" fmla="*/ 0 w 222"/>
                  <a:gd name="T53" fmla="*/ 0 h 124"/>
                  <a:gd name="T54" fmla="*/ 0 w 222"/>
                  <a:gd name="T55" fmla="*/ 0 h 124"/>
                  <a:gd name="T56" fmla="*/ 0 w 222"/>
                  <a:gd name="T57" fmla="*/ 0 h 124"/>
                  <a:gd name="T58" fmla="*/ 0 w 222"/>
                  <a:gd name="T59" fmla="*/ 0 h 124"/>
                  <a:gd name="T60" fmla="*/ 0 w 222"/>
                  <a:gd name="T61" fmla="*/ 0 h 124"/>
                  <a:gd name="T62" fmla="*/ 0 w 222"/>
                  <a:gd name="T63" fmla="*/ 0 h 124"/>
                  <a:gd name="T64" fmla="*/ 0 w 222"/>
                  <a:gd name="T65" fmla="*/ 0 h 124"/>
                  <a:gd name="T66" fmla="*/ 0 w 222"/>
                  <a:gd name="T67" fmla="*/ 0 h 124"/>
                  <a:gd name="T68" fmla="*/ 0 w 222"/>
                  <a:gd name="T69" fmla="*/ 0 h 124"/>
                  <a:gd name="T70" fmla="*/ 0 w 222"/>
                  <a:gd name="T71" fmla="*/ 0 h 124"/>
                  <a:gd name="T72" fmla="*/ 0 w 222"/>
                  <a:gd name="T73" fmla="*/ 0 h 124"/>
                  <a:gd name="T74" fmla="*/ 0 w 222"/>
                  <a:gd name="T75" fmla="*/ 0 h 124"/>
                  <a:gd name="T76" fmla="*/ 0 w 222"/>
                  <a:gd name="T77" fmla="*/ 0 h 124"/>
                  <a:gd name="T78" fmla="*/ 0 w 222"/>
                  <a:gd name="T79" fmla="*/ 0 h 124"/>
                  <a:gd name="T80" fmla="*/ 0 w 222"/>
                  <a:gd name="T81" fmla="*/ 0 h 124"/>
                  <a:gd name="T82" fmla="*/ 0 w 222"/>
                  <a:gd name="T83" fmla="*/ 0 h 124"/>
                  <a:gd name="T84" fmla="*/ 0 w 222"/>
                  <a:gd name="T85" fmla="*/ 0 h 124"/>
                  <a:gd name="T86" fmla="*/ 0 w 222"/>
                  <a:gd name="T87" fmla="*/ 0 h 124"/>
                  <a:gd name="T88" fmla="*/ 0 w 222"/>
                  <a:gd name="T89" fmla="*/ 0 h 124"/>
                  <a:gd name="T90" fmla="*/ 0 w 222"/>
                  <a:gd name="T91" fmla="*/ 0 h 124"/>
                  <a:gd name="T92" fmla="*/ 0 w 222"/>
                  <a:gd name="T93" fmla="*/ 0 h 124"/>
                  <a:gd name="T94" fmla="*/ 0 w 222"/>
                  <a:gd name="T95" fmla="*/ 0 h 124"/>
                  <a:gd name="T96" fmla="*/ 0 w 222"/>
                  <a:gd name="T97" fmla="*/ 0 h 124"/>
                  <a:gd name="T98" fmla="*/ 0 w 222"/>
                  <a:gd name="T99" fmla="*/ 0 h 1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2"/>
                  <a:gd name="T151" fmla="*/ 0 h 124"/>
                  <a:gd name="T152" fmla="*/ 222 w 222"/>
                  <a:gd name="T153" fmla="*/ 124 h 1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2" h="124">
                    <a:moveTo>
                      <a:pt x="205" y="55"/>
                    </a:moveTo>
                    <a:lnTo>
                      <a:pt x="200" y="58"/>
                    </a:lnTo>
                    <a:lnTo>
                      <a:pt x="196" y="62"/>
                    </a:lnTo>
                    <a:lnTo>
                      <a:pt x="189" y="65"/>
                    </a:lnTo>
                    <a:lnTo>
                      <a:pt x="183" y="68"/>
                    </a:lnTo>
                    <a:lnTo>
                      <a:pt x="176" y="70"/>
                    </a:lnTo>
                    <a:lnTo>
                      <a:pt x="168" y="71"/>
                    </a:lnTo>
                    <a:lnTo>
                      <a:pt x="159" y="71"/>
                    </a:lnTo>
                    <a:lnTo>
                      <a:pt x="150" y="70"/>
                    </a:lnTo>
                    <a:lnTo>
                      <a:pt x="141" y="76"/>
                    </a:lnTo>
                    <a:lnTo>
                      <a:pt x="127" y="82"/>
                    </a:lnTo>
                    <a:lnTo>
                      <a:pt x="108" y="90"/>
                    </a:lnTo>
                    <a:lnTo>
                      <a:pt x="85" y="99"/>
                    </a:lnTo>
                    <a:lnTo>
                      <a:pt x="63" y="107"/>
                    </a:lnTo>
                    <a:lnTo>
                      <a:pt x="43" y="115"/>
                    </a:lnTo>
                    <a:lnTo>
                      <a:pt x="25" y="121"/>
                    </a:lnTo>
                    <a:lnTo>
                      <a:pt x="13" y="124"/>
                    </a:lnTo>
                    <a:lnTo>
                      <a:pt x="13" y="123"/>
                    </a:lnTo>
                    <a:lnTo>
                      <a:pt x="11" y="120"/>
                    </a:lnTo>
                    <a:lnTo>
                      <a:pt x="10" y="116"/>
                    </a:lnTo>
                    <a:lnTo>
                      <a:pt x="8" y="110"/>
                    </a:lnTo>
                    <a:lnTo>
                      <a:pt x="6" y="105"/>
                    </a:lnTo>
                    <a:lnTo>
                      <a:pt x="4" y="99"/>
                    </a:lnTo>
                    <a:lnTo>
                      <a:pt x="2" y="92"/>
                    </a:lnTo>
                    <a:lnTo>
                      <a:pt x="0" y="87"/>
                    </a:lnTo>
                    <a:lnTo>
                      <a:pt x="8" y="82"/>
                    </a:lnTo>
                    <a:lnTo>
                      <a:pt x="18" y="73"/>
                    </a:lnTo>
                    <a:lnTo>
                      <a:pt x="33" y="65"/>
                    </a:lnTo>
                    <a:lnTo>
                      <a:pt x="49" y="56"/>
                    </a:lnTo>
                    <a:lnTo>
                      <a:pt x="68" y="47"/>
                    </a:lnTo>
                    <a:lnTo>
                      <a:pt x="90" y="38"/>
                    </a:lnTo>
                    <a:lnTo>
                      <a:pt x="113" y="30"/>
                    </a:lnTo>
                    <a:lnTo>
                      <a:pt x="139" y="24"/>
                    </a:lnTo>
                    <a:lnTo>
                      <a:pt x="140" y="22"/>
                    </a:lnTo>
                    <a:lnTo>
                      <a:pt x="143" y="19"/>
                    </a:lnTo>
                    <a:lnTo>
                      <a:pt x="148" y="14"/>
                    </a:lnTo>
                    <a:lnTo>
                      <a:pt x="155" y="11"/>
                    </a:lnTo>
                    <a:lnTo>
                      <a:pt x="161" y="7"/>
                    </a:lnTo>
                    <a:lnTo>
                      <a:pt x="168" y="4"/>
                    </a:lnTo>
                    <a:lnTo>
                      <a:pt x="177" y="2"/>
                    </a:lnTo>
                    <a:lnTo>
                      <a:pt x="186" y="0"/>
                    </a:lnTo>
                    <a:lnTo>
                      <a:pt x="195" y="4"/>
                    </a:lnTo>
                    <a:lnTo>
                      <a:pt x="203" y="8"/>
                    </a:lnTo>
                    <a:lnTo>
                      <a:pt x="209" y="11"/>
                    </a:lnTo>
                    <a:lnTo>
                      <a:pt x="214" y="14"/>
                    </a:lnTo>
                    <a:lnTo>
                      <a:pt x="217" y="17"/>
                    </a:lnTo>
                    <a:lnTo>
                      <a:pt x="219" y="19"/>
                    </a:lnTo>
                    <a:lnTo>
                      <a:pt x="222" y="20"/>
                    </a:lnTo>
                    <a:lnTo>
                      <a:pt x="205" y="55"/>
                    </a:lnTo>
                    <a:close/>
                  </a:path>
                </a:pathLst>
              </a:custGeom>
              <a:solidFill>
                <a:srgbClr val="999999"/>
              </a:solidFill>
              <a:ln w="9525">
                <a:noFill/>
                <a:round/>
                <a:headEnd/>
                <a:tailEnd/>
              </a:ln>
            </p:spPr>
            <p:txBody>
              <a:bodyPr/>
              <a:lstStyle/>
              <a:p>
                <a:endParaRPr lang="en-US"/>
              </a:p>
            </p:txBody>
          </p:sp>
          <p:sp>
            <p:nvSpPr>
              <p:cNvPr id="1363" name="Freeform 129"/>
              <p:cNvSpPr>
                <a:spLocks/>
              </p:cNvSpPr>
              <p:nvPr/>
            </p:nvSpPr>
            <p:spPr bwMode="auto">
              <a:xfrm>
                <a:off x="4093" y="1860"/>
                <a:ext cx="13" cy="6"/>
              </a:xfrm>
              <a:custGeom>
                <a:avLst/>
                <a:gdLst>
                  <a:gd name="T0" fmla="*/ 0 w 62"/>
                  <a:gd name="T1" fmla="*/ 0 h 27"/>
                  <a:gd name="T2" fmla="*/ 0 w 62"/>
                  <a:gd name="T3" fmla="*/ 0 h 27"/>
                  <a:gd name="T4" fmla="*/ 0 w 62"/>
                  <a:gd name="T5" fmla="*/ 0 h 27"/>
                  <a:gd name="T6" fmla="*/ 0 w 62"/>
                  <a:gd name="T7" fmla="*/ 0 h 27"/>
                  <a:gd name="T8" fmla="*/ 0 w 62"/>
                  <a:gd name="T9" fmla="*/ 0 h 27"/>
                  <a:gd name="T10" fmla="*/ 0 w 62"/>
                  <a:gd name="T11" fmla="*/ 0 h 27"/>
                  <a:gd name="T12" fmla="*/ 0 w 62"/>
                  <a:gd name="T13" fmla="*/ 0 h 27"/>
                  <a:gd name="T14" fmla="*/ 0 w 62"/>
                  <a:gd name="T15" fmla="*/ 0 h 27"/>
                  <a:gd name="T16" fmla="*/ 0 w 62"/>
                  <a:gd name="T17" fmla="*/ 0 h 27"/>
                  <a:gd name="T18" fmla="*/ 0 w 62"/>
                  <a:gd name="T19" fmla="*/ 0 h 27"/>
                  <a:gd name="T20" fmla="*/ 0 w 62"/>
                  <a:gd name="T21" fmla="*/ 0 h 27"/>
                  <a:gd name="T22" fmla="*/ 0 w 62"/>
                  <a:gd name="T23" fmla="*/ 0 h 27"/>
                  <a:gd name="T24" fmla="*/ 0 w 62"/>
                  <a:gd name="T25" fmla="*/ 0 h 27"/>
                  <a:gd name="T26" fmla="*/ 0 w 62"/>
                  <a:gd name="T27" fmla="*/ 0 h 27"/>
                  <a:gd name="T28" fmla="*/ 0 w 62"/>
                  <a:gd name="T29" fmla="*/ 0 h 27"/>
                  <a:gd name="T30" fmla="*/ 0 w 62"/>
                  <a:gd name="T31" fmla="*/ 0 h 27"/>
                  <a:gd name="T32" fmla="*/ 0 w 62"/>
                  <a:gd name="T33" fmla="*/ 0 h 27"/>
                  <a:gd name="T34" fmla="*/ 0 w 62"/>
                  <a:gd name="T35" fmla="*/ 0 h 27"/>
                  <a:gd name="T36" fmla="*/ 0 w 62"/>
                  <a:gd name="T37" fmla="*/ 0 h 27"/>
                  <a:gd name="T38" fmla="*/ 0 w 62"/>
                  <a:gd name="T39" fmla="*/ 0 h 27"/>
                  <a:gd name="T40" fmla="*/ 0 w 62"/>
                  <a:gd name="T41" fmla="*/ 0 h 27"/>
                  <a:gd name="T42" fmla="*/ 0 w 62"/>
                  <a:gd name="T43" fmla="*/ 0 h 27"/>
                  <a:gd name="T44" fmla="*/ 0 w 62"/>
                  <a:gd name="T45" fmla="*/ 0 h 27"/>
                  <a:gd name="T46" fmla="*/ 0 w 62"/>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2"/>
                  <a:gd name="T73" fmla="*/ 0 h 27"/>
                  <a:gd name="T74" fmla="*/ 62 w 62"/>
                  <a:gd name="T75" fmla="*/ 27 h 2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2" h="27">
                    <a:moveTo>
                      <a:pt x="6" y="25"/>
                    </a:moveTo>
                    <a:lnTo>
                      <a:pt x="2" y="26"/>
                    </a:lnTo>
                    <a:lnTo>
                      <a:pt x="12" y="27"/>
                    </a:lnTo>
                    <a:lnTo>
                      <a:pt x="21" y="27"/>
                    </a:lnTo>
                    <a:lnTo>
                      <a:pt x="30" y="26"/>
                    </a:lnTo>
                    <a:lnTo>
                      <a:pt x="38" y="23"/>
                    </a:lnTo>
                    <a:lnTo>
                      <a:pt x="44" y="19"/>
                    </a:lnTo>
                    <a:lnTo>
                      <a:pt x="52" y="16"/>
                    </a:lnTo>
                    <a:lnTo>
                      <a:pt x="57" y="12"/>
                    </a:lnTo>
                    <a:lnTo>
                      <a:pt x="62" y="9"/>
                    </a:lnTo>
                    <a:lnTo>
                      <a:pt x="53" y="0"/>
                    </a:lnTo>
                    <a:lnTo>
                      <a:pt x="50" y="3"/>
                    </a:lnTo>
                    <a:lnTo>
                      <a:pt x="46" y="8"/>
                    </a:lnTo>
                    <a:lnTo>
                      <a:pt x="40" y="11"/>
                    </a:lnTo>
                    <a:lnTo>
                      <a:pt x="33" y="13"/>
                    </a:lnTo>
                    <a:lnTo>
                      <a:pt x="28" y="15"/>
                    </a:lnTo>
                    <a:lnTo>
                      <a:pt x="21" y="16"/>
                    </a:lnTo>
                    <a:lnTo>
                      <a:pt x="12" y="16"/>
                    </a:lnTo>
                    <a:lnTo>
                      <a:pt x="4" y="15"/>
                    </a:lnTo>
                    <a:lnTo>
                      <a:pt x="0" y="16"/>
                    </a:lnTo>
                    <a:lnTo>
                      <a:pt x="4" y="15"/>
                    </a:lnTo>
                    <a:lnTo>
                      <a:pt x="2" y="15"/>
                    </a:lnTo>
                    <a:lnTo>
                      <a:pt x="0" y="16"/>
                    </a:lnTo>
                    <a:lnTo>
                      <a:pt x="6" y="25"/>
                    </a:lnTo>
                    <a:close/>
                  </a:path>
                </a:pathLst>
              </a:custGeom>
              <a:solidFill>
                <a:srgbClr val="000000"/>
              </a:solidFill>
              <a:ln w="9525">
                <a:noFill/>
                <a:round/>
                <a:headEnd/>
                <a:tailEnd/>
              </a:ln>
            </p:spPr>
            <p:txBody>
              <a:bodyPr/>
              <a:lstStyle/>
              <a:p>
                <a:endParaRPr lang="en-US"/>
              </a:p>
            </p:txBody>
          </p:sp>
          <p:sp>
            <p:nvSpPr>
              <p:cNvPr id="1364" name="Freeform 130"/>
              <p:cNvSpPr>
                <a:spLocks/>
              </p:cNvSpPr>
              <p:nvPr/>
            </p:nvSpPr>
            <p:spPr bwMode="auto">
              <a:xfrm>
                <a:off x="4063" y="1860"/>
                <a:ext cx="30" cy="12"/>
              </a:xfrm>
              <a:custGeom>
                <a:avLst/>
                <a:gdLst>
                  <a:gd name="T0" fmla="*/ 0 w 146"/>
                  <a:gd name="T1" fmla="*/ 0 h 64"/>
                  <a:gd name="T2" fmla="*/ 0 w 146"/>
                  <a:gd name="T3" fmla="*/ 0 h 64"/>
                  <a:gd name="T4" fmla="*/ 0 w 146"/>
                  <a:gd name="T5" fmla="*/ 0 h 64"/>
                  <a:gd name="T6" fmla="*/ 0 w 146"/>
                  <a:gd name="T7" fmla="*/ 0 h 64"/>
                  <a:gd name="T8" fmla="*/ 0 w 146"/>
                  <a:gd name="T9" fmla="*/ 0 h 64"/>
                  <a:gd name="T10" fmla="*/ 0 w 146"/>
                  <a:gd name="T11" fmla="*/ 0 h 64"/>
                  <a:gd name="T12" fmla="*/ 0 w 146"/>
                  <a:gd name="T13" fmla="*/ 0 h 64"/>
                  <a:gd name="T14" fmla="*/ 0 w 146"/>
                  <a:gd name="T15" fmla="*/ 0 h 64"/>
                  <a:gd name="T16" fmla="*/ 0 w 146"/>
                  <a:gd name="T17" fmla="*/ 0 h 64"/>
                  <a:gd name="T18" fmla="*/ 0 w 146"/>
                  <a:gd name="T19" fmla="*/ 0 h 64"/>
                  <a:gd name="T20" fmla="*/ 0 w 146"/>
                  <a:gd name="T21" fmla="*/ 0 h 64"/>
                  <a:gd name="T22" fmla="*/ 0 w 146"/>
                  <a:gd name="T23" fmla="*/ 0 h 64"/>
                  <a:gd name="T24" fmla="*/ 0 w 146"/>
                  <a:gd name="T25" fmla="*/ 0 h 64"/>
                  <a:gd name="T26" fmla="*/ 0 w 146"/>
                  <a:gd name="T27" fmla="*/ 0 h 64"/>
                  <a:gd name="T28" fmla="*/ 0 w 146"/>
                  <a:gd name="T29" fmla="*/ 0 h 64"/>
                  <a:gd name="T30" fmla="*/ 0 w 146"/>
                  <a:gd name="T31" fmla="*/ 0 h 64"/>
                  <a:gd name="T32" fmla="*/ 0 w 146"/>
                  <a:gd name="T33" fmla="*/ 0 h 64"/>
                  <a:gd name="T34" fmla="*/ 0 w 146"/>
                  <a:gd name="T35" fmla="*/ 0 h 64"/>
                  <a:gd name="T36" fmla="*/ 0 w 146"/>
                  <a:gd name="T37" fmla="*/ 0 h 64"/>
                  <a:gd name="T38" fmla="*/ 0 w 146"/>
                  <a:gd name="T39" fmla="*/ 0 h 64"/>
                  <a:gd name="T40" fmla="*/ 0 w 146"/>
                  <a:gd name="T41" fmla="*/ 0 h 64"/>
                  <a:gd name="T42" fmla="*/ 0 w 146"/>
                  <a:gd name="T43" fmla="*/ 0 h 64"/>
                  <a:gd name="T44" fmla="*/ 0 w 146"/>
                  <a:gd name="T45" fmla="*/ 0 h 64"/>
                  <a:gd name="T46" fmla="*/ 0 w 146"/>
                  <a:gd name="T47" fmla="*/ 0 h 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6"/>
                  <a:gd name="T73" fmla="*/ 0 h 64"/>
                  <a:gd name="T74" fmla="*/ 146 w 146"/>
                  <a:gd name="T75" fmla="*/ 64 h 6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6" h="64">
                    <a:moveTo>
                      <a:pt x="0" y="60"/>
                    </a:moveTo>
                    <a:lnTo>
                      <a:pt x="7" y="63"/>
                    </a:lnTo>
                    <a:lnTo>
                      <a:pt x="20" y="60"/>
                    </a:lnTo>
                    <a:lnTo>
                      <a:pt x="38" y="54"/>
                    </a:lnTo>
                    <a:lnTo>
                      <a:pt x="58" y="46"/>
                    </a:lnTo>
                    <a:lnTo>
                      <a:pt x="80" y="38"/>
                    </a:lnTo>
                    <a:lnTo>
                      <a:pt x="103" y="30"/>
                    </a:lnTo>
                    <a:lnTo>
                      <a:pt x="122" y="21"/>
                    </a:lnTo>
                    <a:lnTo>
                      <a:pt x="136" y="14"/>
                    </a:lnTo>
                    <a:lnTo>
                      <a:pt x="146" y="9"/>
                    </a:lnTo>
                    <a:lnTo>
                      <a:pt x="140" y="0"/>
                    </a:lnTo>
                    <a:lnTo>
                      <a:pt x="132" y="5"/>
                    </a:lnTo>
                    <a:lnTo>
                      <a:pt x="117" y="11"/>
                    </a:lnTo>
                    <a:lnTo>
                      <a:pt x="98" y="19"/>
                    </a:lnTo>
                    <a:lnTo>
                      <a:pt x="76" y="27"/>
                    </a:lnTo>
                    <a:lnTo>
                      <a:pt x="54" y="36"/>
                    </a:lnTo>
                    <a:lnTo>
                      <a:pt x="33" y="43"/>
                    </a:lnTo>
                    <a:lnTo>
                      <a:pt x="16" y="50"/>
                    </a:lnTo>
                    <a:lnTo>
                      <a:pt x="4" y="53"/>
                    </a:lnTo>
                    <a:lnTo>
                      <a:pt x="11" y="56"/>
                    </a:lnTo>
                    <a:lnTo>
                      <a:pt x="0" y="60"/>
                    </a:lnTo>
                    <a:lnTo>
                      <a:pt x="2" y="64"/>
                    </a:lnTo>
                    <a:lnTo>
                      <a:pt x="7" y="63"/>
                    </a:lnTo>
                    <a:lnTo>
                      <a:pt x="0" y="60"/>
                    </a:lnTo>
                    <a:close/>
                  </a:path>
                </a:pathLst>
              </a:custGeom>
              <a:solidFill>
                <a:srgbClr val="000000"/>
              </a:solidFill>
              <a:ln w="9525">
                <a:noFill/>
                <a:round/>
                <a:headEnd/>
                <a:tailEnd/>
              </a:ln>
            </p:spPr>
            <p:txBody>
              <a:bodyPr/>
              <a:lstStyle/>
              <a:p>
                <a:endParaRPr lang="en-US"/>
              </a:p>
            </p:txBody>
          </p:sp>
          <p:sp>
            <p:nvSpPr>
              <p:cNvPr id="1365" name="Freeform 131"/>
              <p:cNvSpPr>
                <a:spLocks/>
              </p:cNvSpPr>
              <p:nvPr/>
            </p:nvSpPr>
            <p:spPr bwMode="auto">
              <a:xfrm>
                <a:off x="4063" y="1866"/>
                <a:ext cx="5" cy="9"/>
              </a:xfrm>
              <a:custGeom>
                <a:avLst/>
                <a:gdLst>
                  <a:gd name="T0" fmla="*/ 0 w 24"/>
                  <a:gd name="T1" fmla="*/ 0 h 43"/>
                  <a:gd name="T2" fmla="*/ 0 w 24"/>
                  <a:gd name="T3" fmla="*/ 0 h 43"/>
                  <a:gd name="T4" fmla="*/ 0 w 24"/>
                  <a:gd name="T5" fmla="*/ 0 h 43"/>
                  <a:gd name="T6" fmla="*/ 0 w 24"/>
                  <a:gd name="T7" fmla="*/ 0 h 43"/>
                  <a:gd name="T8" fmla="*/ 0 w 24"/>
                  <a:gd name="T9" fmla="*/ 0 h 43"/>
                  <a:gd name="T10" fmla="*/ 0 w 24"/>
                  <a:gd name="T11" fmla="*/ 0 h 43"/>
                  <a:gd name="T12" fmla="*/ 0 w 24"/>
                  <a:gd name="T13" fmla="*/ 0 h 43"/>
                  <a:gd name="T14" fmla="*/ 0 w 24"/>
                  <a:gd name="T15" fmla="*/ 0 h 43"/>
                  <a:gd name="T16" fmla="*/ 0 w 24"/>
                  <a:gd name="T17" fmla="*/ 0 h 43"/>
                  <a:gd name="T18" fmla="*/ 0 w 24"/>
                  <a:gd name="T19" fmla="*/ 0 h 43"/>
                  <a:gd name="T20" fmla="*/ 0 w 24"/>
                  <a:gd name="T21" fmla="*/ 0 h 43"/>
                  <a:gd name="T22" fmla="*/ 0 w 24"/>
                  <a:gd name="T23" fmla="*/ 0 h 43"/>
                  <a:gd name="T24" fmla="*/ 0 w 24"/>
                  <a:gd name="T25" fmla="*/ 0 h 43"/>
                  <a:gd name="T26" fmla="*/ 0 w 24"/>
                  <a:gd name="T27" fmla="*/ 0 h 43"/>
                  <a:gd name="T28" fmla="*/ 0 w 24"/>
                  <a:gd name="T29" fmla="*/ 0 h 43"/>
                  <a:gd name="T30" fmla="*/ 0 w 24"/>
                  <a:gd name="T31" fmla="*/ 0 h 43"/>
                  <a:gd name="T32" fmla="*/ 0 w 24"/>
                  <a:gd name="T33" fmla="*/ 0 h 43"/>
                  <a:gd name="T34" fmla="*/ 0 w 24"/>
                  <a:gd name="T35" fmla="*/ 0 h 43"/>
                  <a:gd name="T36" fmla="*/ 0 w 24"/>
                  <a:gd name="T37" fmla="*/ 0 h 43"/>
                  <a:gd name="T38" fmla="*/ 0 w 24"/>
                  <a:gd name="T39" fmla="*/ 0 h 43"/>
                  <a:gd name="T40" fmla="*/ 0 w 24"/>
                  <a:gd name="T41" fmla="*/ 0 h 43"/>
                  <a:gd name="T42" fmla="*/ 0 w 24"/>
                  <a:gd name="T43" fmla="*/ 0 h 43"/>
                  <a:gd name="T44" fmla="*/ 0 w 24"/>
                  <a:gd name="T45" fmla="*/ 0 h 43"/>
                  <a:gd name="T46" fmla="*/ 0 w 24"/>
                  <a:gd name="T47" fmla="*/ 0 h 4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43"/>
                  <a:gd name="T74" fmla="*/ 24 w 24"/>
                  <a:gd name="T75" fmla="*/ 43 h 4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43">
                    <a:moveTo>
                      <a:pt x="3" y="0"/>
                    </a:moveTo>
                    <a:lnTo>
                      <a:pt x="1" y="5"/>
                    </a:lnTo>
                    <a:lnTo>
                      <a:pt x="3" y="10"/>
                    </a:lnTo>
                    <a:lnTo>
                      <a:pt x="4" y="17"/>
                    </a:lnTo>
                    <a:lnTo>
                      <a:pt x="6" y="24"/>
                    </a:lnTo>
                    <a:lnTo>
                      <a:pt x="8" y="29"/>
                    </a:lnTo>
                    <a:lnTo>
                      <a:pt x="11" y="35"/>
                    </a:lnTo>
                    <a:lnTo>
                      <a:pt x="12" y="38"/>
                    </a:lnTo>
                    <a:lnTo>
                      <a:pt x="13" y="41"/>
                    </a:lnTo>
                    <a:lnTo>
                      <a:pt x="13" y="43"/>
                    </a:lnTo>
                    <a:lnTo>
                      <a:pt x="24" y="39"/>
                    </a:lnTo>
                    <a:lnTo>
                      <a:pt x="23" y="36"/>
                    </a:lnTo>
                    <a:lnTo>
                      <a:pt x="22" y="30"/>
                    </a:lnTo>
                    <a:lnTo>
                      <a:pt x="20" y="25"/>
                    </a:lnTo>
                    <a:lnTo>
                      <a:pt x="17" y="20"/>
                    </a:lnTo>
                    <a:lnTo>
                      <a:pt x="15" y="15"/>
                    </a:lnTo>
                    <a:lnTo>
                      <a:pt x="14" y="8"/>
                    </a:lnTo>
                    <a:lnTo>
                      <a:pt x="12" y="3"/>
                    </a:lnTo>
                    <a:lnTo>
                      <a:pt x="10" y="8"/>
                    </a:lnTo>
                    <a:lnTo>
                      <a:pt x="3" y="0"/>
                    </a:lnTo>
                    <a:lnTo>
                      <a:pt x="0" y="2"/>
                    </a:lnTo>
                    <a:lnTo>
                      <a:pt x="1" y="5"/>
                    </a:lnTo>
                    <a:lnTo>
                      <a:pt x="3" y="0"/>
                    </a:lnTo>
                    <a:close/>
                  </a:path>
                </a:pathLst>
              </a:custGeom>
              <a:solidFill>
                <a:srgbClr val="000000"/>
              </a:solidFill>
              <a:ln w="9525">
                <a:noFill/>
                <a:round/>
                <a:headEnd/>
                <a:tailEnd/>
              </a:ln>
            </p:spPr>
            <p:txBody>
              <a:bodyPr/>
              <a:lstStyle/>
              <a:p>
                <a:endParaRPr lang="en-US"/>
              </a:p>
            </p:txBody>
          </p:sp>
          <p:sp>
            <p:nvSpPr>
              <p:cNvPr id="1366" name="Freeform 132"/>
              <p:cNvSpPr>
                <a:spLocks/>
              </p:cNvSpPr>
              <p:nvPr/>
            </p:nvSpPr>
            <p:spPr bwMode="auto">
              <a:xfrm>
                <a:off x="4063" y="1842"/>
                <a:ext cx="30" cy="15"/>
              </a:xfrm>
              <a:custGeom>
                <a:avLst/>
                <a:gdLst>
                  <a:gd name="T0" fmla="*/ 0 w 147"/>
                  <a:gd name="T1" fmla="*/ 0 h 72"/>
                  <a:gd name="T2" fmla="*/ 0 w 147"/>
                  <a:gd name="T3" fmla="*/ 0 h 72"/>
                  <a:gd name="T4" fmla="*/ 0 w 147"/>
                  <a:gd name="T5" fmla="*/ 0 h 72"/>
                  <a:gd name="T6" fmla="*/ 0 w 147"/>
                  <a:gd name="T7" fmla="*/ 0 h 72"/>
                  <a:gd name="T8" fmla="*/ 0 w 147"/>
                  <a:gd name="T9" fmla="*/ 0 h 72"/>
                  <a:gd name="T10" fmla="*/ 0 w 147"/>
                  <a:gd name="T11" fmla="*/ 0 h 72"/>
                  <a:gd name="T12" fmla="*/ 0 w 147"/>
                  <a:gd name="T13" fmla="*/ 0 h 72"/>
                  <a:gd name="T14" fmla="*/ 0 w 147"/>
                  <a:gd name="T15" fmla="*/ 0 h 72"/>
                  <a:gd name="T16" fmla="*/ 0 w 147"/>
                  <a:gd name="T17" fmla="*/ 0 h 72"/>
                  <a:gd name="T18" fmla="*/ 0 w 147"/>
                  <a:gd name="T19" fmla="*/ 0 h 72"/>
                  <a:gd name="T20" fmla="*/ 0 w 147"/>
                  <a:gd name="T21" fmla="*/ 0 h 72"/>
                  <a:gd name="T22" fmla="*/ 0 w 147"/>
                  <a:gd name="T23" fmla="*/ 0 h 72"/>
                  <a:gd name="T24" fmla="*/ 0 w 147"/>
                  <a:gd name="T25" fmla="*/ 0 h 72"/>
                  <a:gd name="T26" fmla="*/ 0 w 147"/>
                  <a:gd name="T27" fmla="*/ 0 h 72"/>
                  <a:gd name="T28" fmla="*/ 0 w 147"/>
                  <a:gd name="T29" fmla="*/ 0 h 72"/>
                  <a:gd name="T30" fmla="*/ 0 w 147"/>
                  <a:gd name="T31" fmla="*/ 0 h 72"/>
                  <a:gd name="T32" fmla="*/ 0 w 147"/>
                  <a:gd name="T33" fmla="*/ 0 h 72"/>
                  <a:gd name="T34" fmla="*/ 0 w 147"/>
                  <a:gd name="T35" fmla="*/ 0 h 72"/>
                  <a:gd name="T36" fmla="*/ 0 w 147"/>
                  <a:gd name="T37" fmla="*/ 0 h 72"/>
                  <a:gd name="T38" fmla="*/ 0 w 147"/>
                  <a:gd name="T39" fmla="*/ 0 h 72"/>
                  <a:gd name="T40" fmla="*/ 0 w 147"/>
                  <a:gd name="T41" fmla="*/ 0 h 72"/>
                  <a:gd name="T42" fmla="*/ 0 w 147"/>
                  <a:gd name="T43" fmla="*/ 0 h 72"/>
                  <a:gd name="T44" fmla="*/ 0 w 147"/>
                  <a:gd name="T45" fmla="*/ 0 h 72"/>
                  <a:gd name="T46" fmla="*/ 0 w 147"/>
                  <a:gd name="T47" fmla="*/ 0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7"/>
                  <a:gd name="T73" fmla="*/ 0 h 72"/>
                  <a:gd name="T74" fmla="*/ 147 w 147"/>
                  <a:gd name="T75" fmla="*/ 72 h 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7" h="72">
                    <a:moveTo>
                      <a:pt x="136" y="3"/>
                    </a:moveTo>
                    <a:lnTo>
                      <a:pt x="141" y="0"/>
                    </a:lnTo>
                    <a:lnTo>
                      <a:pt x="115" y="6"/>
                    </a:lnTo>
                    <a:lnTo>
                      <a:pt x="90" y="13"/>
                    </a:lnTo>
                    <a:lnTo>
                      <a:pt x="69" y="23"/>
                    </a:lnTo>
                    <a:lnTo>
                      <a:pt x="50" y="32"/>
                    </a:lnTo>
                    <a:lnTo>
                      <a:pt x="32" y="42"/>
                    </a:lnTo>
                    <a:lnTo>
                      <a:pt x="18" y="50"/>
                    </a:lnTo>
                    <a:lnTo>
                      <a:pt x="8" y="59"/>
                    </a:lnTo>
                    <a:lnTo>
                      <a:pt x="0" y="64"/>
                    </a:lnTo>
                    <a:lnTo>
                      <a:pt x="7" y="72"/>
                    </a:lnTo>
                    <a:lnTo>
                      <a:pt x="14" y="67"/>
                    </a:lnTo>
                    <a:lnTo>
                      <a:pt x="24" y="59"/>
                    </a:lnTo>
                    <a:lnTo>
                      <a:pt x="39" y="50"/>
                    </a:lnTo>
                    <a:lnTo>
                      <a:pt x="55" y="41"/>
                    </a:lnTo>
                    <a:lnTo>
                      <a:pt x="74" y="33"/>
                    </a:lnTo>
                    <a:lnTo>
                      <a:pt x="95" y="24"/>
                    </a:lnTo>
                    <a:lnTo>
                      <a:pt x="117" y="17"/>
                    </a:lnTo>
                    <a:lnTo>
                      <a:pt x="143" y="10"/>
                    </a:lnTo>
                    <a:lnTo>
                      <a:pt x="147" y="7"/>
                    </a:lnTo>
                    <a:lnTo>
                      <a:pt x="143" y="10"/>
                    </a:lnTo>
                    <a:lnTo>
                      <a:pt x="146" y="9"/>
                    </a:lnTo>
                    <a:lnTo>
                      <a:pt x="147" y="7"/>
                    </a:lnTo>
                    <a:lnTo>
                      <a:pt x="136" y="3"/>
                    </a:lnTo>
                    <a:close/>
                  </a:path>
                </a:pathLst>
              </a:custGeom>
              <a:solidFill>
                <a:srgbClr val="000000"/>
              </a:solidFill>
              <a:ln w="9525">
                <a:noFill/>
                <a:round/>
                <a:headEnd/>
                <a:tailEnd/>
              </a:ln>
            </p:spPr>
            <p:txBody>
              <a:bodyPr/>
              <a:lstStyle/>
              <a:p>
                <a:endParaRPr lang="en-US"/>
              </a:p>
            </p:txBody>
          </p:sp>
          <p:sp>
            <p:nvSpPr>
              <p:cNvPr id="1367" name="Freeform 133"/>
              <p:cNvSpPr>
                <a:spLocks/>
              </p:cNvSpPr>
              <p:nvPr/>
            </p:nvSpPr>
            <p:spPr bwMode="auto">
              <a:xfrm>
                <a:off x="4090" y="1847"/>
                <a:ext cx="11" cy="7"/>
              </a:xfrm>
              <a:custGeom>
                <a:avLst/>
                <a:gdLst>
                  <a:gd name="T0" fmla="*/ 0 w 55"/>
                  <a:gd name="T1" fmla="*/ 0 h 32"/>
                  <a:gd name="T2" fmla="*/ 0 w 55"/>
                  <a:gd name="T3" fmla="*/ 0 h 32"/>
                  <a:gd name="T4" fmla="*/ 0 w 55"/>
                  <a:gd name="T5" fmla="*/ 0 h 32"/>
                  <a:gd name="T6" fmla="*/ 0 w 55"/>
                  <a:gd name="T7" fmla="*/ 0 h 32"/>
                  <a:gd name="T8" fmla="*/ 0 w 55"/>
                  <a:gd name="T9" fmla="*/ 0 h 32"/>
                  <a:gd name="T10" fmla="*/ 0 w 55"/>
                  <a:gd name="T11" fmla="*/ 0 h 32"/>
                  <a:gd name="T12" fmla="*/ 0 w 55"/>
                  <a:gd name="T13" fmla="*/ 0 h 32"/>
                  <a:gd name="T14" fmla="*/ 0 w 55"/>
                  <a:gd name="T15" fmla="*/ 0 h 32"/>
                  <a:gd name="T16" fmla="*/ 0 w 55"/>
                  <a:gd name="T17" fmla="*/ 0 h 32"/>
                  <a:gd name="T18" fmla="*/ 0 w 55"/>
                  <a:gd name="T19" fmla="*/ 0 h 32"/>
                  <a:gd name="T20" fmla="*/ 0 w 55"/>
                  <a:gd name="T21" fmla="*/ 0 h 32"/>
                  <a:gd name="T22" fmla="*/ 0 w 55"/>
                  <a:gd name="T23" fmla="*/ 0 h 32"/>
                  <a:gd name="T24" fmla="*/ 0 w 55"/>
                  <a:gd name="T25" fmla="*/ 0 h 32"/>
                  <a:gd name="T26" fmla="*/ 0 w 55"/>
                  <a:gd name="T27" fmla="*/ 0 h 32"/>
                  <a:gd name="T28" fmla="*/ 0 w 55"/>
                  <a:gd name="T29" fmla="*/ 0 h 32"/>
                  <a:gd name="T30" fmla="*/ 0 w 55"/>
                  <a:gd name="T31" fmla="*/ 0 h 32"/>
                  <a:gd name="T32" fmla="*/ 0 w 55"/>
                  <a:gd name="T33" fmla="*/ 0 h 32"/>
                  <a:gd name="T34" fmla="*/ 0 w 55"/>
                  <a:gd name="T35" fmla="*/ 0 h 32"/>
                  <a:gd name="T36" fmla="*/ 0 w 55"/>
                  <a:gd name="T37" fmla="*/ 0 h 32"/>
                  <a:gd name="T38" fmla="*/ 0 w 55"/>
                  <a:gd name="T39" fmla="*/ 0 h 32"/>
                  <a:gd name="T40" fmla="*/ 0 w 55"/>
                  <a:gd name="T41" fmla="*/ 0 h 32"/>
                  <a:gd name="T42" fmla="*/ 0 w 55"/>
                  <a:gd name="T43" fmla="*/ 0 h 32"/>
                  <a:gd name="T44" fmla="*/ 0 w 55"/>
                  <a:gd name="T45" fmla="*/ 0 h 32"/>
                  <a:gd name="T46" fmla="*/ 0 w 55"/>
                  <a:gd name="T47" fmla="*/ 0 h 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5"/>
                  <a:gd name="T73" fmla="*/ 0 h 32"/>
                  <a:gd name="T74" fmla="*/ 55 w 55"/>
                  <a:gd name="T75" fmla="*/ 32 h 3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5" h="32">
                    <a:moveTo>
                      <a:pt x="55" y="0"/>
                    </a:moveTo>
                    <a:lnTo>
                      <a:pt x="52" y="0"/>
                    </a:lnTo>
                    <a:lnTo>
                      <a:pt x="43" y="3"/>
                    </a:lnTo>
                    <a:lnTo>
                      <a:pt x="33" y="5"/>
                    </a:lnTo>
                    <a:lnTo>
                      <a:pt x="25" y="9"/>
                    </a:lnTo>
                    <a:lnTo>
                      <a:pt x="18" y="13"/>
                    </a:lnTo>
                    <a:lnTo>
                      <a:pt x="11" y="16"/>
                    </a:lnTo>
                    <a:lnTo>
                      <a:pt x="6" y="20"/>
                    </a:lnTo>
                    <a:lnTo>
                      <a:pt x="3" y="25"/>
                    </a:lnTo>
                    <a:lnTo>
                      <a:pt x="0" y="28"/>
                    </a:lnTo>
                    <a:lnTo>
                      <a:pt x="11" y="32"/>
                    </a:lnTo>
                    <a:lnTo>
                      <a:pt x="11" y="31"/>
                    </a:lnTo>
                    <a:lnTo>
                      <a:pt x="15" y="29"/>
                    </a:lnTo>
                    <a:lnTo>
                      <a:pt x="18" y="25"/>
                    </a:lnTo>
                    <a:lnTo>
                      <a:pt x="25" y="22"/>
                    </a:lnTo>
                    <a:lnTo>
                      <a:pt x="32" y="17"/>
                    </a:lnTo>
                    <a:lnTo>
                      <a:pt x="37" y="15"/>
                    </a:lnTo>
                    <a:lnTo>
                      <a:pt x="45" y="13"/>
                    </a:lnTo>
                    <a:lnTo>
                      <a:pt x="54" y="11"/>
                    </a:lnTo>
                    <a:lnTo>
                      <a:pt x="51" y="11"/>
                    </a:lnTo>
                    <a:lnTo>
                      <a:pt x="55" y="0"/>
                    </a:lnTo>
                    <a:lnTo>
                      <a:pt x="54" y="0"/>
                    </a:lnTo>
                    <a:lnTo>
                      <a:pt x="52" y="0"/>
                    </a:lnTo>
                    <a:lnTo>
                      <a:pt x="55" y="0"/>
                    </a:lnTo>
                    <a:close/>
                  </a:path>
                </a:pathLst>
              </a:custGeom>
              <a:solidFill>
                <a:srgbClr val="000000"/>
              </a:solidFill>
              <a:ln w="9525">
                <a:noFill/>
                <a:round/>
                <a:headEnd/>
                <a:tailEnd/>
              </a:ln>
            </p:spPr>
            <p:txBody>
              <a:bodyPr/>
              <a:lstStyle/>
              <a:p>
                <a:endParaRPr lang="en-US"/>
              </a:p>
            </p:txBody>
          </p:sp>
          <p:sp>
            <p:nvSpPr>
              <p:cNvPr id="1368" name="Freeform 134"/>
              <p:cNvSpPr>
                <a:spLocks/>
              </p:cNvSpPr>
              <p:nvPr/>
            </p:nvSpPr>
            <p:spPr bwMode="auto">
              <a:xfrm>
                <a:off x="4101" y="1844"/>
                <a:ext cx="9" cy="6"/>
              </a:xfrm>
              <a:custGeom>
                <a:avLst/>
                <a:gdLst>
                  <a:gd name="T0" fmla="*/ 0 w 44"/>
                  <a:gd name="T1" fmla="*/ 0 h 30"/>
                  <a:gd name="T2" fmla="*/ 0 w 44"/>
                  <a:gd name="T3" fmla="*/ 0 h 30"/>
                  <a:gd name="T4" fmla="*/ 0 w 44"/>
                  <a:gd name="T5" fmla="*/ 0 h 30"/>
                  <a:gd name="T6" fmla="*/ 0 w 44"/>
                  <a:gd name="T7" fmla="*/ 0 h 30"/>
                  <a:gd name="T8" fmla="*/ 0 w 44"/>
                  <a:gd name="T9" fmla="*/ 0 h 30"/>
                  <a:gd name="T10" fmla="*/ 0 w 44"/>
                  <a:gd name="T11" fmla="*/ 0 h 30"/>
                  <a:gd name="T12" fmla="*/ 0 w 44"/>
                  <a:gd name="T13" fmla="*/ 0 h 30"/>
                  <a:gd name="T14" fmla="*/ 0 w 44"/>
                  <a:gd name="T15" fmla="*/ 0 h 30"/>
                  <a:gd name="T16" fmla="*/ 0 w 44"/>
                  <a:gd name="T17" fmla="*/ 0 h 30"/>
                  <a:gd name="T18" fmla="*/ 0 w 44"/>
                  <a:gd name="T19" fmla="*/ 0 h 30"/>
                  <a:gd name="T20" fmla="*/ 0 w 44"/>
                  <a:gd name="T21" fmla="*/ 0 h 30"/>
                  <a:gd name="T22" fmla="*/ 0 w 44"/>
                  <a:gd name="T23" fmla="*/ 0 h 30"/>
                  <a:gd name="T24" fmla="*/ 0 w 44"/>
                  <a:gd name="T25" fmla="*/ 0 h 30"/>
                  <a:gd name="T26" fmla="*/ 0 w 44"/>
                  <a:gd name="T27" fmla="*/ 0 h 30"/>
                  <a:gd name="T28" fmla="*/ 0 w 44"/>
                  <a:gd name="T29" fmla="*/ 0 h 30"/>
                  <a:gd name="T30" fmla="*/ 0 w 44"/>
                  <a:gd name="T31" fmla="*/ 0 h 30"/>
                  <a:gd name="T32" fmla="*/ 0 w 44"/>
                  <a:gd name="T33" fmla="*/ 0 h 30"/>
                  <a:gd name="T34" fmla="*/ 0 w 44"/>
                  <a:gd name="T35" fmla="*/ 0 h 30"/>
                  <a:gd name="T36" fmla="*/ 0 w 44"/>
                  <a:gd name="T37" fmla="*/ 0 h 30"/>
                  <a:gd name="T38" fmla="*/ 0 w 44"/>
                  <a:gd name="T39" fmla="*/ 0 h 30"/>
                  <a:gd name="T40" fmla="*/ 0 w 44"/>
                  <a:gd name="T41" fmla="*/ 0 h 30"/>
                  <a:gd name="T42" fmla="*/ 0 w 44"/>
                  <a:gd name="T43" fmla="*/ 0 h 30"/>
                  <a:gd name="T44" fmla="*/ 0 w 44"/>
                  <a:gd name="T45" fmla="*/ 0 h 30"/>
                  <a:gd name="T46" fmla="*/ 0 w 44"/>
                  <a:gd name="T47" fmla="*/ 0 h 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30"/>
                  <a:gd name="T74" fmla="*/ 44 w 44"/>
                  <a:gd name="T75" fmla="*/ 30 h 3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30">
                    <a:moveTo>
                      <a:pt x="43" y="28"/>
                    </a:moveTo>
                    <a:lnTo>
                      <a:pt x="42" y="22"/>
                    </a:lnTo>
                    <a:lnTo>
                      <a:pt x="40" y="22"/>
                    </a:lnTo>
                    <a:lnTo>
                      <a:pt x="39" y="20"/>
                    </a:lnTo>
                    <a:lnTo>
                      <a:pt x="37" y="18"/>
                    </a:lnTo>
                    <a:lnTo>
                      <a:pt x="33" y="16"/>
                    </a:lnTo>
                    <a:lnTo>
                      <a:pt x="29" y="13"/>
                    </a:lnTo>
                    <a:lnTo>
                      <a:pt x="21" y="10"/>
                    </a:lnTo>
                    <a:lnTo>
                      <a:pt x="13" y="6"/>
                    </a:lnTo>
                    <a:lnTo>
                      <a:pt x="4" y="0"/>
                    </a:lnTo>
                    <a:lnTo>
                      <a:pt x="0" y="11"/>
                    </a:lnTo>
                    <a:lnTo>
                      <a:pt x="9" y="14"/>
                    </a:lnTo>
                    <a:lnTo>
                      <a:pt x="16" y="18"/>
                    </a:lnTo>
                    <a:lnTo>
                      <a:pt x="22" y="22"/>
                    </a:lnTo>
                    <a:lnTo>
                      <a:pt x="26" y="25"/>
                    </a:lnTo>
                    <a:lnTo>
                      <a:pt x="30" y="27"/>
                    </a:lnTo>
                    <a:lnTo>
                      <a:pt x="32" y="29"/>
                    </a:lnTo>
                    <a:lnTo>
                      <a:pt x="35" y="30"/>
                    </a:lnTo>
                    <a:lnTo>
                      <a:pt x="33" y="30"/>
                    </a:lnTo>
                    <a:lnTo>
                      <a:pt x="32" y="24"/>
                    </a:lnTo>
                    <a:lnTo>
                      <a:pt x="43" y="28"/>
                    </a:lnTo>
                    <a:lnTo>
                      <a:pt x="44" y="25"/>
                    </a:lnTo>
                    <a:lnTo>
                      <a:pt x="42" y="22"/>
                    </a:lnTo>
                    <a:lnTo>
                      <a:pt x="43" y="28"/>
                    </a:lnTo>
                    <a:close/>
                  </a:path>
                </a:pathLst>
              </a:custGeom>
              <a:solidFill>
                <a:srgbClr val="000000"/>
              </a:solidFill>
              <a:ln w="9525">
                <a:noFill/>
                <a:round/>
                <a:headEnd/>
                <a:tailEnd/>
              </a:ln>
            </p:spPr>
            <p:txBody>
              <a:bodyPr/>
              <a:lstStyle/>
              <a:p>
                <a:endParaRPr lang="en-US"/>
              </a:p>
            </p:txBody>
          </p:sp>
          <p:sp>
            <p:nvSpPr>
              <p:cNvPr id="1369" name="Freeform 135"/>
              <p:cNvSpPr>
                <a:spLocks/>
              </p:cNvSpPr>
              <p:nvPr/>
            </p:nvSpPr>
            <p:spPr bwMode="auto">
              <a:xfrm>
                <a:off x="4103" y="1849"/>
                <a:ext cx="5" cy="12"/>
              </a:xfrm>
              <a:custGeom>
                <a:avLst/>
                <a:gdLst>
                  <a:gd name="T0" fmla="*/ 0 w 28"/>
                  <a:gd name="T1" fmla="*/ 0 h 41"/>
                  <a:gd name="T2" fmla="*/ 0 w 28"/>
                  <a:gd name="T3" fmla="*/ 0 h 41"/>
                  <a:gd name="T4" fmla="*/ 0 w 28"/>
                  <a:gd name="T5" fmla="*/ 0 h 41"/>
                  <a:gd name="T6" fmla="*/ 0 w 28"/>
                  <a:gd name="T7" fmla="*/ 0 h 41"/>
                  <a:gd name="T8" fmla="*/ 0 w 28"/>
                  <a:gd name="T9" fmla="*/ 0 h 41"/>
                  <a:gd name="T10" fmla="*/ 0 w 28"/>
                  <a:gd name="T11" fmla="*/ 0 h 41"/>
                  <a:gd name="T12" fmla="*/ 0 w 28"/>
                  <a:gd name="T13" fmla="*/ 0 h 41"/>
                  <a:gd name="T14" fmla="*/ 0 w 28"/>
                  <a:gd name="T15" fmla="*/ 0 h 41"/>
                  <a:gd name="T16" fmla="*/ 0 w 28"/>
                  <a:gd name="T17" fmla="*/ 0 h 41"/>
                  <a:gd name="T18" fmla="*/ 0 w 28"/>
                  <a:gd name="T19" fmla="*/ 0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41"/>
                  <a:gd name="T32" fmla="*/ 28 w 28"/>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41">
                    <a:moveTo>
                      <a:pt x="10" y="41"/>
                    </a:moveTo>
                    <a:lnTo>
                      <a:pt x="11" y="39"/>
                    </a:lnTo>
                    <a:lnTo>
                      <a:pt x="28" y="4"/>
                    </a:lnTo>
                    <a:lnTo>
                      <a:pt x="17" y="0"/>
                    </a:lnTo>
                    <a:lnTo>
                      <a:pt x="0" y="34"/>
                    </a:lnTo>
                    <a:lnTo>
                      <a:pt x="1" y="32"/>
                    </a:lnTo>
                    <a:lnTo>
                      <a:pt x="10" y="41"/>
                    </a:lnTo>
                    <a:lnTo>
                      <a:pt x="10" y="40"/>
                    </a:lnTo>
                    <a:lnTo>
                      <a:pt x="11" y="39"/>
                    </a:lnTo>
                    <a:lnTo>
                      <a:pt x="10" y="41"/>
                    </a:lnTo>
                    <a:close/>
                  </a:path>
                </a:pathLst>
              </a:custGeom>
              <a:solidFill>
                <a:srgbClr val="000000"/>
              </a:solidFill>
              <a:ln w="9525">
                <a:noFill/>
                <a:round/>
                <a:headEnd/>
                <a:tailEnd/>
              </a:ln>
            </p:spPr>
            <p:txBody>
              <a:bodyPr/>
              <a:lstStyle/>
              <a:p>
                <a:endParaRPr lang="en-US"/>
              </a:p>
            </p:txBody>
          </p:sp>
          <p:sp>
            <p:nvSpPr>
              <p:cNvPr id="1370" name="Freeform 136"/>
              <p:cNvSpPr>
                <a:spLocks/>
              </p:cNvSpPr>
              <p:nvPr/>
            </p:nvSpPr>
            <p:spPr bwMode="auto">
              <a:xfrm>
                <a:off x="4101" y="1793"/>
                <a:ext cx="13" cy="58"/>
              </a:xfrm>
              <a:custGeom>
                <a:avLst/>
                <a:gdLst>
                  <a:gd name="T0" fmla="*/ 0 w 66"/>
                  <a:gd name="T1" fmla="*/ 0 h 291"/>
                  <a:gd name="T2" fmla="*/ 0 w 66"/>
                  <a:gd name="T3" fmla="*/ 0 h 291"/>
                  <a:gd name="T4" fmla="*/ 0 w 66"/>
                  <a:gd name="T5" fmla="*/ 0 h 291"/>
                  <a:gd name="T6" fmla="*/ 0 w 66"/>
                  <a:gd name="T7" fmla="*/ 0 h 291"/>
                  <a:gd name="T8" fmla="*/ 0 w 66"/>
                  <a:gd name="T9" fmla="*/ 0 h 291"/>
                  <a:gd name="T10" fmla="*/ 0 w 66"/>
                  <a:gd name="T11" fmla="*/ 0 h 291"/>
                  <a:gd name="T12" fmla="*/ 0 w 66"/>
                  <a:gd name="T13" fmla="*/ 0 h 291"/>
                  <a:gd name="T14" fmla="*/ 0 w 66"/>
                  <a:gd name="T15" fmla="*/ 0 h 291"/>
                  <a:gd name="T16" fmla="*/ 0 w 66"/>
                  <a:gd name="T17" fmla="*/ 0 h 291"/>
                  <a:gd name="T18" fmla="*/ 0 w 66"/>
                  <a:gd name="T19" fmla="*/ 0 h 291"/>
                  <a:gd name="T20" fmla="*/ 0 w 66"/>
                  <a:gd name="T21" fmla="*/ 0 h 291"/>
                  <a:gd name="T22" fmla="*/ 0 w 66"/>
                  <a:gd name="T23" fmla="*/ 0 h 291"/>
                  <a:gd name="T24" fmla="*/ 0 w 66"/>
                  <a:gd name="T25" fmla="*/ 0 h 291"/>
                  <a:gd name="T26" fmla="*/ 0 w 66"/>
                  <a:gd name="T27" fmla="*/ 0 h 291"/>
                  <a:gd name="T28" fmla="*/ 0 w 66"/>
                  <a:gd name="T29" fmla="*/ 0 h 291"/>
                  <a:gd name="T30" fmla="*/ 0 w 66"/>
                  <a:gd name="T31" fmla="*/ 0 h 291"/>
                  <a:gd name="T32" fmla="*/ 0 w 66"/>
                  <a:gd name="T33" fmla="*/ 0 h 291"/>
                  <a:gd name="T34" fmla="*/ 0 w 66"/>
                  <a:gd name="T35" fmla="*/ 0 h 291"/>
                  <a:gd name="T36" fmla="*/ 0 w 66"/>
                  <a:gd name="T37" fmla="*/ 0 h 291"/>
                  <a:gd name="T38" fmla="*/ 0 w 66"/>
                  <a:gd name="T39" fmla="*/ 0 h 291"/>
                  <a:gd name="T40" fmla="*/ 0 w 66"/>
                  <a:gd name="T41" fmla="*/ 0 h 291"/>
                  <a:gd name="T42" fmla="*/ 0 w 66"/>
                  <a:gd name="T43" fmla="*/ 0 h 291"/>
                  <a:gd name="T44" fmla="*/ 0 w 66"/>
                  <a:gd name="T45" fmla="*/ 0 h 291"/>
                  <a:gd name="T46" fmla="*/ 0 w 66"/>
                  <a:gd name="T47" fmla="*/ 0 h 291"/>
                  <a:gd name="T48" fmla="*/ 0 w 66"/>
                  <a:gd name="T49" fmla="*/ 0 h 291"/>
                  <a:gd name="T50" fmla="*/ 0 w 66"/>
                  <a:gd name="T51" fmla="*/ 0 h 291"/>
                  <a:gd name="T52" fmla="*/ 0 w 66"/>
                  <a:gd name="T53" fmla="*/ 0 h 291"/>
                  <a:gd name="T54" fmla="*/ 0 w 66"/>
                  <a:gd name="T55" fmla="*/ 0 h 291"/>
                  <a:gd name="T56" fmla="*/ 0 w 66"/>
                  <a:gd name="T57" fmla="*/ 0 h 291"/>
                  <a:gd name="T58" fmla="*/ 0 w 66"/>
                  <a:gd name="T59" fmla="*/ 0 h 291"/>
                  <a:gd name="T60" fmla="*/ 0 w 66"/>
                  <a:gd name="T61" fmla="*/ 0 h 291"/>
                  <a:gd name="T62" fmla="*/ 0 w 66"/>
                  <a:gd name="T63" fmla="*/ 0 h 291"/>
                  <a:gd name="T64" fmla="*/ 0 w 66"/>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291"/>
                  <a:gd name="T101" fmla="*/ 66 w 66"/>
                  <a:gd name="T102" fmla="*/ 291 h 2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291">
                    <a:moveTo>
                      <a:pt x="10" y="204"/>
                    </a:moveTo>
                    <a:lnTo>
                      <a:pt x="10" y="196"/>
                    </a:lnTo>
                    <a:lnTo>
                      <a:pt x="10" y="185"/>
                    </a:lnTo>
                    <a:lnTo>
                      <a:pt x="10" y="173"/>
                    </a:lnTo>
                    <a:lnTo>
                      <a:pt x="10" y="160"/>
                    </a:lnTo>
                    <a:lnTo>
                      <a:pt x="10" y="148"/>
                    </a:lnTo>
                    <a:lnTo>
                      <a:pt x="10" y="134"/>
                    </a:lnTo>
                    <a:lnTo>
                      <a:pt x="11" y="119"/>
                    </a:lnTo>
                    <a:lnTo>
                      <a:pt x="11" y="105"/>
                    </a:lnTo>
                    <a:lnTo>
                      <a:pt x="12" y="92"/>
                    </a:lnTo>
                    <a:lnTo>
                      <a:pt x="12" y="79"/>
                    </a:lnTo>
                    <a:lnTo>
                      <a:pt x="13" y="67"/>
                    </a:lnTo>
                    <a:lnTo>
                      <a:pt x="14" y="56"/>
                    </a:lnTo>
                    <a:lnTo>
                      <a:pt x="14" y="46"/>
                    </a:lnTo>
                    <a:lnTo>
                      <a:pt x="15" y="39"/>
                    </a:lnTo>
                    <a:lnTo>
                      <a:pt x="15" y="33"/>
                    </a:lnTo>
                    <a:lnTo>
                      <a:pt x="16" y="30"/>
                    </a:lnTo>
                    <a:lnTo>
                      <a:pt x="29" y="21"/>
                    </a:lnTo>
                    <a:lnTo>
                      <a:pt x="39" y="14"/>
                    </a:lnTo>
                    <a:lnTo>
                      <a:pt x="47" y="8"/>
                    </a:lnTo>
                    <a:lnTo>
                      <a:pt x="52" y="5"/>
                    </a:lnTo>
                    <a:lnTo>
                      <a:pt x="57" y="2"/>
                    </a:lnTo>
                    <a:lnTo>
                      <a:pt x="59" y="1"/>
                    </a:lnTo>
                    <a:lnTo>
                      <a:pt x="61" y="0"/>
                    </a:lnTo>
                    <a:lnTo>
                      <a:pt x="63" y="10"/>
                    </a:lnTo>
                    <a:lnTo>
                      <a:pt x="64" y="20"/>
                    </a:lnTo>
                    <a:lnTo>
                      <a:pt x="64" y="32"/>
                    </a:lnTo>
                    <a:lnTo>
                      <a:pt x="66" y="44"/>
                    </a:lnTo>
                    <a:lnTo>
                      <a:pt x="66" y="58"/>
                    </a:lnTo>
                    <a:lnTo>
                      <a:pt x="66" y="72"/>
                    </a:lnTo>
                    <a:lnTo>
                      <a:pt x="66" y="86"/>
                    </a:lnTo>
                    <a:lnTo>
                      <a:pt x="66" y="100"/>
                    </a:lnTo>
                    <a:lnTo>
                      <a:pt x="64" y="115"/>
                    </a:lnTo>
                    <a:lnTo>
                      <a:pt x="63" y="129"/>
                    </a:lnTo>
                    <a:lnTo>
                      <a:pt x="62" y="142"/>
                    </a:lnTo>
                    <a:lnTo>
                      <a:pt x="61" y="154"/>
                    </a:lnTo>
                    <a:lnTo>
                      <a:pt x="60" y="165"/>
                    </a:lnTo>
                    <a:lnTo>
                      <a:pt x="59" y="176"/>
                    </a:lnTo>
                    <a:lnTo>
                      <a:pt x="58" y="184"/>
                    </a:lnTo>
                    <a:lnTo>
                      <a:pt x="57" y="191"/>
                    </a:lnTo>
                    <a:lnTo>
                      <a:pt x="60" y="198"/>
                    </a:lnTo>
                    <a:lnTo>
                      <a:pt x="63" y="204"/>
                    </a:lnTo>
                    <a:lnTo>
                      <a:pt x="64" y="211"/>
                    </a:lnTo>
                    <a:lnTo>
                      <a:pt x="66" y="218"/>
                    </a:lnTo>
                    <a:lnTo>
                      <a:pt x="64" y="225"/>
                    </a:lnTo>
                    <a:lnTo>
                      <a:pt x="62" y="234"/>
                    </a:lnTo>
                    <a:lnTo>
                      <a:pt x="58" y="244"/>
                    </a:lnTo>
                    <a:lnTo>
                      <a:pt x="52" y="255"/>
                    </a:lnTo>
                    <a:lnTo>
                      <a:pt x="47" y="265"/>
                    </a:lnTo>
                    <a:lnTo>
                      <a:pt x="43" y="274"/>
                    </a:lnTo>
                    <a:lnTo>
                      <a:pt x="40" y="280"/>
                    </a:lnTo>
                    <a:lnTo>
                      <a:pt x="39" y="284"/>
                    </a:lnTo>
                    <a:lnTo>
                      <a:pt x="38" y="288"/>
                    </a:lnTo>
                    <a:lnTo>
                      <a:pt x="38" y="290"/>
                    </a:lnTo>
                    <a:lnTo>
                      <a:pt x="38" y="291"/>
                    </a:lnTo>
                    <a:lnTo>
                      <a:pt x="2" y="271"/>
                    </a:lnTo>
                    <a:lnTo>
                      <a:pt x="1" y="264"/>
                    </a:lnTo>
                    <a:lnTo>
                      <a:pt x="0" y="258"/>
                    </a:lnTo>
                    <a:lnTo>
                      <a:pt x="0" y="251"/>
                    </a:lnTo>
                    <a:lnTo>
                      <a:pt x="0" y="242"/>
                    </a:lnTo>
                    <a:lnTo>
                      <a:pt x="1" y="234"/>
                    </a:lnTo>
                    <a:lnTo>
                      <a:pt x="3" y="224"/>
                    </a:lnTo>
                    <a:lnTo>
                      <a:pt x="5" y="215"/>
                    </a:lnTo>
                    <a:lnTo>
                      <a:pt x="10" y="204"/>
                    </a:lnTo>
                    <a:close/>
                  </a:path>
                </a:pathLst>
              </a:custGeom>
              <a:solidFill>
                <a:srgbClr val="999999"/>
              </a:solidFill>
              <a:ln w="9525">
                <a:noFill/>
                <a:round/>
                <a:headEnd/>
                <a:tailEnd/>
              </a:ln>
            </p:spPr>
            <p:txBody>
              <a:bodyPr/>
              <a:lstStyle/>
              <a:p>
                <a:endParaRPr lang="en-US"/>
              </a:p>
            </p:txBody>
          </p:sp>
          <p:sp>
            <p:nvSpPr>
              <p:cNvPr id="1371" name="Freeform 137"/>
              <p:cNvSpPr>
                <a:spLocks/>
              </p:cNvSpPr>
              <p:nvPr/>
            </p:nvSpPr>
            <p:spPr bwMode="auto">
              <a:xfrm>
                <a:off x="4102" y="1799"/>
                <a:ext cx="3" cy="36"/>
              </a:xfrm>
              <a:custGeom>
                <a:avLst/>
                <a:gdLst>
                  <a:gd name="T0" fmla="*/ 0 w 18"/>
                  <a:gd name="T1" fmla="*/ 0 h 179"/>
                  <a:gd name="T2" fmla="*/ 0 w 18"/>
                  <a:gd name="T3" fmla="*/ 0 h 179"/>
                  <a:gd name="T4" fmla="*/ 0 w 18"/>
                  <a:gd name="T5" fmla="*/ 0 h 179"/>
                  <a:gd name="T6" fmla="*/ 0 w 18"/>
                  <a:gd name="T7" fmla="*/ 0 h 179"/>
                  <a:gd name="T8" fmla="*/ 0 w 18"/>
                  <a:gd name="T9" fmla="*/ 0 h 179"/>
                  <a:gd name="T10" fmla="*/ 0 w 18"/>
                  <a:gd name="T11" fmla="*/ 0 h 179"/>
                  <a:gd name="T12" fmla="*/ 0 w 18"/>
                  <a:gd name="T13" fmla="*/ 0 h 179"/>
                  <a:gd name="T14" fmla="*/ 0 w 18"/>
                  <a:gd name="T15" fmla="*/ 0 h 179"/>
                  <a:gd name="T16" fmla="*/ 0 w 18"/>
                  <a:gd name="T17" fmla="*/ 0 h 179"/>
                  <a:gd name="T18" fmla="*/ 0 w 18"/>
                  <a:gd name="T19" fmla="*/ 0 h 179"/>
                  <a:gd name="T20" fmla="*/ 0 w 18"/>
                  <a:gd name="T21" fmla="*/ 0 h 179"/>
                  <a:gd name="T22" fmla="*/ 0 w 18"/>
                  <a:gd name="T23" fmla="*/ 0 h 179"/>
                  <a:gd name="T24" fmla="*/ 0 w 18"/>
                  <a:gd name="T25" fmla="*/ 0 h 179"/>
                  <a:gd name="T26" fmla="*/ 0 w 18"/>
                  <a:gd name="T27" fmla="*/ 0 h 179"/>
                  <a:gd name="T28" fmla="*/ 0 w 18"/>
                  <a:gd name="T29" fmla="*/ 0 h 179"/>
                  <a:gd name="T30" fmla="*/ 0 w 18"/>
                  <a:gd name="T31" fmla="*/ 0 h 179"/>
                  <a:gd name="T32" fmla="*/ 0 w 18"/>
                  <a:gd name="T33" fmla="*/ 0 h 179"/>
                  <a:gd name="T34" fmla="*/ 0 w 18"/>
                  <a:gd name="T35" fmla="*/ 0 h 179"/>
                  <a:gd name="T36" fmla="*/ 0 w 18"/>
                  <a:gd name="T37" fmla="*/ 0 h 179"/>
                  <a:gd name="T38" fmla="*/ 0 w 18"/>
                  <a:gd name="T39" fmla="*/ 0 h 179"/>
                  <a:gd name="T40" fmla="*/ 0 w 18"/>
                  <a:gd name="T41" fmla="*/ 0 h 179"/>
                  <a:gd name="T42" fmla="*/ 0 w 18"/>
                  <a:gd name="T43" fmla="*/ 0 h 179"/>
                  <a:gd name="T44" fmla="*/ 0 w 18"/>
                  <a:gd name="T45" fmla="*/ 0 h 179"/>
                  <a:gd name="T46" fmla="*/ 0 w 18"/>
                  <a:gd name="T47" fmla="*/ 0 h 179"/>
                  <a:gd name="T48" fmla="*/ 0 w 18"/>
                  <a:gd name="T49" fmla="*/ 0 h 179"/>
                  <a:gd name="T50" fmla="*/ 0 w 18"/>
                  <a:gd name="T51" fmla="*/ 0 h 179"/>
                  <a:gd name="T52" fmla="*/ 0 w 18"/>
                  <a:gd name="T53" fmla="*/ 0 h 179"/>
                  <a:gd name="T54" fmla="*/ 0 w 18"/>
                  <a:gd name="T55" fmla="*/ 0 h 179"/>
                  <a:gd name="T56" fmla="*/ 0 w 18"/>
                  <a:gd name="T57" fmla="*/ 0 h 179"/>
                  <a:gd name="T58" fmla="*/ 0 w 18"/>
                  <a:gd name="T59" fmla="*/ 0 h 179"/>
                  <a:gd name="T60" fmla="*/ 0 w 18"/>
                  <a:gd name="T61" fmla="*/ 0 h 179"/>
                  <a:gd name="T62" fmla="*/ 0 w 18"/>
                  <a:gd name="T63" fmla="*/ 0 h 179"/>
                  <a:gd name="T64" fmla="*/ 0 w 18"/>
                  <a:gd name="T65" fmla="*/ 0 h 179"/>
                  <a:gd name="T66" fmla="*/ 0 w 18"/>
                  <a:gd name="T67" fmla="*/ 0 h 179"/>
                  <a:gd name="T68" fmla="*/ 0 w 18"/>
                  <a:gd name="T69" fmla="*/ 0 h 179"/>
                  <a:gd name="T70" fmla="*/ 0 w 18"/>
                  <a:gd name="T71" fmla="*/ 0 h 179"/>
                  <a:gd name="T72" fmla="*/ 0 w 18"/>
                  <a:gd name="T73" fmla="*/ 0 h 179"/>
                  <a:gd name="T74" fmla="*/ 0 w 18"/>
                  <a:gd name="T75" fmla="*/ 0 h 179"/>
                  <a:gd name="T76" fmla="*/ 0 w 18"/>
                  <a:gd name="T77" fmla="*/ 0 h 179"/>
                  <a:gd name="T78" fmla="*/ 0 w 18"/>
                  <a:gd name="T79" fmla="*/ 0 h 17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
                  <a:gd name="T121" fmla="*/ 0 h 179"/>
                  <a:gd name="T122" fmla="*/ 18 w 18"/>
                  <a:gd name="T123" fmla="*/ 179 h 17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 h="179">
                    <a:moveTo>
                      <a:pt x="9" y="0"/>
                    </a:moveTo>
                    <a:lnTo>
                      <a:pt x="7" y="3"/>
                    </a:lnTo>
                    <a:lnTo>
                      <a:pt x="6" y="7"/>
                    </a:lnTo>
                    <a:lnTo>
                      <a:pt x="6" y="14"/>
                    </a:lnTo>
                    <a:lnTo>
                      <a:pt x="5" y="21"/>
                    </a:lnTo>
                    <a:lnTo>
                      <a:pt x="5" y="31"/>
                    </a:lnTo>
                    <a:lnTo>
                      <a:pt x="3" y="42"/>
                    </a:lnTo>
                    <a:lnTo>
                      <a:pt x="2" y="54"/>
                    </a:lnTo>
                    <a:lnTo>
                      <a:pt x="2" y="67"/>
                    </a:lnTo>
                    <a:lnTo>
                      <a:pt x="1" y="80"/>
                    </a:lnTo>
                    <a:lnTo>
                      <a:pt x="1" y="94"/>
                    </a:lnTo>
                    <a:lnTo>
                      <a:pt x="0" y="109"/>
                    </a:lnTo>
                    <a:lnTo>
                      <a:pt x="0" y="123"/>
                    </a:lnTo>
                    <a:lnTo>
                      <a:pt x="0" y="135"/>
                    </a:lnTo>
                    <a:lnTo>
                      <a:pt x="0" y="148"/>
                    </a:lnTo>
                    <a:lnTo>
                      <a:pt x="0" y="160"/>
                    </a:lnTo>
                    <a:lnTo>
                      <a:pt x="0" y="171"/>
                    </a:lnTo>
                    <a:lnTo>
                      <a:pt x="0" y="179"/>
                    </a:lnTo>
                    <a:lnTo>
                      <a:pt x="11" y="179"/>
                    </a:lnTo>
                    <a:lnTo>
                      <a:pt x="11" y="171"/>
                    </a:lnTo>
                    <a:lnTo>
                      <a:pt x="11" y="160"/>
                    </a:lnTo>
                    <a:lnTo>
                      <a:pt x="11" y="148"/>
                    </a:lnTo>
                    <a:lnTo>
                      <a:pt x="11" y="135"/>
                    </a:lnTo>
                    <a:lnTo>
                      <a:pt x="11" y="123"/>
                    </a:lnTo>
                    <a:lnTo>
                      <a:pt x="11" y="109"/>
                    </a:lnTo>
                    <a:lnTo>
                      <a:pt x="12" y="94"/>
                    </a:lnTo>
                    <a:lnTo>
                      <a:pt x="12" y="80"/>
                    </a:lnTo>
                    <a:lnTo>
                      <a:pt x="14" y="67"/>
                    </a:lnTo>
                    <a:lnTo>
                      <a:pt x="14" y="54"/>
                    </a:lnTo>
                    <a:lnTo>
                      <a:pt x="15" y="42"/>
                    </a:lnTo>
                    <a:lnTo>
                      <a:pt x="16" y="31"/>
                    </a:lnTo>
                    <a:lnTo>
                      <a:pt x="16" y="21"/>
                    </a:lnTo>
                    <a:lnTo>
                      <a:pt x="17" y="14"/>
                    </a:lnTo>
                    <a:lnTo>
                      <a:pt x="17" y="9"/>
                    </a:lnTo>
                    <a:lnTo>
                      <a:pt x="18" y="6"/>
                    </a:lnTo>
                    <a:lnTo>
                      <a:pt x="16" y="9"/>
                    </a:lnTo>
                    <a:lnTo>
                      <a:pt x="9" y="0"/>
                    </a:lnTo>
                    <a:lnTo>
                      <a:pt x="8" y="1"/>
                    </a:lnTo>
                    <a:lnTo>
                      <a:pt x="7" y="3"/>
                    </a:lnTo>
                    <a:lnTo>
                      <a:pt x="9" y="0"/>
                    </a:lnTo>
                    <a:close/>
                  </a:path>
                </a:pathLst>
              </a:custGeom>
              <a:solidFill>
                <a:srgbClr val="000000"/>
              </a:solidFill>
              <a:ln w="9525">
                <a:noFill/>
                <a:round/>
                <a:headEnd/>
                <a:tailEnd/>
              </a:ln>
            </p:spPr>
            <p:txBody>
              <a:bodyPr/>
              <a:lstStyle/>
              <a:p>
                <a:endParaRPr lang="en-US"/>
              </a:p>
            </p:txBody>
          </p:sp>
          <p:sp>
            <p:nvSpPr>
              <p:cNvPr id="1372" name="Freeform 138"/>
              <p:cNvSpPr>
                <a:spLocks/>
              </p:cNvSpPr>
              <p:nvPr/>
            </p:nvSpPr>
            <p:spPr bwMode="auto">
              <a:xfrm>
                <a:off x="4102" y="1792"/>
                <a:ext cx="11" cy="8"/>
              </a:xfrm>
              <a:custGeom>
                <a:avLst/>
                <a:gdLst>
                  <a:gd name="T0" fmla="*/ 0 w 54"/>
                  <a:gd name="T1" fmla="*/ 0 h 41"/>
                  <a:gd name="T2" fmla="*/ 0 w 54"/>
                  <a:gd name="T3" fmla="*/ 0 h 41"/>
                  <a:gd name="T4" fmla="*/ 0 w 54"/>
                  <a:gd name="T5" fmla="*/ 0 h 41"/>
                  <a:gd name="T6" fmla="*/ 0 w 54"/>
                  <a:gd name="T7" fmla="*/ 0 h 41"/>
                  <a:gd name="T8" fmla="*/ 0 w 54"/>
                  <a:gd name="T9" fmla="*/ 0 h 41"/>
                  <a:gd name="T10" fmla="*/ 0 w 54"/>
                  <a:gd name="T11" fmla="*/ 0 h 41"/>
                  <a:gd name="T12" fmla="*/ 0 w 54"/>
                  <a:gd name="T13" fmla="*/ 0 h 41"/>
                  <a:gd name="T14" fmla="*/ 0 w 54"/>
                  <a:gd name="T15" fmla="*/ 0 h 41"/>
                  <a:gd name="T16" fmla="*/ 0 w 54"/>
                  <a:gd name="T17" fmla="*/ 0 h 41"/>
                  <a:gd name="T18" fmla="*/ 0 w 54"/>
                  <a:gd name="T19" fmla="*/ 0 h 41"/>
                  <a:gd name="T20" fmla="*/ 0 w 54"/>
                  <a:gd name="T21" fmla="*/ 0 h 41"/>
                  <a:gd name="T22" fmla="*/ 0 w 54"/>
                  <a:gd name="T23" fmla="*/ 0 h 41"/>
                  <a:gd name="T24" fmla="*/ 0 w 54"/>
                  <a:gd name="T25" fmla="*/ 0 h 41"/>
                  <a:gd name="T26" fmla="*/ 0 w 54"/>
                  <a:gd name="T27" fmla="*/ 0 h 41"/>
                  <a:gd name="T28" fmla="*/ 0 w 54"/>
                  <a:gd name="T29" fmla="*/ 0 h 41"/>
                  <a:gd name="T30" fmla="*/ 0 w 54"/>
                  <a:gd name="T31" fmla="*/ 0 h 41"/>
                  <a:gd name="T32" fmla="*/ 0 w 54"/>
                  <a:gd name="T33" fmla="*/ 0 h 41"/>
                  <a:gd name="T34" fmla="*/ 0 w 54"/>
                  <a:gd name="T35" fmla="*/ 0 h 41"/>
                  <a:gd name="T36" fmla="*/ 0 w 54"/>
                  <a:gd name="T37" fmla="*/ 0 h 41"/>
                  <a:gd name="T38" fmla="*/ 0 w 54"/>
                  <a:gd name="T39" fmla="*/ 0 h 41"/>
                  <a:gd name="T40" fmla="*/ 0 w 54"/>
                  <a:gd name="T41" fmla="*/ 0 h 41"/>
                  <a:gd name="T42" fmla="*/ 0 w 54"/>
                  <a:gd name="T43" fmla="*/ 0 h 41"/>
                  <a:gd name="T44" fmla="*/ 0 w 54"/>
                  <a:gd name="T45" fmla="*/ 0 h 41"/>
                  <a:gd name="T46" fmla="*/ 0 w 54"/>
                  <a:gd name="T47" fmla="*/ 0 h 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
                  <a:gd name="T73" fmla="*/ 0 h 41"/>
                  <a:gd name="T74" fmla="*/ 54 w 54"/>
                  <a:gd name="T75" fmla="*/ 41 h 4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 h="41">
                    <a:moveTo>
                      <a:pt x="54" y="6"/>
                    </a:moveTo>
                    <a:lnTo>
                      <a:pt x="46" y="2"/>
                    </a:lnTo>
                    <a:lnTo>
                      <a:pt x="46" y="3"/>
                    </a:lnTo>
                    <a:lnTo>
                      <a:pt x="44" y="4"/>
                    </a:lnTo>
                    <a:lnTo>
                      <a:pt x="40" y="5"/>
                    </a:lnTo>
                    <a:lnTo>
                      <a:pt x="36" y="8"/>
                    </a:lnTo>
                    <a:lnTo>
                      <a:pt x="30" y="11"/>
                    </a:lnTo>
                    <a:lnTo>
                      <a:pt x="22" y="17"/>
                    </a:lnTo>
                    <a:lnTo>
                      <a:pt x="12" y="24"/>
                    </a:lnTo>
                    <a:lnTo>
                      <a:pt x="0" y="32"/>
                    </a:lnTo>
                    <a:lnTo>
                      <a:pt x="7" y="41"/>
                    </a:lnTo>
                    <a:lnTo>
                      <a:pt x="19" y="32"/>
                    </a:lnTo>
                    <a:lnTo>
                      <a:pt x="29" y="25"/>
                    </a:lnTo>
                    <a:lnTo>
                      <a:pt x="37" y="20"/>
                    </a:lnTo>
                    <a:lnTo>
                      <a:pt x="43" y="17"/>
                    </a:lnTo>
                    <a:lnTo>
                      <a:pt x="47" y="13"/>
                    </a:lnTo>
                    <a:lnTo>
                      <a:pt x="48" y="12"/>
                    </a:lnTo>
                    <a:lnTo>
                      <a:pt x="50" y="11"/>
                    </a:lnTo>
                    <a:lnTo>
                      <a:pt x="50" y="12"/>
                    </a:lnTo>
                    <a:lnTo>
                      <a:pt x="43" y="8"/>
                    </a:lnTo>
                    <a:lnTo>
                      <a:pt x="54" y="6"/>
                    </a:lnTo>
                    <a:lnTo>
                      <a:pt x="53" y="0"/>
                    </a:lnTo>
                    <a:lnTo>
                      <a:pt x="46" y="2"/>
                    </a:lnTo>
                    <a:lnTo>
                      <a:pt x="54" y="6"/>
                    </a:lnTo>
                    <a:close/>
                  </a:path>
                </a:pathLst>
              </a:custGeom>
              <a:solidFill>
                <a:srgbClr val="000000"/>
              </a:solidFill>
              <a:ln w="9525">
                <a:noFill/>
                <a:round/>
                <a:headEnd/>
                <a:tailEnd/>
              </a:ln>
            </p:spPr>
            <p:txBody>
              <a:bodyPr/>
              <a:lstStyle/>
              <a:p>
                <a:endParaRPr lang="en-US"/>
              </a:p>
            </p:txBody>
          </p:sp>
          <p:sp>
            <p:nvSpPr>
              <p:cNvPr id="1373" name="Freeform 139"/>
              <p:cNvSpPr>
                <a:spLocks/>
              </p:cNvSpPr>
              <p:nvPr/>
            </p:nvSpPr>
            <p:spPr bwMode="auto">
              <a:xfrm>
                <a:off x="4111" y="1791"/>
                <a:ext cx="4" cy="36"/>
              </a:xfrm>
              <a:custGeom>
                <a:avLst/>
                <a:gdLst>
                  <a:gd name="T0" fmla="*/ 0 w 20"/>
                  <a:gd name="T1" fmla="*/ 0 h 194"/>
                  <a:gd name="T2" fmla="*/ 0 w 20"/>
                  <a:gd name="T3" fmla="*/ 0 h 194"/>
                  <a:gd name="T4" fmla="*/ 0 w 20"/>
                  <a:gd name="T5" fmla="*/ 0 h 194"/>
                  <a:gd name="T6" fmla="*/ 0 w 20"/>
                  <a:gd name="T7" fmla="*/ 0 h 194"/>
                  <a:gd name="T8" fmla="*/ 0 w 20"/>
                  <a:gd name="T9" fmla="*/ 0 h 194"/>
                  <a:gd name="T10" fmla="*/ 0 w 20"/>
                  <a:gd name="T11" fmla="*/ 0 h 194"/>
                  <a:gd name="T12" fmla="*/ 0 w 20"/>
                  <a:gd name="T13" fmla="*/ 0 h 194"/>
                  <a:gd name="T14" fmla="*/ 0 w 20"/>
                  <a:gd name="T15" fmla="*/ 0 h 194"/>
                  <a:gd name="T16" fmla="*/ 0 w 20"/>
                  <a:gd name="T17" fmla="*/ 0 h 194"/>
                  <a:gd name="T18" fmla="*/ 0 w 20"/>
                  <a:gd name="T19" fmla="*/ 0 h 194"/>
                  <a:gd name="T20" fmla="*/ 0 w 20"/>
                  <a:gd name="T21" fmla="*/ 0 h 194"/>
                  <a:gd name="T22" fmla="*/ 0 w 20"/>
                  <a:gd name="T23" fmla="*/ 0 h 194"/>
                  <a:gd name="T24" fmla="*/ 0 w 20"/>
                  <a:gd name="T25" fmla="*/ 0 h 194"/>
                  <a:gd name="T26" fmla="*/ 0 w 20"/>
                  <a:gd name="T27" fmla="*/ 0 h 194"/>
                  <a:gd name="T28" fmla="*/ 0 w 20"/>
                  <a:gd name="T29" fmla="*/ 0 h 194"/>
                  <a:gd name="T30" fmla="*/ 0 w 20"/>
                  <a:gd name="T31" fmla="*/ 0 h 194"/>
                  <a:gd name="T32" fmla="*/ 0 w 20"/>
                  <a:gd name="T33" fmla="*/ 0 h 194"/>
                  <a:gd name="T34" fmla="*/ 0 w 20"/>
                  <a:gd name="T35" fmla="*/ 0 h 194"/>
                  <a:gd name="T36" fmla="*/ 0 w 20"/>
                  <a:gd name="T37" fmla="*/ 0 h 194"/>
                  <a:gd name="T38" fmla="*/ 0 w 20"/>
                  <a:gd name="T39" fmla="*/ 0 h 194"/>
                  <a:gd name="T40" fmla="*/ 0 w 20"/>
                  <a:gd name="T41" fmla="*/ 0 h 194"/>
                  <a:gd name="T42" fmla="*/ 0 w 20"/>
                  <a:gd name="T43" fmla="*/ 0 h 194"/>
                  <a:gd name="T44" fmla="*/ 0 w 20"/>
                  <a:gd name="T45" fmla="*/ 0 h 194"/>
                  <a:gd name="T46" fmla="*/ 0 w 20"/>
                  <a:gd name="T47" fmla="*/ 0 h 194"/>
                  <a:gd name="T48" fmla="*/ 0 w 20"/>
                  <a:gd name="T49" fmla="*/ 0 h 194"/>
                  <a:gd name="T50" fmla="*/ 0 w 20"/>
                  <a:gd name="T51" fmla="*/ 0 h 194"/>
                  <a:gd name="T52" fmla="*/ 0 w 20"/>
                  <a:gd name="T53" fmla="*/ 0 h 194"/>
                  <a:gd name="T54" fmla="*/ 0 w 20"/>
                  <a:gd name="T55" fmla="*/ 0 h 194"/>
                  <a:gd name="T56" fmla="*/ 0 w 20"/>
                  <a:gd name="T57" fmla="*/ 0 h 194"/>
                  <a:gd name="T58" fmla="*/ 0 w 20"/>
                  <a:gd name="T59" fmla="*/ 0 h 194"/>
                  <a:gd name="T60" fmla="*/ 0 w 20"/>
                  <a:gd name="T61" fmla="*/ 0 h 194"/>
                  <a:gd name="T62" fmla="*/ 0 w 20"/>
                  <a:gd name="T63" fmla="*/ 0 h 194"/>
                  <a:gd name="T64" fmla="*/ 0 w 20"/>
                  <a:gd name="T65" fmla="*/ 0 h 194"/>
                  <a:gd name="T66" fmla="*/ 0 w 20"/>
                  <a:gd name="T67" fmla="*/ 0 h 194"/>
                  <a:gd name="T68" fmla="*/ 0 w 20"/>
                  <a:gd name="T69" fmla="*/ 0 h 194"/>
                  <a:gd name="T70" fmla="*/ 0 w 20"/>
                  <a:gd name="T71" fmla="*/ 0 h 194"/>
                  <a:gd name="T72" fmla="*/ 0 w 20"/>
                  <a:gd name="T73" fmla="*/ 0 h 194"/>
                  <a:gd name="T74" fmla="*/ 0 w 20"/>
                  <a:gd name="T75" fmla="*/ 0 h 194"/>
                  <a:gd name="T76" fmla="*/ 0 w 20"/>
                  <a:gd name="T77" fmla="*/ 0 h 194"/>
                  <a:gd name="T78" fmla="*/ 0 w 20"/>
                  <a:gd name="T79" fmla="*/ 0 h 1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
                  <a:gd name="T121" fmla="*/ 0 h 194"/>
                  <a:gd name="T122" fmla="*/ 20 w 20"/>
                  <a:gd name="T123" fmla="*/ 194 h 1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 h="194">
                    <a:moveTo>
                      <a:pt x="10" y="190"/>
                    </a:moveTo>
                    <a:lnTo>
                      <a:pt x="11" y="193"/>
                    </a:lnTo>
                    <a:lnTo>
                      <a:pt x="12" y="186"/>
                    </a:lnTo>
                    <a:lnTo>
                      <a:pt x="13" y="178"/>
                    </a:lnTo>
                    <a:lnTo>
                      <a:pt x="15" y="166"/>
                    </a:lnTo>
                    <a:lnTo>
                      <a:pt x="16" y="155"/>
                    </a:lnTo>
                    <a:lnTo>
                      <a:pt x="17" y="143"/>
                    </a:lnTo>
                    <a:lnTo>
                      <a:pt x="18" y="130"/>
                    </a:lnTo>
                    <a:lnTo>
                      <a:pt x="19" y="116"/>
                    </a:lnTo>
                    <a:lnTo>
                      <a:pt x="20" y="101"/>
                    </a:lnTo>
                    <a:lnTo>
                      <a:pt x="20" y="87"/>
                    </a:lnTo>
                    <a:lnTo>
                      <a:pt x="20" y="73"/>
                    </a:lnTo>
                    <a:lnTo>
                      <a:pt x="20" y="59"/>
                    </a:lnTo>
                    <a:lnTo>
                      <a:pt x="20" y="45"/>
                    </a:lnTo>
                    <a:lnTo>
                      <a:pt x="19" y="33"/>
                    </a:lnTo>
                    <a:lnTo>
                      <a:pt x="19" y="21"/>
                    </a:lnTo>
                    <a:lnTo>
                      <a:pt x="18" y="9"/>
                    </a:lnTo>
                    <a:lnTo>
                      <a:pt x="16" y="0"/>
                    </a:lnTo>
                    <a:lnTo>
                      <a:pt x="5" y="2"/>
                    </a:lnTo>
                    <a:lnTo>
                      <a:pt x="7" y="12"/>
                    </a:lnTo>
                    <a:lnTo>
                      <a:pt x="8" y="21"/>
                    </a:lnTo>
                    <a:lnTo>
                      <a:pt x="8" y="33"/>
                    </a:lnTo>
                    <a:lnTo>
                      <a:pt x="9" y="45"/>
                    </a:lnTo>
                    <a:lnTo>
                      <a:pt x="9" y="59"/>
                    </a:lnTo>
                    <a:lnTo>
                      <a:pt x="9" y="73"/>
                    </a:lnTo>
                    <a:lnTo>
                      <a:pt x="9" y="87"/>
                    </a:lnTo>
                    <a:lnTo>
                      <a:pt x="9" y="101"/>
                    </a:lnTo>
                    <a:lnTo>
                      <a:pt x="8" y="116"/>
                    </a:lnTo>
                    <a:lnTo>
                      <a:pt x="7" y="130"/>
                    </a:lnTo>
                    <a:lnTo>
                      <a:pt x="6" y="143"/>
                    </a:lnTo>
                    <a:lnTo>
                      <a:pt x="5" y="155"/>
                    </a:lnTo>
                    <a:lnTo>
                      <a:pt x="3" y="166"/>
                    </a:lnTo>
                    <a:lnTo>
                      <a:pt x="2" y="176"/>
                    </a:lnTo>
                    <a:lnTo>
                      <a:pt x="1" y="184"/>
                    </a:lnTo>
                    <a:lnTo>
                      <a:pt x="0" y="191"/>
                    </a:lnTo>
                    <a:lnTo>
                      <a:pt x="1" y="194"/>
                    </a:lnTo>
                    <a:lnTo>
                      <a:pt x="0" y="191"/>
                    </a:lnTo>
                    <a:lnTo>
                      <a:pt x="0" y="193"/>
                    </a:lnTo>
                    <a:lnTo>
                      <a:pt x="1" y="194"/>
                    </a:lnTo>
                    <a:lnTo>
                      <a:pt x="10" y="190"/>
                    </a:lnTo>
                    <a:close/>
                  </a:path>
                </a:pathLst>
              </a:custGeom>
              <a:solidFill>
                <a:srgbClr val="000000"/>
              </a:solidFill>
              <a:ln w="9525">
                <a:noFill/>
                <a:round/>
                <a:headEnd/>
                <a:tailEnd/>
              </a:ln>
            </p:spPr>
            <p:txBody>
              <a:bodyPr/>
              <a:lstStyle/>
              <a:p>
                <a:endParaRPr lang="en-US"/>
              </a:p>
            </p:txBody>
          </p:sp>
          <p:sp>
            <p:nvSpPr>
              <p:cNvPr id="1374" name="Freeform 140"/>
              <p:cNvSpPr>
                <a:spLocks/>
              </p:cNvSpPr>
              <p:nvPr/>
            </p:nvSpPr>
            <p:spPr bwMode="auto">
              <a:xfrm>
                <a:off x="4110" y="1833"/>
                <a:ext cx="5" cy="12"/>
              </a:xfrm>
              <a:custGeom>
                <a:avLst/>
                <a:gdLst>
                  <a:gd name="T0" fmla="*/ 0 w 23"/>
                  <a:gd name="T1" fmla="*/ 0 h 68"/>
                  <a:gd name="T2" fmla="*/ 0 w 23"/>
                  <a:gd name="T3" fmla="*/ 0 h 68"/>
                  <a:gd name="T4" fmla="*/ 0 w 23"/>
                  <a:gd name="T5" fmla="*/ 0 h 68"/>
                  <a:gd name="T6" fmla="*/ 0 w 23"/>
                  <a:gd name="T7" fmla="*/ 0 h 68"/>
                  <a:gd name="T8" fmla="*/ 0 w 23"/>
                  <a:gd name="T9" fmla="*/ 0 h 68"/>
                  <a:gd name="T10" fmla="*/ 0 w 23"/>
                  <a:gd name="T11" fmla="*/ 0 h 68"/>
                  <a:gd name="T12" fmla="*/ 0 w 23"/>
                  <a:gd name="T13" fmla="*/ 0 h 68"/>
                  <a:gd name="T14" fmla="*/ 0 w 23"/>
                  <a:gd name="T15" fmla="*/ 0 h 68"/>
                  <a:gd name="T16" fmla="*/ 0 w 23"/>
                  <a:gd name="T17" fmla="*/ 0 h 68"/>
                  <a:gd name="T18" fmla="*/ 0 w 23"/>
                  <a:gd name="T19" fmla="*/ 0 h 68"/>
                  <a:gd name="T20" fmla="*/ 0 w 23"/>
                  <a:gd name="T21" fmla="*/ 0 h 68"/>
                  <a:gd name="T22" fmla="*/ 0 w 23"/>
                  <a:gd name="T23" fmla="*/ 0 h 68"/>
                  <a:gd name="T24" fmla="*/ 0 w 23"/>
                  <a:gd name="T25" fmla="*/ 0 h 68"/>
                  <a:gd name="T26" fmla="*/ 0 w 23"/>
                  <a:gd name="T27" fmla="*/ 0 h 68"/>
                  <a:gd name="T28" fmla="*/ 0 w 23"/>
                  <a:gd name="T29" fmla="*/ 0 h 68"/>
                  <a:gd name="T30" fmla="*/ 0 w 23"/>
                  <a:gd name="T31" fmla="*/ 0 h 68"/>
                  <a:gd name="T32" fmla="*/ 0 w 23"/>
                  <a:gd name="T33" fmla="*/ 0 h 68"/>
                  <a:gd name="T34" fmla="*/ 0 w 23"/>
                  <a:gd name="T35" fmla="*/ 0 h 68"/>
                  <a:gd name="T36" fmla="*/ 0 w 23"/>
                  <a:gd name="T37" fmla="*/ 0 h 68"/>
                  <a:gd name="T38" fmla="*/ 0 w 23"/>
                  <a:gd name="T39" fmla="*/ 0 h 68"/>
                  <a:gd name="T40" fmla="*/ 0 w 23"/>
                  <a:gd name="T41" fmla="*/ 0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68"/>
                  <a:gd name="T65" fmla="*/ 23 w 23"/>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68">
                    <a:moveTo>
                      <a:pt x="9" y="68"/>
                    </a:moveTo>
                    <a:lnTo>
                      <a:pt x="9" y="68"/>
                    </a:lnTo>
                    <a:lnTo>
                      <a:pt x="15" y="58"/>
                    </a:lnTo>
                    <a:lnTo>
                      <a:pt x="20" y="47"/>
                    </a:lnTo>
                    <a:lnTo>
                      <a:pt x="22" y="37"/>
                    </a:lnTo>
                    <a:lnTo>
                      <a:pt x="23" y="29"/>
                    </a:lnTo>
                    <a:lnTo>
                      <a:pt x="22" y="21"/>
                    </a:lnTo>
                    <a:lnTo>
                      <a:pt x="21" y="13"/>
                    </a:lnTo>
                    <a:lnTo>
                      <a:pt x="18" y="7"/>
                    </a:lnTo>
                    <a:lnTo>
                      <a:pt x="13" y="0"/>
                    </a:lnTo>
                    <a:lnTo>
                      <a:pt x="4" y="4"/>
                    </a:lnTo>
                    <a:lnTo>
                      <a:pt x="6" y="11"/>
                    </a:lnTo>
                    <a:lnTo>
                      <a:pt x="10" y="17"/>
                    </a:lnTo>
                    <a:lnTo>
                      <a:pt x="11" y="23"/>
                    </a:lnTo>
                    <a:lnTo>
                      <a:pt x="12" y="29"/>
                    </a:lnTo>
                    <a:lnTo>
                      <a:pt x="11" y="35"/>
                    </a:lnTo>
                    <a:lnTo>
                      <a:pt x="9" y="43"/>
                    </a:lnTo>
                    <a:lnTo>
                      <a:pt x="4" y="53"/>
                    </a:lnTo>
                    <a:lnTo>
                      <a:pt x="0" y="64"/>
                    </a:lnTo>
                    <a:lnTo>
                      <a:pt x="9" y="68"/>
                    </a:lnTo>
                    <a:close/>
                  </a:path>
                </a:pathLst>
              </a:custGeom>
              <a:solidFill>
                <a:srgbClr val="000000"/>
              </a:solidFill>
              <a:ln w="9525">
                <a:noFill/>
                <a:round/>
                <a:headEnd/>
                <a:tailEnd/>
              </a:ln>
            </p:spPr>
            <p:txBody>
              <a:bodyPr/>
              <a:lstStyle/>
              <a:p>
                <a:endParaRPr lang="en-US"/>
              </a:p>
            </p:txBody>
          </p:sp>
          <p:sp>
            <p:nvSpPr>
              <p:cNvPr id="1375" name="Freeform 141"/>
              <p:cNvSpPr>
                <a:spLocks/>
              </p:cNvSpPr>
              <p:nvPr/>
            </p:nvSpPr>
            <p:spPr bwMode="auto">
              <a:xfrm>
                <a:off x="4107" y="1846"/>
                <a:ext cx="5" cy="10"/>
              </a:xfrm>
              <a:custGeom>
                <a:avLst/>
                <a:gdLst>
                  <a:gd name="T0" fmla="*/ 0 w 25"/>
                  <a:gd name="T1" fmla="*/ 0 h 50"/>
                  <a:gd name="T2" fmla="*/ 0 w 25"/>
                  <a:gd name="T3" fmla="*/ 0 h 50"/>
                  <a:gd name="T4" fmla="*/ 0 w 25"/>
                  <a:gd name="T5" fmla="*/ 0 h 50"/>
                  <a:gd name="T6" fmla="*/ 0 w 25"/>
                  <a:gd name="T7" fmla="*/ 0 h 50"/>
                  <a:gd name="T8" fmla="*/ 0 w 25"/>
                  <a:gd name="T9" fmla="*/ 0 h 50"/>
                  <a:gd name="T10" fmla="*/ 0 w 25"/>
                  <a:gd name="T11" fmla="*/ 0 h 50"/>
                  <a:gd name="T12" fmla="*/ 0 w 25"/>
                  <a:gd name="T13" fmla="*/ 0 h 50"/>
                  <a:gd name="T14" fmla="*/ 0 w 25"/>
                  <a:gd name="T15" fmla="*/ 0 h 50"/>
                  <a:gd name="T16" fmla="*/ 0 w 25"/>
                  <a:gd name="T17" fmla="*/ 0 h 50"/>
                  <a:gd name="T18" fmla="*/ 0 w 25"/>
                  <a:gd name="T19" fmla="*/ 0 h 50"/>
                  <a:gd name="T20" fmla="*/ 0 w 25"/>
                  <a:gd name="T21" fmla="*/ 0 h 50"/>
                  <a:gd name="T22" fmla="*/ 0 w 25"/>
                  <a:gd name="T23" fmla="*/ 0 h 50"/>
                  <a:gd name="T24" fmla="*/ 0 w 25"/>
                  <a:gd name="T25" fmla="*/ 0 h 50"/>
                  <a:gd name="T26" fmla="*/ 0 w 25"/>
                  <a:gd name="T27" fmla="*/ 0 h 50"/>
                  <a:gd name="T28" fmla="*/ 0 w 25"/>
                  <a:gd name="T29" fmla="*/ 0 h 50"/>
                  <a:gd name="T30" fmla="*/ 0 w 25"/>
                  <a:gd name="T31" fmla="*/ 0 h 50"/>
                  <a:gd name="T32" fmla="*/ 0 w 25"/>
                  <a:gd name="T33" fmla="*/ 0 h 50"/>
                  <a:gd name="T34" fmla="*/ 0 w 25"/>
                  <a:gd name="T35" fmla="*/ 0 h 50"/>
                  <a:gd name="T36" fmla="*/ 0 w 25"/>
                  <a:gd name="T37" fmla="*/ 0 h 50"/>
                  <a:gd name="T38" fmla="*/ 0 w 25"/>
                  <a:gd name="T39" fmla="*/ 0 h 50"/>
                  <a:gd name="T40" fmla="*/ 0 w 25"/>
                  <a:gd name="T41" fmla="*/ 0 h 50"/>
                  <a:gd name="T42" fmla="*/ 0 w 25"/>
                  <a:gd name="T43" fmla="*/ 0 h 50"/>
                  <a:gd name="T44" fmla="*/ 0 w 25"/>
                  <a:gd name="T45" fmla="*/ 0 h 50"/>
                  <a:gd name="T46" fmla="*/ 0 w 25"/>
                  <a:gd name="T47" fmla="*/ 0 h 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50"/>
                  <a:gd name="T74" fmla="*/ 25 w 25"/>
                  <a:gd name="T75" fmla="*/ 50 h 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50">
                    <a:moveTo>
                      <a:pt x="2" y="42"/>
                    </a:moveTo>
                    <a:lnTo>
                      <a:pt x="10" y="36"/>
                    </a:lnTo>
                    <a:lnTo>
                      <a:pt x="11" y="38"/>
                    </a:lnTo>
                    <a:lnTo>
                      <a:pt x="11" y="37"/>
                    </a:lnTo>
                    <a:lnTo>
                      <a:pt x="11" y="36"/>
                    </a:lnTo>
                    <a:lnTo>
                      <a:pt x="12" y="32"/>
                    </a:lnTo>
                    <a:lnTo>
                      <a:pt x="13" y="29"/>
                    </a:lnTo>
                    <a:lnTo>
                      <a:pt x="17" y="23"/>
                    </a:lnTo>
                    <a:lnTo>
                      <a:pt x="20" y="15"/>
                    </a:lnTo>
                    <a:lnTo>
                      <a:pt x="25" y="4"/>
                    </a:lnTo>
                    <a:lnTo>
                      <a:pt x="16" y="0"/>
                    </a:lnTo>
                    <a:lnTo>
                      <a:pt x="9" y="10"/>
                    </a:lnTo>
                    <a:lnTo>
                      <a:pt x="6" y="19"/>
                    </a:lnTo>
                    <a:lnTo>
                      <a:pt x="2" y="25"/>
                    </a:lnTo>
                    <a:lnTo>
                      <a:pt x="1" y="30"/>
                    </a:lnTo>
                    <a:lnTo>
                      <a:pt x="0" y="34"/>
                    </a:lnTo>
                    <a:lnTo>
                      <a:pt x="0" y="37"/>
                    </a:lnTo>
                    <a:lnTo>
                      <a:pt x="0" y="38"/>
                    </a:lnTo>
                    <a:lnTo>
                      <a:pt x="1" y="40"/>
                    </a:lnTo>
                    <a:lnTo>
                      <a:pt x="9" y="34"/>
                    </a:lnTo>
                    <a:lnTo>
                      <a:pt x="2" y="42"/>
                    </a:lnTo>
                    <a:lnTo>
                      <a:pt x="18" y="50"/>
                    </a:lnTo>
                    <a:lnTo>
                      <a:pt x="10" y="36"/>
                    </a:lnTo>
                    <a:lnTo>
                      <a:pt x="2" y="42"/>
                    </a:lnTo>
                    <a:close/>
                  </a:path>
                </a:pathLst>
              </a:custGeom>
              <a:solidFill>
                <a:srgbClr val="000000"/>
              </a:solidFill>
              <a:ln w="9525">
                <a:noFill/>
                <a:round/>
                <a:headEnd/>
                <a:tailEnd/>
              </a:ln>
            </p:spPr>
            <p:txBody>
              <a:bodyPr/>
              <a:lstStyle/>
              <a:p>
                <a:endParaRPr lang="en-US"/>
              </a:p>
            </p:txBody>
          </p:sp>
          <p:sp>
            <p:nvSpPr>
              <p:cNvPr id="1376" name="Freeform 142"/>
              <p:cNvSpPr>
                <a:spLocks/>
              </p:cNvSpPr>
              <p:nvPr/>
            </p:nvSpPr>
            <p:spPr bwMode="auto">
              <a:xfrm>
                <a:off x="4099" y="1848"/>
                <a:ext cx="9" cy="5"/>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8"/>
                  <a:gd name="T32" fmla="*/ 45 w 45"/>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8">
                    <a:moveTo>
                      <a:pt x="0" y="5"/>
                    </a:moveTo>
                    <a:lnTo>
                      <a:pt x="3" y="8"/>
                    </a:lnTo>
                    <a:lnTo>
                      <a:pt x="38" y="28"/>
                    </a:lnTo>
                    <a:lnTo>
                      <a:pt x="45" y="20"/>
                    </a:lnTo>
                    <a:lnTo>
                      <a:pt x="9" y="0"/>
                    </a:lnTo>
                    <a:lnTo>
                      <a:pt x="11" y="3"/>
                    </a:lnTo>
                    <a:lnTo>
                      <a:pt x="0" y="5"/>
                    </a:lnTo>
                    <a:lnTo>
                      <a:pt x="1" y="7"/>
                    </a:lnTo>
                    <a:lnTo>
                      <a:pt x="3" y="8"/>
                    </a:lnTo>
                    <a:lnTo>
                      <a:pt x="0" y="5"/>
                    </a:lnTo>
                    <a:close/>
                  </a:path>
                </a:pathLst>
              </a:custGeom>
              <a:solidFill>
                <a:srgbClr val="000000"/>
              </a:solidFill>
              <a:ln w="9525">
                <a:noFill/>
                <a:round/>
                <a:headEnd/>
                <a:tailEnd/>
              </a:ln>
            </p:spPr>
            <p:txBody>
              <a:bodyPr/>
              <a:lstStyle/>
              <a:p>
                <a:endParaRPr lang="en-US"/>
              </a:p>
            </p:txBody>
          </p:sp>
          <p:sp>
            <p:nvSpPr>
              <p:cNvPr id="1377" name="Freeform 143"/>
              <p:cNvSpPr>
                <a:spLocks/>
              </p:cNvSpPr>
              <p:nvPr/>
            </p:nvSpPr>
            <p:spPr bwMode="auto">
              <a:xfrm>
                <a:off x="4098" y="1835"/>
                <a:ext cx="4" cy="12"/>
              </a:xfrm>
              <a:custGeom>
                <a:avLst/>
                <a:gdLst>
                  <a:gd name="T0" fmla="*/ 0 w 21"/>
                  <a:gd name="T1" fmla="*/ 0 h 70"/>
                  <a:gd name="T2" fmla="*/ 0 w 21"/>
                  <a:gd name="T3" fmla="*/ 0 h 70"/>
                  <a:gd name="T4" fmla="*/ 0 w 21"/>
                  <a:gd name="T5" fmla="*/ 0 h 70"/>
                  <a:gd name="T6" fmla="*/ 0 w 21"/>
                  <a:gd name="T7" fmla="*/ 0 h 70"/>
                  <a:gd name="T8" fmla="*/ 0 w 21"/>
                  <a:gd name="T9" fmla="*/ 0 h 70"/>
                  <a:gd name="T10" fmla="*/ 0 w 21"/>
                  <a:gd name="T11" fmla="*/ 0 h 70"/>
                  <a:gd name="T12" fmla="*/ 0 w 21"/>
                  <a:gd name="T13" fmla="*/ 0 h 70"/>
                  <a:gd name="T14" fmla="*/ 0 w 21"/>
                  <a:gd name="T15" fmla="*/ 0 h 70"/>
                  <a:gd name="T16" fmla="*/ 0 w 21"/>
                  <a:gd name="T17" fmla="*/ 0 h 70"/>
                  <a:gd name="T18" fmla="*/ 0 w 21"/>
                  <a:gd name="T19" fmla="*/ 0 h 70"/>
                  <a:gd name="T20" fmla="*/ 0 w 21"/>
                  <a:gd name="T21" fmla="*/ 0 h 70"/>
                  <a:gd name="T22" fmla="*/ 0 w 21"/>
                  <a:gd name="T23" fmla="*/ 0 h 70"/>
                  <a:gd name="T24" fmla="*/ 0 w 21"/>
                  <a:gd name="T25" fmla="*/ 0 h 70"/>
                  <a:gd name="T26" fmla="*/ 0 w 21"/>
                  <a:gd name="T27" fmla="*/ 0 h 70"/>
                  <a:gd name="T28" fmla="*/ 0 w 21"/>
                  <a:gd name="T29" fmla="*/ 0 h 70"/>
                  <a:gd name="T30" fmla="*/ 0 w 21"/>
                  <a:gd name="T31" fmla="*/ 0 h 70"/>
                  <a:gd name="T32" fmla="*/ 0 w 21"/>
                  <a:gd name="T33" fmla="*/ 0 h 70"/>
                  <a:gd name="T34" fmla="*/ 0 w 21"/>
                  <a:gd name="T35" fmla="*/ 0 h 70"/>
                  <a:gd name="T36" fmla="*/ 0 w 21"/>
                  <a:gd name="T37" fmla="*/ 0 h 70"/>
                  <a:gd name="T38" fmla="*/ 0 w 21"/>
                  <a:gd name="T39" fmla="*/ 0 h 70"/>
                  <a:gd name="T40" fmla="*/ 0 w 21"/>
                  <a:gd name="T41" fmla="*/ 0 h 70"/>
                  <a:gd name="T42" fmla="*/ 0 w 21"/>
                  <a:gd name="T43" fmla="*/ 0 h 70"/>
                  <a:gd name="T44" fmla="*/ 0 w 21"/>
                  <a:gd name="T45" fmla="*/ 0 h 70"/>
                  <a:gd name="T46" fmla="*/ 0 w 21"/>
                  <a:gd name="T47" fmla="*/ 0 h 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
                  <a:gd name="T73" fmla="*/ 0 h 70"/>
                  <a:gd name="T74" fmla="*/ 21 w 21"/>
                  <a:gd name="T75" fmla="*/ 70 h 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 h="70">
                    <a:moveTo>
                      <a:pt x="10" y="2"/>
                    </a:moveTo>
                    <a:lnTo>
                      <a:pt x="10" y="0"/>
                    </a:lnTo>
                    <a:lnTo>
                      <a:pt x="6" y="11"/>
                    </a:lnTo>
                    <a:lnTo>
                      <a:pt x="3" y="21"/>
                    </a:lnTo>
                    <a:lnTo>
                      <a:pt x="1" y="31"/>
                    </a:lnTo>
                    <a:lnTo>
                      <a:pt x="0" y="40"/>
                    </a:lnTo>
                    <a:lnTo>
                      <a:pt x="0" y="49"/>
                    </a:lnTo>
                    <a:lnTo>
                      <a:pt x="0" y="56"/>
                    </a:lnTo>
                    <a:lnTo>
                      <a:pt x="1" y="63"/>
                    </a:lnTo>
                    <a:lnTo>
                      <a:pt x="2" y="70"/>
                    </a:lnTo>
                    <a:lnTo>
                      <a:pt x="13" y="68"/>
                    </a:lnTo>
                    <a:lnTo>
                      <a:pt x="12" y="61"/>
                    </a:lnTo>
                    <a:lnTo>
                      <a:pt x="11" y="56"/>
                    </a:lnTo>
                    <a:lnTo>
                      <a:pt x="11" y="49"/>
                    </a:lnTo>
                    <a:lnTo>
                      <a:pt x="11" y="40"/>
                    </a:lnTo>
                    <a:lnTo>
                      <a:pt x="12" y="33"/>
                    </a:lnTo>
                    <a:lnTo>
                      <a:pt x="15" y="23"/>
                    </a:lnTo>
                    <a:lnTo>
                      <a:pt x="17" y="15"/>
                    </a:lnTo>
                    <a:lnTo>
                      <a:pt x="21" y="4"/>
                    </a:lnTo>
                    <a:lnTo>
                      <a:pt x="21" y="2"/>
                    </a:lnTo>
                    <a:lnTo>
                      <a:pt x="21" y="4"/>
                    </a:lnTo>
                    <a:lnTo>
                      <a:pt x="21" y="3"/>
                    </a:lnTo>
                    <a:lnTo>
                      <a:pt x="21" y="2"/>
                    </a:lnTo>
                    <a:lnTo>
                      <a:pt x="10" y="2"/>
                    </a:lnTo>
                    <a:close/>
                  </a:path>
                </a:pathLst>
              </a:custGeom>
              <a:solidFill>
                <a:srgbClr val="000000"/>
              </a:solidFill>
              <a:ln w="9525">
                <a:noFill/>
                <a:round/>
                <a:headEnd/>
                <a:tailEnd/>
              </a:ln>
            </p:spPr>
            <p:txBody>
              <a:bodyPr/>
              <a:lstStyle/>
              <a:p>
                <a:endParaRPr lang="en-US"/>
              </a:p>
            </p:txBody>
          </p:sp>
          <p:sp>
            <p:nvSpPr>
              <p:cNvPr id="1378" name="Freeform 144"/>
              <p:cNvSpPr>
                <a:spLocks/>
              </p:cNvSpPr>
              <p:nvPr/>
            </p:nvSpPr>
            <p:spPr bwMode="auto">
              <a:xfrm>
                <a:off x="4107" y="1834"/>
                <a:ext cx="38" cy="12"/>
              </a:xfrm>
              <a:custGeom>
                <a:avLst/>
                <a:gdLst>
                  <a:gd name="T0" fmla="*/ 0 w 186"/>
                  <a:gd name="T1" fmla="*/ 0 h 100"/>
                  <a:gd name="T2" fmla="*/ 0 w 186"/>
                  <a:gd name="T3" fmla="*/ 0 h 100"/>
                  <a:gd name="T4" fmla="*/ 0 w 186"/>
                  <a:gd name="T5" fmla="*/ 0 h 100"/>
                  <a:gd name="T6" fmla="*/ 0 w 186"/>
                  <a:gd name="T7" fmla="*/ 0 h 100"/>
                  <a:gd name="T8" fmla="*/ 0 w 186"/>
                  <a:gd name="T9" fmla="*/ 0 h 100"/>
                  <a:gd name="T10" fmla="*/ 0 w 186"/>
                  <a:gd name="T11" fmla="*/ 0 h 100"/>
                  <a:gd name="T12" fmla="*/ 0 w 186"/>
                  <a:gd name="T13" fmla="*/ 0 h 100"/>
                  <a:gd name="T14" fmla="*/ 0 w 186"/>
                  <a:gd name="T15" fmla="*/ 0 h 100"/>
                  <a:gd name="T16" fmla="*/ 0 w 186"/>
                  <a:gd name="T17" fmla="*/ 0 h 100"/>
                  <a:gd name="T18" fmla="*/ 0 w 186"/>
                  <a:gd name="T19" fmla="*/ 0 h 100"/>
                  <a:gd name="T20" fmla="*/ 0 w 186"/>
                  <a:gd name="T21" fmla="*/ 0 h 100"/>
                  <a:gd name="T22" fmla="*/ 0 w 186"/>
                  <a:gd name="T23" fmla="*/ 0 h 100"/>
                  <a:gd name="T24" fmla="*/ 0 w 186"/>
                  <a:gd name="T25" fmla="*/ 0 h 100"/>
                  <a:gd name="T26" fmla="*/ 0 w 186"/>
                  <a:gd name="T27" fmla="*/ 0 h 100"/>
                  <a:gd name="T28" fmla="*/ 0 w 186"/>
                  <a:gd name="T29" fmla="*/ 0 h 100"/>
                  <a:gd name="T30" fmla="*/ 0 w 186"/>
                  <a:gd name="T31" fmla="*/ 0 h 100"/>
                  <a:gd name="T32" fmla="*/ 0 w 186"/>
                  <a:gd name="T33" fmla="*/ 0 h 100"/>
                  <a:gd name="T34" fmla="*/ 0 w 186"/>
                  <a:gd name="T35" fmla="*/ 0 h 100"/>
                  <a:gd name="T36" fmla="*/ 0 w 186"/>
                  <a:gd name="T37" fmla="*/ 0 h 100"/>
                  <a:gd name="T38" fmla="*/ 0 w 186"/>
                  <a:gd name="T39" fmla="*/ 0 h 100"/>
                  <a:gd name="T40" fmla="*/ 0 w 186"/>
                  <a:gd name="T41" fmla="*/ 0 h 100"/>
                  <a:gd name="T42" fmla="*/ 0 w 186"/>
                  <a:gd name="T43" fmla="*/ 0 h 100"/>
                  <a:gd name="T44" fmla="*/ 0 w 186"/>
                  <a:gd name="T45" fmla="*/ 0 h 100"/>
                  <a:gd name="T46" fmla="*/ 0 w 186"/>
                  <a:gd name="T47" fmla="*/ 0 h 100"/>
                  <a:gd name="T48" fmla="*/ 0 w 186"/>
                  <a:gd name="T49" fmla="*/ 0 h 100"/>
                  <a:gd name="T50" fmla="*/ 0 w 186"/>
                  <a:gd name="T51" fmla="*/ 0 h 100"/>
                  <a:gd name="T52" fmla="*/ 0 w 186"/>
                  <a:gd name="T53" fmla="*/ 0 h 100"/>
                  <a:gd name="T54" fmla="*/ 0 w 186"/>
                  <a:gd name="T55" fmla="*/ 0 h 100"/>
                  <a:gd name="T56" fmla="*/ 0 w 186"/>
                  <a:gd name="T57" fmla="*/ 0 h 100"/>
                  <a:gd name="T58" fmla="*/ 0 w 186"/>
                  <a:gd name="T59" fmla="*/ 0 h 100"/>
                  <a:gd name="T60" fmla="*/ 0 w 186"/>
                  <a:gd name="T61" fmla="*/ 0 h 100"/>
                  <a:gd name="T62" fmla="*/ 0 w 186"/>
                  <a:gd name="T63" fmla="*/ 0 h 100"/>
                  <a:gd name="T64" fmla="*/ 0 w 186"/>
                  <a:gd name="T65" fmla="*/ 0 h 100"/>
                  <a:gd name="T66" fmla="*/ 0 w 186"/>
                  <a:gd name="T67" fmla="*/ 0 h 100"/>
                  <a:gd name="T68" fmla="*/ 0 w 186"/>
                  <a:gd name="T69" fmla="*/ 0 h 100"/>
                  <a:gd name="T70" fmla="*/ 0 w 186"/>
                  <a:gd name="T71" fmla="*/ 0 h 100"/>
                  <a:gd name="T72" fmla="*/ 0 w 186"/>
                  <a:gd name="T73" fmla="*/ 0 h 100"/>
                  <a:gd name="T74" fmla="*/ 0 w 186"/>
                  <a:gd name="T75" fmla="*/ 0 h 100"/>
                  <a:gd name="T76" fmla="*/ 0 w 186"/>
                  <a:gd name="T77" fmla="*/ 0 h 100"/>
                  <a:gd name="T78" fmla="*/ 0 w 186"/>
                  <a:gd name="T79" fmla="*/ 0 h 100"/>
                  <a:gd name="T80" fmla="*/ 0 w 186"/>
                  <a:gd name="T81" fmla="*/ 0 h 1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6"/>
                  <a:gd name="T124" fmla="*/ 0 h 100"/>
                  <a:gd name="T125" fmla="*/ 186 w 186"/>
                  <a:gd name="T126" fmla="*/ 100 h 1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6" h="100">
                    <a:moveTo>
                      <a:pt x="0" y="90"/>
                    </a:moveTo>
                    <a:lnTo>
                      <a:pt x="0" y="78"/>
                    </a:lnTo>
                    <a:lnTo>
                      <a:pt x="1" y="70"/>
                    </a:lnTo>
                    <a:lnTo>
                      <a:pt x="3" y="62"/>
                    </a:lnTo>
                    <a:lnTo>
                      <a:pt x="7" y="56"/>
                    </a:lnTo>
                    <a:lnTo>
                      <a:pt x="13" y="52"/>
                    </a:lnTo>
                    <a:lnTo>
                      <a:pt x="22" y="49"/>
                    </a:lnTo>
                    <a:lnTo>
                      <a:pt x="33" y="46"/>
                    </a:lnTo>
                    <a:lnTo>
                      <a:pt x="48" y="43"/>
                    </a:lnTo>
                    <a:lnTo>
                      <a:pt x="60" y="38"/>
                    </a:lnTo>
                    <a:lnTo>
                      <a:pt x="76" y="31"/>
                    </a:lnTo>
                    <a:lnTo>
                      <a:pt x="94" y="23"/>
                    </a:lnTo>
                    <a:lnTo>
                      <a:pt x="114" y="15"/>
                    </a:lnTo>
                    <a:lnTo>
                      <a:pt x="133" y="8"/>
                    </a:lnTo>
                    <a:lnTo>
                      <a:pt x="153" y="2"/>
                    </a:lnTo>
                    <a:lnTo>
                      <a:pt x="171" y="0"/>
                    </a:lnTo>
                    <a:lnTo>
                      <a:pt x="186" y="0"/>
                    </a:lnTo>
                    <a:lnTo>
                      <a:pt x="183" y="11"/>
                    </a:lnTo>
                    <a:lnTo>
                      <a:pt x="180" y="19"/>
                    </a:lnTo>
                    <a:lnTo>
                      <a:pt x="177" y="25"/>
                    </a:lnTo>
                    <a:lnTo>
                      <a:pt x="175" y="30"/>
                    </a:lnTo>
                    <a:lnTo>
                      <a:pt x="174" y="32"/>
                    </a:lnTo>
                    <a:lnTo>
                      <a:pt x="173" y="34"/>
                    </a:lnTo>
                    <a:lnTo>
                      <a:pt x="173" y="35"/>
                    </a:lnTo>
                    <a:lnTo>
                      <a:pt x="160" y="43"/>
                    </a:lnTo>
                    <a:lnTo>
                      <a:pt x="145" y="52"/>
                    </a:lnTo>
                    <a:lnTo>
                      <a:pt x="129" y="60"/>
                    </a:lnTo>
                    <a:lnTo>
                      <a:pt x="113" y="69"/>
                    </a:lnTo>
                    <a:lnTo>
                      <a:pt x="95" y="76"/>
                    </a:lnTo>
                    <a:lnTo>
                      <a:pt x="79" y="83"/>
                    </a:lnTo>
                    <a:lnTo>
                      <a:pt x="65" y="89"/>
                    </a:lnTo>
                    <a:lnTo>
                      <a:pt x="51" y="93"/>
                    </a:lnTo>
                    <a:lnTo>
                      <a:pt x="41" y="97"/>
                    </a:lnTo>
                    <a:lnTo>
                      <a:pt x="32" y="99"/>
                    </a:lnTo>
                    <a:lnTo>
                      <a:pt x="26" y="100"/>
                    </a:lnTo>
                    <a:lnTo>
                      <a:pt x="21" y="99"/>
                    </a:lnTo>
                    <a:lnTo>
                      <a:pt x="16" y="98"/>
                    </a:lnTo>
                    <a:lnTo>
                      <a:pt x="11" y="95"/>
                    </a:lnTo>
                    <a:lnTo>
                      <a:pt x="6" y="93"/>
                    </a:lnTo>
                    <a:lnTo>
                      <a:pt x="0" y="90"/>
                    </a:lnTo>
                    <a:close/>
                  </a:path>
                </a:pathLst>
              </a:custGeom>
              <a:solidFill>
                <a:srgbClr val="999999"/>
              </a:solidFill>
              <a:ln w="9525">
                <a:noFill/>
                <a:round/>
                <a:headEnd/>
                <a:tailEnd/>
              </a:ln>
            </p:spPr>
            <p:txBody>
              <a:bodyPr/>
              <a:lstStyle/>
              <a:p>
                <a:endParaRPr lang="en-US"/>
              </a:p>
            </p:txBody>
          </p:sp>
          <p:sp>
            <p:nvSpPr>
              <p:cNvPr id="1379" name="Freeform 145"/>
              <p:cNvSpPr>
                <a:spLocks/>
              </p:cNvSpPr>
              <p:nvPr/>
            </p:nvSpPr>
            <p:spPr bwMode="auto">
              <a:xfrm>
                <a:off x="4106" y="1842"/>
                <a:ext cx="11" cy="10"/>
              </a:xfrm>
              <a:custGeom>
                <a:avLst/>
                <a:gdLst>
                  <a:gd name="T0" fmla="*/ 0 w 56"/>
                  <a:gd name="T1" fmla="*/ 0 h 52"/>
                  <a:gd name="T2" fmla="*/ 0 w 56"/>
                  <a:gd name="T3" fmla="*/ 0 h 52"/>
                  <a:gd name="T4" fmla="*/ 0 w 56"/>
                  <a:gd name="T5" fmla="*/ 0 h 52"/>
                  <a:gd name="T6" fmla="*/ 0 w 56"/>
                  <a:gd name="T7" fmla="*/ 0 h 52"/>
                  <a:gd name="T8" fmla="*/ 0 w 56"/>
                  <a:gd name="T9" fmla="*/ 0 h 52"/>
                  <a:gd name="T10" fmla="*/ 0 w 56"/>
                  <a:gd name="T11" fmla="*/ 0 h 52"/>
                  <a:gd name="T12" fmla="*/ 0 w 56"/>
                  <a:gd name="T13" fmla="*/ 0 h 52"/>
                  <a:gd name="T14" fmla="*/ 0 w 56"/>
                  <a:gd name="T15" fmla="*/ 0 h 52"/>
                  <a:gd name="T16" fmla="*/ 0 w 56"/>
                  <a:gd name="T17" fmla="*/ 0 h 52"/>
                  <a:gd name="T18" fmla="*/ 0 w 56"/>
                  <a:gd name="T19" fmla="*/ 0 h 52"/>
                  <a:gd name="T20" fmla="*/ 0 w 56"/>
                  <a:gd name="T21" fmla="*/ 0 h 52"/>
                  <a:gd name="T22" fmla="*/ 0 w 56"/>
                  <a:gd name="T23" fmla="*/ 0 h 52"/>
                  <a:gd name="T24" fmla="*/ 0 w 56"/>
                  <a:gd name="T25" fmla="*/ 0 h 52"/>
                  <a:gd name="T26" fmla="*/ 0 w 56"/>
                  <a:gd name="T27" fmla="*/ 0 h 52"/>
                  <a:gd name="T28" fmla="*/ 0 w 56"/>
                  <a:gd name="T29" fmla="*/ 0 h 52"/>
                  <a:gd name="T30" fmla="*/ 0 w 56"/>
                  <a:gd name="T31" fmla="*/ 0 h 52"/>
                  <a:gd name="T32" fmla="*/ 0 w 56"/>
                  <a:gd name="T33" fmla="*/ 0 h 52"/>
                  <a:gd name="T34" fmla="*/ 0 w 56"/>
                  <a:gd name="T35" fmla="*/ 0 h 52"/>
                  <a:gd name="T36" fmla="*/ 0 w 56"/>
                  <a:gd name="T37" fmla="*/ 0 h 52"/>
                  <a:gd name="T38" fmla="*/ 0 w 56"/>
                  <a:gd name="T39" fmla="*/ 0 h 52"/>
                  <a:gd name="T40" fmla="*/ 0 w 56"/>
                  <a:gd name="T41" fmla="*/ 0 h 52"/>
                  <a:gd name="T42" fmla="*/ 0 w 56"/>
                  <a:gd name="T43" fmla="*/ 0 h 52"/>
                  <a:gd name="T44" fmla="*/ 0 w 56"/>
                  <a:gd name="T45" fmla="*/ 0 h 52"/>
                  <a:gd name="T46" fmla="*/ 0 w 56"/>
                  <a:gd name="T47" fmla="*/ 0 h 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
                  <a:gd name="T73" fmla="*/ 0 h 52"/>
                  <a:gd name="T74" fmla="*/ 56 w 56"/>
                  <a:gd name="T75" fmla="*/ 52 h 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 h="52">
                    <a:moveTo>
                      <a:pt x="51" y="0"/>
                    </a:moveTo>
                    <a:lnTo>
                      <a:pt x="53" y="0"/>
                    </a:lnTo>
                    <a:lnTo>
                      <a:pt x="38" y="2"/>
                    </a:lnTo>
                    <a:lnTo>
                      <a:pt x="26" y="5"/>
                    </a:lnTo>
                    <a:lnTo>
                      <a:pt x="17" y="10"/>
                    </a:lnTo>
                    <a:lnTo>
                      <a:pt x="9" y="15"/>
                    </a:lnTo>
                    <a:lnTo>
                      <a:pt x="3" y="22"/>
                    </a:lnTo>
                    <a:lnTo>
                      <a:pt x="1" y="31"/>
                    </a:lnTo>
                    <a:lnTo>
                      <a:pt x="0" y="40"/>
                    </a:lnTo>
                    <a:lnTo>
                      <a:pt x="0" y="52"/>
                    </a:lnTo>
                    <a:lnTo>
                      <a:pt x="11" y="52"/>
                    </a:lnTo>
                    <a:lnTo>
                      <a:pt x="11" y="40"/>
                    </a:lnTo>
                    <a:lnTo>
                      <a:pt x="12" y="33"/>
                    </a:lnTo>
                    <a:lnTo>
                      <a:pt x="15" y="26"/>
                    </a:lnTo>
                    <a:lnTo>
                      <a:pt x="18" y="21"/>
                    </a:lnTo>
                    <a:lnTo>
                      <a:pt x="21" y="18"/>
                    </a:lnTo>
                    <a:lnTo>
                      <a:pt x="30" y="16"/>
                    </a:lnTo>
                    <a:lnTo>
                      <a:pt x="40" y="13"/>
                    </a:lnTo>
                    <a:lnTo>
                      <a:pt x="55" y="11"/>
                    </a:lnTo>
                    <a:lnTo>
                      <a:pt x="56" y="11"/>
                    </a:lnTo>
                    <a:lnTo>
                      <a:pt x="55" y="11"/>
                    </a:lnTo>
                    <a:lnTo>
                      <a:pt x="56" y="11"/>
                    </a:lnTo>
                    <a:lnTo>
                      <a:pt x="51" y="0"/>
                    </a:lnTo>
                    <a:close/>
                  </a:path>
                </a:pathLst>
              </a:custGeom>
              <a:solidFill>
                <a:srgbClr val="000000"/>
              </a:solidFill>
              <a:ln w="9525">
                <a:noFill/>
                <a:round/>
                <a:headEnd/>
                <a:tailEnd/>
              </a:ln>
            </p:spPr>
            <p:txBody>
              <a:bodyPr/>
              <a:lstStyle/>
              <a:p>
                <a:endParaRPr lang="en-US"/>
              </a:p>
            </p:txBody>
          </p:sp>
          <p:sp>
            <p:nvSpPr>
              <p:cNvPr id="1380" name="Freeform 146"/>
              <p:cNvSpPr>
                <a:spLocks/>
              </p:cNvSpPr>
              <p:nvPr/>
            </p:nvSpPr>
            <p:spPr bwMode="auto">
              <a:xfrm>
                <a:off x="4117" y="1834"/>
                <a:ext cx="30" cy="11"/>
              </a:xfrm>
              <a:custGeom>
                <a:avLst/>
                <a:gdLst>
                  <a:gd name="T0" fmla="*/ 0 w 149"/>
                  <a:gd name="T1" fmla="*/ 0 h 54"/>
                  <a:gd name="T2" fmla="*/ 0 w 149"/>
                  <a:gd name="T3" fmla="*/ 0 h 54"/>
                  <a:gd name="T4" fmla="*/ 0 w 149"/>
                  <a:gd name="T5" fmla="*/ 0 h 54"/>
                  <a:gd name="T6" fmla="*/ 0 w 149"/>
                  <a:gd name="T7" fmla="*/ 0 h 54"/>
                  <a:gd name="T8" fmla="*/ 0 w 149"/>
                  <a:gd name="T9" fmla="*/ 0 h 54"/>
                  <a:gd name="T10" fmla="*/ 0 w 149"/>
                  <a:gd name="T11" fmla="*/ 0 h 54"/>
                  <a:gd name="T12" fmla="*/ 0 w 149"/>
                  <a:gd name="T13" fmla="*/ 0 h 54"/>
                  <a:gd name="T14" fmla="*/ 0 w 149"/>
                  <a:gd name="T15" fmla="*/ 0 h 54"/>
                  <a:gd name="T16" fmla="*/ 0 w 149"/>
                  <a:gd name="T17" fmla="*/ 0 h 54"/>
                  <a:gd name="T18" fmla="*/ 0 w 149"/>
                  <a:gd name="T19" fmla="*/ 0 h 54"/>
                  <a:gd name="T20" fmla="*/ 0 w 149"/>
                  <a:gd name="T21" fmla="*/ 0 h 54"/>
                  <a:gd name="T22" fmla="*/ 0 w 149"/>
                  <a:gd name="T23" fmla="*/ 0 h 54"/>
                  <a:gd name="T24" fmla="*/ 0 w 149"/>
                  <a:gd name="T25" fmla="*/ 0 h 54"/>
                  <a:gd name="T26" fmla="*/ 0 w 149"/>
                  <a:gd name="T27" fmla="*/ 0 h 54"/>
                  <a:gd name="T28" fmla="*/ 0 w 149"/>
                  <a:gd name="T29" fmla="*/ 0 h 54"/>
                  <a:gd name="T30" fmla="*/ 0 w 149"/>
                  <a:gd name="T31" fmla="*/ 0 h 54"/>
                  <a:gd name="T32" fmla="*/ 0 w 149"/>
                  <a:gd name="T33" fmla="*/ 0 h 54"/>
                  <a:gd name="T34" fmla="*/ 0 w 149"/>
                  <a:gd name="T35" fmla="*/ 0 h 54"/>
                  <a:gd name="T36" fmla="*/ 0 w 149"/>
                  <a:gd name="T37" fmla="*/ 0 h 54"/>
                  <a:gd name="T38" fmla="*/ 0 w 149"/>
                  <a:gd name="T39" fmla="*/ 0 h 54"/>
                  <a:gd name="T40" fmla="*/ 0 w 149"/>
                  <a:gd name="T41" fmla="*/ 0 h 54"/>
                  <a:gd name="T42" fmla="*/ 0 w 149"/>
                  <a:gd name="T43" fmla="*/ 0 h 54"/>
                  <a:gd name="T44" fmla="*/ 0 w 149"/>
                  <a:gd name="T45" fmla="*/ 0 h 54"/>
                  <a:gd name="T46" fmla="*/ 0 w 149"/>
                  <a:gd name="T47" fmla="*/ 0 h 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9"/>
                  <a:gd name="T73" fmla="*/ 0 h 54"/>
                  <a:gd name="T74" fmla="*/ 149 w 149"/>
                  <a:gd name="T75" fmla="*/ 54 h 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9" h="54">
                    <a:moveTo>
                      <a:pt x="147" y="7"/>
                    </a:moveTo>
                    <a:lnTo>
                      <a:pt x="143" y="0"/>
                    </a:lnTo>
                    <a:lnTo>
                      <a:pt x="126" y="0"/>
                    </a:lnTo>
                    <a:lnTo>
                      <a:pt x="107" y="2"/>
                    </a:lnTo>
                    <a:lnTo>
                      <a:pt x="85" y="7"/>
                    </a:lnTo>
                    <a:lnTo>
                      <a:pt x="66" y="15"/>
                    </a:lnTo>
                    <a:lnTo>
                      <a:pt x="46" y="23"/>
                    </a:lnTo>
                    <a:lnTo>
                      <a:pt x="28" y="30"/>
                    </a:lnTo>
                    <a:lnTo>
                      <a:pt x="13" y="39"/>
                    </a:lnTo>
                    <a:lnTo>
                      <a:pt x="0" y="43"/>
                    </a:lnTo>
                    <a:lnTo>
                      <a:pt x="5" y="54"/>
                    </a:lnTo>
                    <a:lnTo>
                      <a:pt x="17" y="47"/>
                    </a:lnTo>
                    <a:lnTo>
                      <a:pt x="33" y="41"/>
                    </a:lnTo>
                    <a:lnTo>
                      <a:pt x="51" y="34"/>
                    </a:lnTo>
                    <a:lnTo>
                      <a:pt x="71" y="25"/>
                    </a:lnTo>
                    <a:lnTo>
                      <a:pt x="90" y="18"/>
                    </a:lnTo>
                    <a:lnTo>
                      <a:pt x="109" y="13"/>
                    </a:lnTo>
                    <a:lnTo>
                      <a:pt x="126" y="10"/>
                    </a:lnTo>
                    <a:lnTo>
                      <a:pt x="140" y="10"/>
                    </a:lnTo>
                    <a:lnTo>
                      <a:pt x="136" y="3"/>
                    </a:lnTo>
                    <a:lnTo>
                      <a:pt x="147" y="7"/>
                    </a:lnTo>
                    <a:lnTo>
                      <a:pt x="149" y="1"/>
                    </a:lnTo>
                    <a:lnTo>
                      <a:pt x="143" y="0"/>
                    </a:lnTo>
                    <a:lnTo>
                      <a:pt x="147" y="7"/>
                    </a:lnTo>
                    <a:close/>
                  </a:path>
                </a:pathLst>
              </a:custGeom>
              <a:solidFill>
                <a:srgbClr val="000000"/>
              </a:solidFill>
              <a:ln w="9525">
                <a:noFill/>
                <a:round/>
                <a:headEnd/>
                <a:tailEnd/>
              </a:ln>
            </p:spPr>
            <p:txBody>
              <a:bodyPr/>
              <a:lstStyle/>
              <a:p>
                <a:endParaRPr lang="en-US"/>
              </a:p>
            </p:txBody>
          </p:sp>
          <p:sp>
            <p:nvSpPr>
              <p:cNvPr id="1381" name="Freeform 147"/>
              <p:cNvSpPr>
                <a:spLocks/>
              </p:cNvSpPr>
              <p:nvPr/>
            </p:nvSpPr>
            <p:spPr bwMode="auto">
              <a:xfrm>
                <a:off x="4142" y="1835"/>
                <a:ext cx="5" cy="8"/>
              </a:xfrm>
              <a:custGeom>
                <a:avLst/>
                <a:gdLst>
                  <a:gd name="T0" fmla="*/ 0 w 25"/>
                  <a:gd name="T1" fmla="*/ 0 h 41"/>
                  <a:gd name="T2" fmla="*/ 0 w 25"/>
                  <a:gd name="T3" fmla="*/ 0 h 41"/>
                  <a:gd name="T4" fmla="*/ 0 w 25"/>
                  <a:gd name="T5" fmla="*/ 0 h 41"/>
                  <a:gd name="T6" fmla="*/ 0 w 25"/>
                  <a:gd name="T7" fmla="*/ 0 h 41"/>
                  <a:gd name="T8" fmla="*/ 0 w 25"/>
                  <a:gd name="T9" fmla="*/ 0 h 41"/>
                  <a:gd name="T10" fmla="*/ 0 w 25"/>
                  <a:gd name="T11" fmla="*/ 0 h 41"/>
                  <a:gd name="T12" fmla="*/ 0 w 25"/>
                  <a:gd name="T13" fmla="*/ 0 h 41"/>
                  <a:gd name="T14" fmla="*/ 0 w 25"/>
                  <a:gd name="T15" fmla="*/ 0 h 41"/>
                  <a:gd name="T16" fmla="*/ 0 w 25"/>
                  <a:gd name="T17" fmla="*/ 0 h 41"/>
                  <a:gd name="T18" fmla="*/ 0 w 25"/>
                  <a:gd name="T19" fmla="*/ 0 h 41"/>
                  <a:gd name="T20" fmla="*/ 0 w 25"/>
                  <a:gd name="T21" fmla="*/ 0 h 41"/>
                  <a:gd name="T22" fmla="*/ 0 w 25"/>
                  <a:gd name="T23" fmla="*/ 0 h 41"/>
                  <a:gd name="T24" fmla="*/ 0 w 25"/>
                  <a:gd name="T25" fmla="*/ 0 h 41"/>
                  <a:gd name="T26" fmla="*/ 0 w 25"/>
                  <a:gd name="T27" fmla="*/ 0 h 41"/>
                  <a:gd name="T28" fmla="*/ 0 w 25"/>
                  <a:gd name="T29" fmla="*/ 0 h 41"/>
                  <a:gd name="T30" fmla="*/ 0 w 25"/>
                  <a:gd name="T31" fmla="*/ 0 h 41"/>
                  <a:gd name="T32" fmla="*/ 0 w 25"/>
                  <a:gd name="T33" fmla="*/ 0 h 41"/>
                  <a:gd name="T34" fmla="*/ 0 w 25"/>
                  <a:gd name="T35" fmla="*/ 0 h 41"/>
                  <a:gd name="T36" fmla="*/ 0 w 25"/>
                  <a:gd name="T37" fmla="*/ 0 h 41"/>
                  <a:gd name="T38" fmla="*/ 0 w 25"/>
                  <a:gd name="T39" fmla="*/ 0 h 41"/>
                  <a:gd name="T40" fmla="*/ 0 w 25"/>
                  <a:gd name="T41" fmla="*/ 0 h 41"/>
                  <a:gd name="T42" fmla="*/ 0 w 25"/>
                  <a:gd name="T43" fmla="*/ 0 h 41"/>
                  <a:gd name="T44" fmla="*/ 0 w 25"/>
                  <a:gd name="T45" fmla="*/ 0 h 41"/>
                  <a:gd name="T46" fmla="*/ 0 w 25"/>
                  <a:gd name="T47" fmla="*/ 0 h 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1"/>
                  <a:gd name="T74" fmla="*/ 25 w 25"/>
                  <a:gd name="T75" fmla="*/ 41 h 4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1">
                    <a:moveTo>
                      <a:pt x="9" y="41"/>
                    </a:moveTo>
                    <a:lnTo>
                      <a:pt x="10" y="40"/>
                    </a:lnTo>
                    <a:lnTo>
                      <a:pt x="12" y="37"/>
                    </a:lnTo>
                    <a:lnTo>
                      <a:pt x="12" y="38"/>
                    </a:lnTo>
                    <a:lnTo>
                      <a:pt x="12" y="36"/>
                    </a:lnTo>
                    <a:lnTo>
                      <a:pt x="13" y="34"/>
                    </a:lnTo>
                    <a:lnTo>
                      <a:pt x="16" y="30"/>
                    </a:lnTo>
                    <a:lnTo>
                      <a:pt x="18" y="23"/>
                    </a:lnTo>
                    <a:lnTo>
                      <a:pt x="22" y="15"/>
                    </a:lnTo>
                    <a:lnTo>
                      <a:pt x="25" y="4"/>
                    </a:lnTo>
                    <a:lnTo>
                      <a:pt x="14" y="0"/>
                    </a:lnTo>
                    <a:lnTo>
                      <a:pt x="10" y="11"/>
                    </a:lnTo>
                    <a:lnTo>
                      <a:pt x="7" y="19"/>
                    </a:lnTo>
                    <a:lnTo>
                      <a:pt x="5" y="25"/>
                    </a:lnTo>
                    <a:lnTo>
                      <a:pt x="4" y="30"/>
                    </a:lnTo>
                    <a:lnTo>
                      <a:pt x="3" y="32"/>
                    </a:lnTo>
                    <a:lnTo>
                      <a:pt x="0" y="34"/>
                    </a:lnTo>
                    <a:lnTo>
                      <a:pt x="0" y="37"/>
                    </a:lnTo>
                    <a:lnTo>
                      <a:pt x="2" y="34"/>
                    </a:lnTo>
                    <a:lnTo>
                      <a:pt x="3" y="33"/>
                    </a:lnTo>
                    <a:lnTo>
                      <a:pt x="9" y="41"/>
                    </a:lnTo>
                    <a:lnTo>
                      <a:pt x="10" y="41"/>
                    </a:lnTo>
                    <a:lnTo>
                      <a:pt x="10" y="40"/>
                    </a:lnTo>
                    <a:lnTo>
                      <a:pt x="9" y="41"/>
                    </a:lnTo>
                    <a:close/>
                  </a:path>
                </a:pathLst>
              </a:custGeom>
              <a:solidFill>
                <a:srgbClr val="000000"/>
              </a:solidFill>
              <a:ln w="9525">
                <a:noFill/>
                <a:round/>
                <a:headEnd/>
                <a:tailEnd/>
              </a:ln>
            </p:spPr>
            <p:txBody>
              <a:bodyPr/>
              <a:lstStyle/>
              <a:p>
                <a:endParaRPr lang="en-US"/>
              </a:p>
            </p:txBody>
          </p:sp>
          <p:sp>
            <p:nvSpPr>
              <p:cNvPr id="1382" name="Freeform 148"/>
              <p:cNvSpPr>
                <a:spLocks/>
              </p:cNvSpPr>
              <p:nvPr/>
            </p:nvSpPr>
            <p:spPr bwMode="auto">
              <a:xfrm>
                <a:off x="4118" y="1841"/>
                <a:ext cx="26" cy="12"/>
              </a:xfrm>
              <a:custGeom>
                <a:avLst/>
                <a:gdLst>
                  <a:gd name="T0" fmla="*/ 0 w 127"/>
                  <a:gd name="T1" fmla="*/ 0 h 67"/>
                  <a:gd name="T2" fmla="*/ 0 w 127"/>
                  <a:gd name="T3" fmla="*/ 0 h 67"/>
                  <a:gd name="T4" fmla="*/ 0 w 127"/>
                  <a:gd name="T5" fmla="*/ 0 h 67"/>
                  <a:gd name="T6" fmla="*/ 0 w 127"/>
                  <a:gd name="T7" fmla="*/ 0 h 67"/>
                  <a:gd name="T8" fmla="*/ 0 w 127"/>
                  <a:gd name="T9" fmla="*/ 0 h 67"/>
                  <a:gd name="T10" fmla="*/ 0 w 127"/>
                  <a:gd name="T11" fmla="*/ 0 h 67"/>
                  <a:gd name="T12" fmla="*/ 0 w 127"/>
                  <a:gd name="T13" fmla="*/ 0 h 67"/>
                  <a:gd name="T14" fmla="*/ 0 w 127"/>
                  <a:gd name="T15" fmla="*/ 0 h 67"/>
                  <a:gd name="T16" fmla="*/ 0 w 127"/>
                  <a:gd name="T17" fmla="*/ 0 h 67"/>
                  <a:gd name="T18" fmla="*/ 0 w 127"/>
                  <a:gd name="T19" fmla="*/ 0 h 67"/>
                  <a:gd name="T20" fmla="*/ 0 w 127"/>
                  <a:gd name="T21" fmla="*/ 0 h 67"/>
                  <a:gd name="T22" fmla="*/ 0 w 127"/>
                  <a:gd name="T23" fmla="*/ 0 h 67"/>
                  <a:gd name="T24" fmla="*/ 0 w 127"/>
                  <a:gd name="T25" fmla="*/ 0 h 67"/>
                  <a:gd name="T26" fmla="*/ 0 w 127"/>
                  <a:gd name="T27" fmla="*/ 0 h 67"/>
                  <a:gd name="T28" fmla="*/ 0 w 127"/>
                  <a:gd name="T29" fmla="*/ 0 h 67"/>
                  <a:gd name="T30" fmla="*/ 0 w 127"/>
                  <a:gd name="T31" fmla="*/ 0 h 67"/>
                  <a:gd name="T32" fmla="*/ 0 w 127"/>
                  <a:gd name="T33" fmla="*/ 0 h 67"/>
                  <a:gd name="T34" fmla="*/ 0 w 127"/>
                  <a:gd name="T35" fmla="*/ 0 h 67"/>
                  <a:gd name="T36" fmla="*/ 0 w 127"/>
                  <a:gd name="T37" fmla="*/ 0 h 67"/>
                  <a:gd name="T38" fmla="*/ 0 w 127"/>
                  <a:gd name="T39" fmla="*/ 0 h 67"/>
                  <a:gd name="T40" fmla="*/ 0 w 127"/>
                  <a:gd name="T41" fmla="*/ 0 h 67"/>
                  <a:gd name="T42" fmla="*/ 0 w 127"/>
                  <a:gd name="T43" fmla="*/ 0 h 67"/>
                  <a:gd name="T44" fmla="*/ 0 w 127"/>
                  <a:gd name="T45" fmla="*/ 0 h 67"/>
                  <a:gd name="T46" fmla="*/ 0 w 127"/>
                  <a:gd name="T47" fmla="*/ 0 h 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7"/>
                  <a:gd name="T73" fmla="*/ 0 h 67"/>
                  <a:gd name="T74" fmla="*/ 127 w 127"/>
                  <a:gd name="T75" fmla="*/ 67 h 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7" h="67">
                    <a:moveTo>
                      <a:pt x="4" y="66"/>
                    </a:moveTo>
                    <a:lnTo>
                      <a:pt x="3" y="67"/>
                    </a:lnTo>
                    <a:lnTo>
                      <a:pt x="18" y="63"/>
                    </a:lnTo>
                    <a:lnTo>
                      <a:pt x="32" y="58"/>
                    </a:lnTo>
                    <a:lnTo>
                      <a:pt x="48" y="50"/>
                    </a:lnTo>
                    <a:lnTo>
                      <a:pt x="66" y="42"/>
                    </a:lnTo>
                    <a:lnTo>
                      <a:pt x="83" y="33"/>
                    </a:lnTo>
                    <a:lnTo>
                      <a:pt x="99" y="25"/>
                    </a:lnTo>
                    <a:lnTo>
                      <a:pt x="114" y="17"/>
                    </a:lnTo>
                    <a:lnTo>
                      <a:pt x="127" y="8"/>
                    </a:lnTo>
                    <a:lnTo>
                      <a:pt x="121" y="0"/>
                    </a:lnTo>
                    <a:lnTo>
                      <a:pt x="107" y="8"/>
                    </a:lnTo>
                    <a:lnTo>
                      <a:pt x="93" y="17"/>
                    </a:lnTo>
                    <a:lnTo>
                      <a:pt x="78" y="25"/>
                    </a:lnTo>
                    <a:lnTo>
                      <a:pt x="61" y="33"/>
                    </a:lnTo>
                    <a:lnTo>
                      <a:pt x="43" y="40"/>
                    </a:lnTo>
                    <a:lnTo>
                      <a:pt x="28" y="47"/>
                    </a:lnTo>
                    <a:lnTo>
                      <a:pt x="13" y="52"/>
                    </a:lnTo>
                    <a:lnTo>
                      <a:pt x="1" y="57"/>
                    </a:lnTo>
                    <a:lnTo>
                      <a:pt x="0" y="58"/>
                    </a:lnTo>
                    <a:lnTo>
                      <a:pt x="1" y="57"/>
                    </a:lnTo>
                    <a:lnTo>
                      <a:pt x="0" y="57"/>
                    </a:lnTo>
                    <a:lnTo>
                      <a:pt x="0" y="58"/>
                    </a:lnTo>
                    <a:lnTo>
                      <a:pt x="4" y="66"/>
                    </a:lnTo>
                    <a:close/>
                  </a:path>
                </a:pathLst>
              </a:custGeom>
              <a:solidFill>
                <a:srgbClr val="000000"/>
              </a:solidFill>
              <a:ln w="9525">
                <a:noFill/>
                <a:round/>
                <a:headEnd/>
                <a:tailEnd/>
              </a:ln>
            </p:spPr>
            <p:txBody>
              <a:bodyPr/>
              <a:lstStyle/>
              <a:p>
                <a:endParaRPr lang="en-US"/>
              </a:p>
            </p:txBody>
          </p:sp>
          <p:sp>
            <p:nvSpPr>
              <p:cNvPr id="1383" name="Freeform 149"/>
              <p:cNvSpPr>
                <a:spLocks/>
              </p:cNvSpPr>
              <p:nvPr/>
            </p:nvSpPr>
            <p:spPr bwMode="auto">
              <a:xfrm>
                <a:off x="4107" y="1845"/>
                <a:ext cx="12" cy="12"/>
              </a:xfrm>
              <a:custGeom>
                <a:avLst/>
                <a:gdLst>
                  <a:gd name="T0" fmla="*/ 0 w 59"/>
                  <a:gd name="T1" fmla="*/ 1 h 22"/>
                  <a:gd name="T2" fmla="*/ 0 w 59"/>
                  <a:gd name="T3" fmla="*/ 1 h 22"/>
                  <a:gd name="T4" fmla="*/ 0 w 59"/>
                  <a:gd name="T5" fmla="*/ 1 h 22"/>
                  <a:gd name="T6" fmla="*/ 0 w 59"/>
                  <a:gd name="T7" fmla="*/ 1 h 22"/>
                  <a:gd name="T8" fmla="*/ 0 w 59"/>
                  <a:gd name="T9" fmla="*/ 1 h 22"/>
                  <a:gd name="T10" fmla="*/ 0 w 59"/>
                  <a:gd name="T11" fmla="*/ 1 h 22"/>
                  <a:gd name="T12" fmla="*/ 0 w 59"/>
                  <a:gd name="T13" fmla="*/ 1 h 22"/>
                  <a:gd name="T14" fmla="*/ 0 w 59"/>
                  <a:gd name="T15" fmla="*/ 1 h 22"/>
                  <a:gd name="T16" fmla="*/ 0 w 59"/>
                  <a:gd name="T17" fmla="*/ 1 h 22"/>
                  <a:gd name="T18" fmla="*/ 0 w 59"/>
                  <a:gd name="T19" fmla="*/ 1 h 22"/>
                  <a:gd name="T20" fmla="*/ 0 w 59"/>
                  <a:gd name="T21" fmla="*/ 1 h 22"/>
                  <a:gd name="T22" fmla="*/ 0 w 59"/>
                  <a:gd name="T23" fmla="*/ 1 h 22"/>
                  <a:gd name="T24" fmla="*/ 0 w 59"/>
                  <a:gd name="T25" fmla="*/ 1 h 22"/>
                  <a:gd name="T26" fmla="*/ 0 w 59"/>
                  <a:gd name="T27" fmla="*/ 1 h 22"/>
                  <a:gd name="T28" fmla="*/ 0 w 59"/>
                  <a:gd name="T29" fmla="*/ 1 h 22"/>
                  <a:gd name="T30" fmla="*/ 0 w 59"/>
                  <a:gd name="T31" fmla="*/ 1 h 22"/>
                  <a:gd name="T32" fmla="*/ 0 w 59"/>
                  <a:gd name="T33" fmla="*/ 1 h 22"/>
                  <a:gd name="T34" fmla="*/ 0 w 59"/>
                  <a:gd name="T35" fmla="*/ 1 h 22"/>
                  <a:gd name="T36" fmla="*/ 0 w 59"/>
                  <a:gd name="T37" fmla="*/ 0 h 22"/>
                  <a:gd name="T38" fmla="*/ 0 w 59"/>
                  <a:gd name="T39" fmla="*/ 1 h 22"/>
                  <a:gd name="T40" fmla="*/ 0 w 59"/>
                  <a:gd name="T41" fmla="*/ 1 h 22"/>
                  <a:gd name="T42" fmla="*/ 0 w 59"/>
                  <a:gd name="T43" fmla="*/ 1 h 22"/>
                  <a:gd name="T44" fmla="*/ 0 w 59"/>
                  <a:gd name="T45" fmla="*/ 1 h 22"/>
                  <a:gd name="T46" fmla="*/ 0 w 59"/>
                  <a:gd name="T47" fmla="*/ 1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
                  <a:gd name="T73" fmla="*/ 0 h 22"/>
                  <a:gd name="T74" fmla="*/ 59 w 59"/>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 h="22">
                    <a:moveTo>
                      <a:pt x="0" y="6"/>
                    </a:moveTo>
                    <a:lnTo>
                      <a:pt x="3" y="11"/>
                    </a:lnTo>
                    <a:lnTo>
                      <a:pt x="10" y="13"/>
                    </a:lnTo>
                    <a:lnTo>
                      <a:pt x="15" y="15"/>
                    </a:lnTo>
                    <a:lnTo>
                      <a:pt x="20" y="19"/>
                    </a:lnTo>
                    <a:lnTo>
                      <a:pt x="26" y="20"/>
                    </a:lnTo>
                    <a:lnTo>
                      <a:pt x="32" y="22"/>
                    </a:lnTo>
                    <a:lnTo>
                      <a:pt x="39" y="20"/>
                    </a:lnTo>
                    <a:lnTo>
                      <a:pt x="49" y="18"/>
                    </a:lnTo>
                    <a:lnTo>
                      <a:pt x="59" y="13"/>
                    </a:lnTo>
                    <a:lnTo>
                      <a:pt x="55" y="5"/>
                    </a:lnTo>
                    <a:lnTo>
                      <a:pt x="45" y="8"/>
                    </a:lnTo>
                    <a:lnTo>
                      <a:pt x="37" y="10"/>
                    </a:lnTo>
                    <a:lnTo>
                      <a:pt x="32" y="11"/>
                    </a:lnTo>
                    <a:lnTo>
                      <a:pt x="28" y="10"/>
                    </a:lnTo>
                    <a:lnTo>
                      <a:pt x="25" y="9"/>
                    </a:lnTo>
                    <a:lnTo>
                      <a:pt x="19" y="7"/>
                    </a:lnTo>
                    <a:lnTo>
                      <a:pt x="15" y="5"/>
                    </a:lnTo>
                    <a:lnTo>
                      <a:pt x="8" y="0"/>
                    </a:lnTo>
                    <a:lnTo>
                      <a:pt x="11" y="6"/>
                    </a:lnTo>
                    <a:lnTo>
                      <a:pt x="0" y="6"/>
                    </a:lnTo>
                    <a:lnTo>
                      <a:pt x="0" y="9"/>
                    </a:lnTo>
                    <a:lnTo>
                      <a:pt x="3" y="11"/>
                    </a:lnTo>
                    <a:lnTo>
                      <a:pt x="0" y="6"/>
                    </a:lnTo>
                    <a:close/>
                  </a:path>
                </a:pathLst>
              </a:custGeom>
              <a:solidFill>
                <a:srgbClr val="000000"/>
              </a:solidFill>
              <a:ln w="9525">
                <a:noFill/>
                <a:round/>
                <a:headEnd/>
                <a:tailEnd/>
              </a:ln>
            </p:spPr>
            <p:txBody>
              <a:bodyPr/>
              <a:lstStyle/>
              <a:p>
                <a:endParaRPr lang="en-US"/>
              </a:p>
            </p:txBody>
          </p:sp>
          <p:sp>
            <p:nvSpPr>
              <p:cNvPr id="1384" name="Freeform 150"/>
              <p:cNvSpPr>
                <a:spLocks/>
              </p:cNvSpPr>
              <p:nvPr/>
            </p:nvSpPr>
            <p:spPr bwMode="auto">
              <a:xfrm>
                <a:off x="4097" y="1849"/>
                <a:ext cx="13" cy="50"/>
              </a:xfrm>
              <a:custGeom>
                <a:avLst/>
                <a:gdLst>
                  <a:gd name="T0" fmla="*/ 0 w 65"/>
                  <a:gd name="T1" fmla="*/ 0 h 249"/>
                  <a:gd name="T2" fmla="*/ 0 w 65"/>
                  <a:gd name="T3" fmla="*/ 0 h 249"/>
                  <a:gd name="T4" fmla="*/ 0 w 65"/>
                  <a:gd name="T5" fmla="*/ 0 h 249"/>
                  <a:gd name="T6" fmla="*/ 0 w 65"/>
                  <a:gd name="T7" fmla="*/ 0 h 249"/>
                  <a:gd name="T8" fmla="*/ 0 w 65"/>
                  <a:gd name="T9" fmla="*/ 0 h 249"/>
                  <a:gd name="T10" fmla="*/ 0 w 65"/>
                  <a:gd name="T11" fmla="*/ 0 h 249"/>
                  <a:gd name="T12" fmla="*/ 0 w 65"/>
                  <a:gd name="T13" fmla="*/ 0 h 249"/>
                  <a:gd name="T14" fmla="*/ 0 w 65"/>
                  <a:gd name="T15" fmla="*/ 0 h 249"/>
                  <a:gd name="T16" fmla="*/ 0 w 65"/>
                  <a:gd name="T17" fmla="*/ 0 h 249"/>
                  <a:gd name="T18" fmla="*/ 0 w 65"/>
                  <a:gd name="T19" fmla="*/ 0 h 249"/>
                  <a:gd name="T20" fmla="*/ 0 w 65"/>
                  <a:gd name="T21" fmla="*/ 0 h 249"/>
                  <a:gd name="T22" fmla="*/ 0 w 65"/>
                  <a:gd name="T23" fmla="*/ 0 h 249"/>
                  <a:gd name="T24" fmla="*/ 0 w 65"/>
                  <a:gd name="T25" fmla="*/ 0 h 249"/>
                  <a:gd name="T26" fmla="*/ 0 w 65"/>
                  <a:gd name="T27" fmla="*/ 0 h 249"/>
                  <a:gd name="T28" fmla="*/ 0 w 65"/>
                  <a:gd name="T29" fmla="*/ 0 h 249"/>
                  <a:gd name="T30" fmla="*/ 0 w 65"/>
                  <a:gd name="T31" fmla="*/ 0 h 249"/>
                  <a:gd name="T32" fmla="*/ 0 w 65"/>
                  <a:gd name="T33" fmla="*/ 0 h 249"/>
                  <a:gd name="T34" fmla="*/ 0 w 65"/>
                  <a:gd name="T35" fmla="*/ 0 h 249"/>
                  <a:gd name="T36" fmla="*/ 0 w 65"/>
                  <a:gd name="T37" fmla="*/ 0 h 249"/>
                  <a:gd name="T38" fmla="*/ 0 w 65"/>
                  <a:gd name="T39" fmla="*/ 0 h 249"/>
                  <a:gd name="T40" fmla="*/ 0 w 65"/>
                  <a:gd name="T41" fmla="*/ 0 h 249"/>
                  <a:gd name="T42" fmla="*/ 0 w 65"/>
                  <a:gd name="T43" fmla="*/ 0 h 249"/>
                  <a:gd name="T44" fmla="*/ 0 w 65"/>
                  <a:gd name="T45" fmla="*/ 0 h 249"/>
                  <a:gd name="T46" fmla="*/ 0 w 65"/>
                  <a:gd name="T47" fmla="*/ 0 h 249"/>
                  <a:gd name="T48" fmla="*/ 0 w 65"/>
                  <a:gd name="T49" fmla="*/ 0 h 249"/>
                  <a:gd name="T50" fmla="*/ 0 w 65"/>
                  <a:gd name="T51" fmla="*/ 0 h 249"/>
                  <a:gd name="T52" fmla="*/ 0 w 65"/>
                  <a:gd name="T53" fmla="*/ 0 h 249"/>
                  <a:gd name="T54" fmla="*/ 0 w 65"/>
                  <a:gd name="T55" fmla="*/ 0 h 249"/>
                  <a:gd name="T56" fmla="*/ 0 w 65"/>
                  <a:gd name="T57" fmla="*/ 0 h 249"/>
                  <a:gd name="T58" fmla="*/ 0 w 65"/>
                  <a:gd name="T59" fmla="*/ 0 h 249"/>
                  <a:gd name="T60" fmla="*/ 0 w 65"/>
                  <a:gd name="T61" fmla="*/ 0 h 249"/>
                  <a:gd name="T62" fmla="*/ 0 w 65"/>
                  <a:gd name="T63" fmla="*/ 0 h 249"/>
                  <a:gd name="T64" fmla="*/ 0 w 65"/>
                  <a:gd name="T65" fmla="*/ 0 h 249"/>
                  <a:gd name="T66" fmla="*/ 0 w 65"/>
                  <a:gd name="T67" fmla="*/ 0 h 249"/>
                  <a:gd name="T68" fmla="*/ 0 w 65"/>
                  <a:gd name="T69" fmla="*/ 0 h 249"/>
                  <a:gd name="T70" fmla="*/ 0 w 65"/>
                  <a:gd name="T71" fmla="*/ 0 h 249"/>
                  <a:gd name="T72" fmla="*/ 0 w 65"/>
                  <a:gd name="T73" fmla="*/ 0 h 249"/>
                  <a:gd name="T74" fmla="*/ 0 w 65"/>
                  <a:gd name="T75" fmla="*/ 0 h 249"/>
                  <a:gd name="T76" fmla="*/ 0 w 65"/>
                  <a:gd name="T77" fmla="*/ 0 h 249"/>
                  <a:gd name="T78" fmla="*/ 0 w 65"/>
                  <a:gd name="T79" fmla="*/ 0 h 249"/>
                  <a:gd name="T80" fmla="*/ 0 w 65"/>
                  <a:gd name="T81" fmla="*/ 0 h 249"/>
                  <a:gd name="T82" fmla="*/ 0 w 65"/>
                  <a:gd name="T83" fmla="*/ 0 h 249"/>
                  <a:gd name="T84" fmla="*/ 0 w 65"/>
                  <a:gd name="T85" fmla="*/ 0 h 249"/>
                  <a:gd name="T86" fmla="*/ 0 w 65"/>
                  <a:gd name="T87" fmla="*/ 0 h 249"/>
                  <a:gd name="T88" fmla="*/ 0 w 65"/>
                  <a:gd name="T89" fmla="*/ 0 h 249"/>
                  <a:gd name="T90" fmla="*/ 0 w 65"/>
                  <a:gd name="T91" fmla="*/ 0 h 249"/>
                  <a:gd name="T92" fmla="*/ 0 w 65"/>
                  <a:gd name="T93" fmla="*/ 0 h 249"/>
                  <a:gd name="T94" fmla="*/ 0 w 65"/>
                  <a:gd name="T95" fmla="*/ 0 h 249"/>
                  <a:gd name="T96" fmla="*/ 0 w 65"/>
                  <a:gd name="T97" fmla="*/ 0 h 249"/>
                  <a:gd name="T98" fmla="*/ 0 w 65"/>
                  <a:gd name="T99" fmla="*/ 0 h 249"/>
                  <a:gd name="T100" fmla="*/ 0 w 65"/>
                  <a:gd name="T101" fmla="*/ 0 h 249"/>
                  <a:gd name="T102" fmla="*/ 0 w 65"/>
                  <a:gd name="T103" fmla="*/ 0 h 249"/>
                  <a:gd name="T104" fmla="*/ 0 w 65"/>
                  <a:gd name="T105" fmla="*/ 0 h 24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5"/>
                  <a:gd name="T160" fmla="*/ 0 h 249"/>
                  <a:gd name="T161" fmla="*/ 65 w 65"/>
                  <a:gd name="T162" fmla="*/ 249 h 24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5" h="249">
                    <a:moveTo>
                      <a:pt x="47" y="0"/>
                    </a:moveTo>
                    <a:lnTo>
                      <a:pt x="42" y="11"/>
                    </a:lnTo>
                    <a:lnTo>
                      <a:pt x="40" y="20"/>
                    </a:lnTo>
                    <a:lnTo>
                      <a:pt x="38" y="25"/>
                    </a:lnTo>
                    <a:lnTo>
                      <a:pt x="38" y="26"/>
                    </a:lnTo>
                    <a:lnTo>
                      <a:pt x="31" y="33"/>
                    </a:lnTo>
                    <a:lnTo>
                      <a:pt x="24" y="40"/>
                    </a:lnTo>
                    <a:lnTo>
                      <a:pt x="18" y="44"/>
                    </a:lnTo>
                    <a:lnTo>
                      <a:pt x="12" y="49"/>
                    </a:lnTo>
                    <a:lnTo>
                      <a:pt x="9" y="55"/>
                    </a:lnTo>
                    <a:lnTo>
                      <a:pt x="6" y="62"/>
                    </a:lnTo>
                    <a:lnTo>
                      <a:pt x="8" y="72"/>
                    </a:lnTo>
                    <a:lnTo>
                      <a:pt x="11" y="86"/>
                    </a:lnTo>
                    <a:lnTo>
                      <a:pt x="9" y="97"/>
                    </a:lnTo>
                    <a:lnTo>
                      <a:pt x="6" y="110"/>
                    </a:lnTo>
                    <a:lnTo>
                      <a:pt x="4" y="127"/>
                    </a:lnTo>
                    <a:lnTo>
                      <a:pt x="2" y="146"/>
                    </a:lnTo>
                    <a:lnTo>
                      <a:pt x="1" y="168"/>
                    </a:lnTo>
                    <a:lnTo>
                      <a:pt x="0" y="192"/>
                    </a:lnTo>
                    <a:lnTo>
                      <a:pt x="0" y="220"/>
                    </a:lnTo>
                    <a:lnTo>
                      <a:pt x="2" y="249"/>
                    </a:lnTo>
                    <a:lnTo>
                      <a:pt x="12" y="248"/>
                    </a:lnTo>
                    <a:lnTo>
                      <a:pt x="21" y="247"/>
                    </a:lnTo>
                    <a:lnTo>
                      <a:pt x="29" y="245"/>
                    </a:lnTo>
                    <a:lnTo>
                      <a:pt x="35" y="244"/>
                    </a:lnTo>
                    <a:lnTo>
                      <a:pt x="41" y="243"/>
                    </a:lnTo>
                    <a:lnTo>
                      <a:pt x="44" y="243"/>
                    </a:lnTo>
                    <a:lnTo>
                      <a:pt x="47" y="242"/>
                    </a:lnTo>
                    <a:lnTo>
                      <a:pt x="48" y="242"/>
                    </a:lnTo>
                    <a:lnTo>
                      <a:pt x="53" y="218"/>
                    </a:lnTo>
                    <a:lnTo>
                      <a:pt x="57" y="194"/>
                    </a:lnTo>
                    <a:lnTo>
                      <a:pt x="59" y="170"/>
                    </a:lnTo>
                    <a:lnTo>
                      <a:pt x="59" y="148"/>
                    </a:lnTo>
                    <a:lnTo>
                      <a:pt x="59" y="128"/>
                    </a:lnTo>
                    <a:lnTo>
                      <a:pt x="59" y="110"/>
                    </a:lnTo>
                    <a:lnTo>
                      <a:pt x="58" y="96"/>
                    </a:lnTo>
                    <a:lnTo>
                      <a:pt x="57" y="83"/>
                    </a:lnTo>
                    <a:lnTo>
                      <a:pt x="60" y="77"/>
                    </a:lnTo>
                    <a:lnTo>
                      <a:pt x="62" y="70"/>
                    </a:lnTo>
                    <a:lnTo>
                      <a:pt x="65" y="65"/>
                    </a:lnTo>
                    <a:lnTo>
                      <a:pt x="65" y="60"/>
                    </a:lnTo>
                    <a:lnTo>
                      <a:pt x="65" y="55"/>
                    </a:lnTo>
                    <a:lnTo>
                      <a:pt x="63" y="49"/>
                    </a:lnTo>
                    <a:lnTo>
                      <a:pt x="61" y="43"/>
                    </a:lnTo>
                    <a:lnTo>
                      <a:pt x="58" y="36"/>
                    </a:lnTo>
                    <a:lnTo>
                      <a:pt x="54" y="28"/>
                    </a:lnTo>
                    <a:lnTo>
                      <a:pt x="52" y="21"/>
                    </a:lnTo>
                    <a:lnTo>
                      <a:pt x="50" y="14"/>
                    </a:lnTo>
                    <a:lnTo>
                      <a:pt x="49" y="9"/>
                    </a:lnTo>
                    <a:lnTo>
                      <a:pt x="48" y="5"/>
                    </a:lnTo>
                    <a:lnTo>
                      <a:pt x="47" y="2"/>
                    </a:lnTo>
                    <a:lnTo>
                      <a:pt x="47" y="1"/>
                    </a:lnTo>
                    <a:lnTo>
                      <a:pt x="47" y="0"/>
                    </a:lnTo>
                    <a:close/>
                  </a:path>
                </a:pathLst>
              </a:custGeom>
              <a:solidFill>
                <a:srgbClr val="999999"/>
              </a:solidFill>
              <a:ln w="9525">
                <a:noFill/>
                <a:round/>
                <a:headEnd/>
                <a:tailEnd/>
              </a:ln>
            </p:spPr>
            <p:txBody>
              <a:bodyPr/>
              <a:lstStyle/>
              <a:p>
                <a:endParaRPr lang="en-US"/>
              </a:p>
            </p:txBody>
          </p:sp>
          <p:sp>
            <p:nvSpPr>
              <p:cNvPr id="1385" name="Freeform 151"/>
              <p:cNvSpPr>
                <a:spLocks/>
              </p:cNvSpPr>
              <p:nvPr/>
            </p:nvSpPr>
            <p:spPr bwMode="auto">
              <a:xfrm>
                <a:off x="4105" y="1850"/>
                <a:ext cx="2" cy="12"/>
              </a:xfrm>
              <a:custGeom>
                <a:avLst/>
                <a:gdLst>
                  <a:gd name="T0" fmla="*/ 0 w 20"/>
                  <a:gd name="T1" fmla="*/ 0 h 31"/>
                  <a:gd name="T2" fmla="*/ 0 w 20"/>
                  <a:gd name="T3" fmla="*/ 0 h 31"/>
                  <a:gd name="T4" fmla="*/ 0 w 20"/>
                  <a:gd name="T5" fmla="*/ 0 h 31"/>
                  <a:gd name="T6" fmla="*/ 0 w 20"/>
                  <a:gd name="T7" fmla="*/ 0 h 31"/>
                  <a:gd name="T8" fmla="*/ 0 w 20"/>
                  <a:gd name="T9" fmla="*/ 0 h 31"/>
                  <a:gd name="T10" fmla="*/ 0 w 20"/>
                  <a:gd name="T11" fmla="*/ 0 h 31"/>
                  <a:gd name="T12" fmla="*/ 0 w 20"/>
                  <a:gd name="T13" fmla="*/ 0 h 31"/>
                  <a:gd name="T14" fmla="*/ 0 w 20"/>
                  <a:gd name="T15" fmla="*/ 0 h 31"/>
                  <a:gd name="T16" fmla="*/ 0 w 20"/>
                  <a:gd name="T17" fmla="*/ 0 h 31"/>
                  <a:gd name="T18" fmla="*/ 0 w 20"/>
                  <a:gd name="T19" fmla="*/ 0 h 31"/>
                  <a:gd name="T20" fmla="*/ 0 w 20"/>
                  <a:gd name="T21" fmla="*/ 0 h 31"/>
                  <a:gd name="T22" fmla="*/ 0 w 20"/>
                  <a:gd name="T23" fmla="*/ 0 h 31"/>
                  <a:gd name="T24" fmla="*/ 0 w 20"/>
                  <a:gd name="T25" fmla="*/ 0 h 31"/>
                  <a:gd name="T26" fmla="*/ 0 w 20"/>
                  <a:gd name="T27" fmla="*/ 0 h 31"/>
                  <a:gd name="T28" fmla="*/ 0 w 20"/>
                  <a:gd name="T29" fmla="*/ 0 h 31"/>
                  <a:gd name="T30" fmla="*/ 0 w 20"/>
                  <a:gd name="T31" fmla="*/ 0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31"/>
                  <a:gd name="T50" fmla="*/ 20 w 20"/>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31">
                    <a:moveTo>
                      <a:pt x="10" y="31"/>
                    </a:moveTo>
                    <a:lnTo>
                      <a:pt x="11" y="29"/>
                    </a:lnTo>
                    <a:lnTo>
                      <a:pt x="14" y="23"/>
                    </a:lnTo>
                    <a:lnTo>
                      <a:pt x="16" y="15"/>
                    </a:lnTo>
                    <a:lnTo>
                      <a:pt x="20" y="4"/>
                    </a:lnTo>
                    <a:lnTo>
                      <a:pt x="9" y="0"/>
                    </a:lnTo>
                    <a:lnTo>
                      <a:pt x="5" y="11"/>
                    </a:lnTo>
                    <a:lnTo>
                      <a:pt x="2" y="21"/>
                    </a:lnTo>
                    <a:lnTo>
                      <a:pt x="0" y="25"/>
                    </a:lnTo>
                    <a:lnTo>
                      <a:pt x="0" y="27"/>
                    </a:lnTo>
                    <a:lnTo>
                      <a:pt x="1" y="25"/>
                    </a:lnTo>
                    <a:lnTo>
                      <a:pt x="10" y="31"/>
                    </a:lnTo>
                    <a:lnTo>
                      <a:pt x="11" y="30"/>
                    </a:lnTo>
                    <a:lnTo>
                      <a:pt x="11" y="29"/>
                    </a:lnTo>
                    <a:lnTo>
                      <a:pt x="10" y="31"/>
                    </a:lnTo>
                    <a:close/>
                  </a:path>
                </a:pathLst>
              </a:custGeom>
              <a:solidFill>
                <a:srgbClr val="000000"/>
              </a:solidFill>
              <a:ln w="9525">
                <a:noFill/>
                <a:round/>
                <a:headEnd/>
                <a:tailEnd/>
              </a:ln>
            </p:spPr>
            <p:txBody>
              <a:bodyPr/>
              <a:lstStyle/>
              <a:p>
                <a:endParaRPr lang="en-US"/>
              </a:p>
            </p:txBody>
          </p:sp>
          <p:sp>
            <p:nvSpPr>
              <p:cNvPr id="1386" name="Freeform 152"/>
              <p:cNvSpPr>
                <a:spLocks/>
              </p:cNvSpPr>
              <p:nvPr/>
            </p:nvSpPr>
            <p:spPr bwMode="auto">
              <a:xfrm>
                <a:off x="4098" y="1858"/>
                <a:ext cx="8" cy="12"/>
              </a:xfrm>
              <a:custGeom>
                <a:avLst/>
                <a:gdLst>
                  <a:gd name="T0" fmla="*/ 0 w 41"/>
                  <a:gd name="T1" fmla="*/ 0 h 65"/>
                  <a:gd name="T2" fmla="*/ 0 w 41"/>
                  <a:gd name="T3" fmla="*/ 0 h 65"/>
                  <a:gd name="T4" fmla="*/ 0 w 41"/>
                  <a:gd name="T5" fmla="*/ 0 h 65"/>
                  <a:gd name="T6" fmla="*/ 0 w 41"/>
                  <a:gd name="T7" fmla="*/ 0 h 65"/>
                  <a:gd name="T8" fmla="*/ 0 w 41"/>
                  <a:gd name="T9" fmla="*/ 0 h 65"/>
                  <a:gd name="T10" fmla="*/ 0 w 41"/>
                  <a:gd name="T11" fmla="*/ 0 h 65"/>
                  <a:gd name="T12" fmla="*/ 0 w 41"/>
                  <a:gd name="T13" fmla="*/ 0 h 65"/>
                  <a:gd name="T14" fmla="*/ 0 w 41"/>
                  <a:gd name="T15" fmla="*/ 0 h 65"/>
                  <a:gd name="T16" fmla="*/ 0 w 41"/>
                  <a:gd name="T17" fmla="*/ 0 h 65"/>
                  <a:gd name="T18" fmla="*/ 0 w 41"/>
                  <a:gd name="T19" fmla="*/ 0 h 65"/>
                  <a:gd name="T20" fmla="*/ 0 w 41"/>
                  <a:gd name="T21" fmla="*/ 0 h 65"/>
                  <a:gd name="T22" fmla="*/ 0 w 41"/>
                  <a:gd name="T23" fmla="*/ 0 h 65"/>
                  <a:gd name="T24" fmla="*/ 0 w 41"/>
                  <a:gd name="T25" fmla="*/ 0 h 65"/>
                  <a:gd name="T26" fmla="*/ 0 w 41"/>
                  <a:gd name="T27" fmla="*/ 0 h 65"/>
                  <a:gd name="T28" fmla="*/ 0 w 41"/>
                  <a:gd name="T29" fmla="*/ 0 h 65"/>
                  <a:gd name="T30" fmla="*/ 0 w 41"/>
                  <a:gd name="T31" fmla="*/ 0 h 65"/>
                  <a:gd name="T32" fmla="*/ 0 w 41"/>
                  <a:gd name="T33" fmla="*/ 0 h 65"/>
                  <a:gd name="T34" fmla="*/ 0 w 41"/>
                  <a:gd name="T35" fmla="*/ 0 h 65"/>
                  <a:gd name="T36" fmla="*/ 0 w 41"/>
                  <a:gd name="T37" fmla="*/ 0 h 65"/>
                  <a:gd name="T38" fmla="*/ 0 w 41"/>
                  <a:gd name="T39" fmla="*/ 0 h 65"/>
                  <a:gd name="T40" fmla="*/ 0 w 41"/>
                  <a:gd name="T41" fmla="*/ 0 h 65"/>
                  <a:gd name="T42" fmla="*/ 0 w 41"/>
                  <a:gd name="T43" fmla="*/ 0 h 65"/>
                  <a:gd name="T44" fmla="*/ 0 w 41"/>
                  <a:gd name="T45" fmla="*/ 0 h 65"/>
                  <a:gd name="T46" fmla="*/ 0 w 41"/>
                  <a:gd name="T47" fmla="*/ 0 h 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
                  <a:gd name="T73" fmla="*/ 0 h 65"/>
                  <a:gd name="T74" fmla="*/ 41 w 41"/>
                  <a:gd name="T75" fmla="*/ 65 h 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 h="65">
                    <a:moveTo>
                      <a:pt x="15" y="64"/>
                    </a:moveTo>
                    <a:lnTo>
                      <a:pt x="15" y="61"/>
                    </a:lnTo>
                    <a:lnTo>
                      <a:pt x="12" y="48"/>
                    </a:lnTo>
                    <a:lnTo>
                      <a:pt x="11" y="39"/>
                    </a:lnTo>
                    <a:lnTo>
                      <a:pt x="13" y="34"/>
                    </a:lnTo>
                    <a:lnTo>
                      <a:pt x="15" y="29"/>
                    </a:lnTo>
                    <a:lnTo>
                      <a:pt x="20" y="25"/>
                    </a:lnTo>
                    <a:lnTo>
                      <a:pt x="27" y="21"/>
                    </a:lnTo>
                    <a:lnTo>
                      <a:pt x="34" y="14"/>
                    </a:lnTo>
                    <a:lnTo>
                      <a:pt x="41" y="6"/>
                    </a:lnTo>
                    <a:lnTo>
                      <a:pt x="32" y="0"/>
                    </a:lnTo>
                    <a:lnTo>
                      <a:pt x="26" y="7"/>
                    </a:lnTo>
                    <a:lnTo>
                      <a:pt x="20" y="13"/>
                    </a:lnTo>
                    <a:lnTo>
                      <a:pt x="13" y="17"/>
                    </a:lnTo>
                    <a:lnTo>
                      <a:pt x="7" y="23"/>
                    </a:lnTo>
                    <a:lnTo>
                      <a:pt x="2" y="29"/>
                    </a:lnTo>
                    <a:lnTo>
                      <a:pt x="0" y="39"/>
                    </a:lnTo>
                    <a:lnTo>
                      <a:pt x="1" y="50"/>
                    </a:lnTo>
                    <a:lnTo>
                      <a:pt x="4" y="65"/>
                    </a:lnTo>
                    <a:lnTo>
                      <a:pt x="4" y="62"/>
                    </a:lnTo>
                    <a:lnTo>
                      <a:pt x="15" y="64"/>
                    </a:lnTo>
                    <a:lnTo>
                      <a:pt x="15" y="63"/>
                    </a:lnTo>
                    <a:lnTo>
                      <a:pt x="15" y="61"/>
                    </a:lnTo>
                    <a:lnTo>
                      <a:pt x="15" y="64"/>
                    </a:lnTo>
                    <a:close/>
                  </a:path>
                </a:pathLst>
              </a:custGeom>
              <a:solidFill>
                <a:srgbClr val="000000"/>
              </a:solidFill>
              <a:ln w="9525">
                <a:noFill/>
                <a:round/>
                <a:headEnd/>
                <a:tailEnd/>
              </a:ln>
            </p:spPr>
            <p:txBody>
              <a:bodyPr/>
              <a:lstStyle/>
              <a:p>
                <a:endParaRPr lang="en-US"/>
              </a:p>
            </p:txBody>
          </p:sp>
          <p:sp>
            <p:nvSpPr>
              <p:cNvPr id="1387" name="Freeform 153"/>
              <p:cNvSpPr>
                <a:spLocks/>
              </p:cNvSpPr>
              <p:nvPr/>
            </p:nvSpPr>
            <p:spPr bwMode="auto">
              <a:xfrm>
                <a:off x="4098" y="1868"/>
                <a:ext cx="4" cy="36"/>
              </a:xfrm>
              <a:custGeom>
                <a:avLst/>
                <a:gdLst>
                  <a:gd name="T0" fmla="*/ 0 w 22"/>
                  <a:gd name="T1" fmla="*/ 0 h 171"/>
                  <a:gd name="T2" fmla="*/ 0 w 22"/>
                  <a:gd name="T3" fmla="*/ 0 h 171"/>
                  <a:gd name="T4" fmla="*/ 0 w 22"/>
                  <a:gd name="T5" fmla="*/ 0 h 171"/>
                  <a:gd name="T6" fmla="*/ 0 w 22"/>
                  <a:gd name="T7" fmla="*/ 0 h 171"/>
                  <a:gd name="T8" fmla="*/ 0 w 22"/>
                  <a:gd name="T9" fmla="*/ 0 h 171"/>
                  <a:gd name="T10" fmla="*/ 0 w 22"/>
                  <a:gd name="T11" fmla="*/ 0 h 171"/>
                  <a:gd name="T12" fmla="*/ 0 w 22"/>
                  <a:gd name="T13" fmla="*/ 0 h 171"/>
                  <a:gd name="T14" fmla="*/ 0 w 22"/>
                  <a:gd name="T15" fmla="*/ 0 h 171"/>
                  <a:gd name="T16" fmla="*/ 0 w 22"/>
                  <a:gd name="T17" fmla="*/ 0 h 171"/>
                  <a:gd name="T18" fmla="*/ 0 w 22"/>
                  <a:gd name="T19" fmla="*/ 0 h 171"/>
                  <a:gd name="T20" fmla="*/ 0 w 22"/>
                  <a:gd name="T21" fmla="*/ 0 h 171"/>
                  <a:gd name="T22" fmla="*/ 0 w 22"/>
                  <a:gd name="T23" fmla="*/ 0 h 171"/>
                  <a:gd name="T24" fmla="*/ 0 w 22"/>
                  <a:gd name="T25" fmla="*/ 0 h 171"/>
                  <a:gd name="T26" fmla="*/ 0 w 22"/>
                  <a:gd name="T27" fmla="*/ 0 h 171"/>
                  <a:gd name="T28" fmla="*/ 0 w 22"/>
                  <a:gd name="T29" fmla="*/ 0 h 171"/>
                  <a:gd name="T30" fmla="*/ 0 w 22"/>
                  <a:gd name="T31" fmla="*/ 0 h 171"/>
                  <a:gd name="T32" fmla="*/ 0 w 22"/>
                  <a:gd name="T33" fmla="*/ 0 h 171"/>
                  <a:gd name="T34" fmla="*/ 0 w 22"/>
                  <a:gd name="T35" fmla="*/ 0 h 171"/>
                  <a:gd name="T36" fmla="*/ 0 w 22"/>
                  <a:gd name="T37" fmla="*/ 0 h 171"/>
                  <a:gd name="T38" fmla="*/ 0 w 22"/>
                  <a:gd name="T39" fmla="*/ 0 h 171"/>
                  <a:gd name="T40" fmla="*/ 0 w 22"/>
                  <a:gd name="T41" fmla="*/ 0 h 171"/>
                  <a:gd name="T42" fmla="*/ 0 w 22"/>
                  <a:gd name="T43" fmla="*/ 0 h 171"/>
                  <a:gd name="T44" fmla="*/ 0 w 22"/>
                  <a:gd name="T45" fmla="*/ 0 h 171"/>
                  <a:gd name="T46" fmla="*/ 0 w 22"/>
                  <a:gd name="T47" fmla="*/ 0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171"/>
                  <a:gd name="T74" fmla="*/ 22 w 22"/>
                  <a:gd name="T75" fmla="*/ 171 h 17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171">
                    <a:moveTo>
                      <a:pt x="7" y="159"/>
                    </a:moveTo>
                    <a:lnTo>
                      <a:pt x="14" y="164"/>
                    </a:lnTo>
                    <a:lnTo>
                      <a:pt x="11" y="135"/>
                    </a:lnTo>
                    <a:lnTo>
                      <a:pt x="11" y="107"/>
                    </a:lnTo>
                    <a:lnTo>
                      <a:pt x="12" y="83"/>
                    </a:lnTo>
                    <a:lnTo>
                      <a:pt x="14" y="61"/>
                    </a:lnTo>
                    <a:lnTo>
                      <a:pt x="16" y="43"/>
                    </a:lnTo>
                    <a:lnTo>
                      <a:pt x="18" y="26"/>
                    </a:lnTo>
                    <a:lnTo>
                      <a:pt x="20" y="13"/>
                    </a:lnTo>
                    <a:lnTo>
                      <a:pt x="22" y="2"/>
                    </a:lnTo>
                    <a:lnTo>
                      <a:pt x="11" y="0"/>
                    </a:lnTo>
                    <a:lnTo>
                      <a:pt x="9" y="11"/>
                    </a:lnTo>
                    <a:lnTo>
                      <a:pt x="7" y="24"/>
                    </a:lnTo>
                    <a:lnTo>
                      <a:pt x="5" y="41"/>
                    </a:lnTo>
                    <a:lnTo>
                      <a:pt x="2" y="61"/>
                    </a:lnTo>
                    <a:lnTo>
                      <a:pt x="1" y="83"/>
                    </a:lnTo>
                    <a:lnTo>
                      <a:pt x="0" y="107"/>
                    </a:lnTo>
                    <a:lnTo>
                      <a:pt x="0" y="135"/>
                    </a:lnTo>
                    <a:lnTo>
                      <a:pt x="2" y="164"/>
                    </a:lnTo>
                    <a:lnTo>
                      <a:pt x="9" y="170"/>
                    </a:lnTo>
                    <a:lnTo>
                      <a:pt x="2" y="164"/>
                    </a:lnTo>
                    <a:lnTo>
                      <a:pt x="2" y="171"/>
                    </a:lnTo>
                    <a:lnTo>
                      <a:pt x="9" y="170"/>
                    </a:lnTo>
                    <a:lnTo>
                      <a:pt x="7" y="159"/>
                    </a:lnTo>
                    <a:close/>
                  </a:path>
                </a:pathLst>
              </a:custGeom>
              <a:solidFill>
                <a:srgbClr val="000000"/>
              </a:solidFill>
              <a:ln w="9525">
                <a:noFill/>
                <a:round/>
                <a:headEnd/>
                <a:tailEnd/>
              </a:ln>
            </p:spPr>
            <p:txBody>
              <a:bodyPr/>
              <a:lstStyle/>
              <a:p>
                <a:endParaRPr lang="en-US"/>
              </a:p>
            </p:txBody>
          </p:sp>
          <p:sp>
            <p:nvSpPr>
              <p:cNvPr id="1388" name="Freeform 154"/>
              <p:cNvSpPr>
                <a:spLocks/>
              </p:cNvSpPr>
              <p:nvPr/>
            </p:nvSpPr>
            <p:spPr bwMode="auto">
              <a:xfrm>
                <a:off x="4099" y="1899"/>
                <a:ext cx="11" cy="3"/>
              </a:xfrm>
              <a:custGeom>
                <a:avLst/>
                <a:gdLst>
                  <a:gd name="T0" fmla="*/ 0 w 52"/>
                  <a:gd name="T1" fmla="*/ 0 h 18"/>
                  <a:gd name="T2" fmla="*/ 0 w 52"/>
                  <a:gd name="T3" fmla="*/ 0 h 18"/>
                  <a:gd name="T4" fmla="*/ 0 w 52"/>
                  <a:gd name="T5" fmla="*/ 0 h 18"/>
                  <a:gd name="T6" fmla="*/ 0 w 52"/>
                  <a:gd name="T7" fmla="*/ 0 h 18"/>
                  <a:gd name="T8" fmla="*/ 0 w 52"/>
                  <a:gd name="T9" fmla="*/ 0 h 18"/>
                  <a:gd name="T10" fmla="*/ 0 w 52"/>
                  <a:gd name="T11" fmla="*/ 0 h 18"/>
                  <a:gd name="T12" fmla="*/ 0 w 52"/>
                  <a:gd name="T13" fmla="*/ 0 h 18"/>
                  <a:gd name="T14" fmla="*/ 0 w 52"/>
                  <a:gd name="T15" fmla="*/ 0 h 18"/>
                  <a:gd name="T16" fmla="*/ 0 w 52"/>
                  <a:gd name="T17" fmla="*/ 0 h 18"/>
                  <a:gd name="T18" fmla="*/ 0 w 52"/>
                  <a:gd name="T19" fmla="*/ 0 h 18"/>
                  <a:gd name="T20" fmla="*/ 0 w 52"/>
                  <a:gd name="T21" fmla="*/ 0 h 18"/>
                  <a:gd name="T22" fmla="*/ 0 w 52"/>
                  <a:gd name="T23" fmla="*/ 0 h 18"/>
                  <a:gd name="T24" fmla="*/ 0 w 52"/>
                  <a:gd name="T25" fmla="*/ 0 h 18"/>
                  <a:gd name="T26" fmla="*/ 0 w 52"/>
                  <a:gd name="T27" fmla="*/ 0 h 18"/>
                  <a:gd name="T28" fmla="*/ 0 w 52"/>
                  <a:gd name="T29" fmla="*/ 0 h 18"/>
                  <a:gd name="T30" fmla="*/ 0 w 52"/>
                  <a:gd name="T31" fmla="*/ 0 h 18"/>
                  <a:gd name="T32" fmla="*/ 0 w 52"/>
                  <a:gd name="T33" fmla="*/ 0 h 18"/>
                  <a:gd name="T34" fmla="*/ 0 w 52"/>
                  <a:gd name="T35" fmla="*/ 0 h 18"/>
                  <a:gd name="T36" fmla="*/ 0 w 52"/>
                  <a:gd name="T37" fmla="*/ 0 h 18"/>
                  <a:gd name="T38" fmla="*/ 0 w 52"/>
                  <a:gd name="T39" fmla="*/ 0 h 18"/>
                  <a:gd name="T40" fmla="*/ 0 w 52"/>
                  <a:gd name="T41" fmla="*/ 0 h 18"/>
                  <a:gd name="T42" fmla="*/ 0 w 52"/>
                  <a:gd name="T43" fmla="*/ 0 h 18"/>
                  <a:gd name="T44" fmla="*/ 0 w 52"/>
                  <a:gd name="T45" fmla="*/ 0 h 18"/>
                  <a:gd name="T46" fmla="*/ 0 w 52"/>
                  <a:gd name="T47" fmla="*/ 0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
                  <a:gd name="T73" fmla="*/ 0 h 18"/>
                  <a:gd name="T74" fmla="*/ 52 w 52"/>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 h="18">
                    <a:moveTo>
                      <a:pt x="41" y="4"/>
                    </a:moveTo>
                    <a:lnTo>
                      <a:pt x="46" y="0"/>
                    </a:lnTo>
                    <a:lnTo>
                      <a:pt x="43" y="0"/>
                    </a:lnTo>
                    <a:lnTo>
                      <a:pt x="42" y="1"/>
                    </a:lnTo>
                    <a:lnTo>
                      <a:pt x="39" y="1"/>
                    </a:lnTo>
                    <a:lnTo>
                      <a:pt x="33" y="2"/>
                    </a:lnTo>
                    <a:lnTo>
                      <a:pt x="27" y="3"/>
                    </a:lnTo>
                    <a:lnTo>
                      <a:pt x="19" y="5"/>
                    </a:lnTo>
                    <a:lnTo>
                      <a:pt x="10" y="6"/>
                    </a:lnTo>
                    <a:lnTo>
                      <a:pt x="0" y="7"/>
                    </a:lnTo>
                    <a:lnTo>
                      <a:pt x="2" y="18"/>
                    </a:lnTo>
                    <a:lnTo>
                      <a:pt x="12" y="17"/>
                    </a:lnTo>
                    <a:lnTo>
                      <a:pt x="21" y="16"/>
                    </a:lnTo>
                    <a:lnTo>
                      <a:pt x="29" y="13"/>
                    </a:lnTo>
                    <a:lnTo>
                      <a:pt x="36" y="12"/>
                    </a:lnTo>
                    <a:lnTo>
                      <a:pt x="41" y="11"/>
                    </a:lnTo>
                    <a:lnTo>
                      <a:pt x="45" y="11"/>
                    </a:lnTo>
                    <a:lnTo>
                      <a:pt x="48" y="10"/>
                    </a:lnTo>
                    <a:lnTo>
                      <a:pt x="52" y="6"/>
                    </a:lnTo>
                    <a:lnTo>
                      <a:pt x="48" y="10"/>
                    </a:lnTo>
                    <a:lnTo>
                      <a:pt x="51" y="9"/>
                    </a:lnTo>
                    <a:lnTo>
                      <a:pt x="52" y="6"/>
                    </a:lnTo>
                    <a:lnTo>
                      <a:pt x="41" y="4"/>
                    </a:lnTo>
                    <a:close/>
                  </a:path>
                </a:pathLst>
              </a:custGeom>
              <a:solidFill>
                <a:srgbClr val="000000"/>
              </a:solidFill>
              <a:ln w="9525">
                <a:noFill/>
                <a:round/>
                <a:headEnd/>
                <a:tailEnd/>
              </a:ln>
            </p:spPr>
            <p:txBody>
              <a:bodyPr/>
              <a:lstStyle/>
              <a:p>
                <a:endParaRPr lang="en-US"/>
              </a:p>
            </p:txBody>
          </p:sp>
          <p:sp>
            <p:nvSpPr>
              <p:cNvPr id="1389" name="Freeform 155"/>
              <p:cNvSpPr>
                <a:spLocks/>
              </p:cNvSpPr>
              <p:nvPr/>
            </p:nvSpPr>
            <p:spPr bwMode="auto">
              <a:xfrm>
                <a:off x="4107" y="1870"/>
                <a:ext cx="5" cy="32"/>
              </a:xfrm>
              <a:custGeom>
                <a:avLst/>
                <a:gdLst>
                  <a:gd name="T0" fmla="*/ 0 w 23"/>
                  <a:gd name="T1" fmla="*/ 0 h 162"/>
                  <a:gd name="T2" fmla="*/ 0 w 23"/>
                  <a:gd name="T3" fmla="*/ 0 h 162"/>
                  <a:gd name="T4" fmla="*/ 0 w 23"/>
                  <a:gd name="T5" fmla="*/ 0 h 162"/>
                  <a:gd name="T6" fmla="*/ 0 w 23"/>
                  <a:gd name="T7" fmla="*/ 0 h 162"/>
                  <a:gd name="T8" fmla="*/ 0 w 23"/>
                  <a:gd name="T9" fmla="*/ 0 h 162"/>
                  <a:gd name="T10" fmla="*/ 0 w 23"/>
                  <a:gd name="T11" fmla="*/ 0 h 162"/>
                  <a:gd name="T12" fmla="*/ 0 w 23"/>
                  <a:gd name="T13" fmla="*/ 0 h 162"/>
                  <a:gd name="T14" fmla="*/ 0 w 23"/>
                  <a:gd name="T15" fmla="*/ 0 h 162"/>
                  <a:gd name="T16" fmla="*/ 0 w 23"/>
                  <a:gd name="T17" fmla="*/ 0 h 162"/>
                  <a:gd name="T18" fmla="*/ 0 w 23"/>
                  <a:gd name="T19" fmla="*/ 0 h 162"/>
                  <a:gd name="T20" fmla="*/ 0 w 23"/>
                  <a:gd name="T21" fmla="*/ 0 h 162"/>
                  <a:gd name="T22" fmla="*/ 0 w 23"/>
                  <a:gd name="T23" fmla="*/ 0 h 162"/>
                  <a:gd name="T24" fmla="*/ 0 w 23"/>
                  <a:gd name="T25" fmla="*/ 0 h 162"/>
                  <a:gd name="T26" fmla="*/ 0 w 23"/>
                  <a:gd name="T27" fmla="*/ 0 h 162"/>
                  <a:gd name="T28" fmla="*/ 0 w 23"/>
                  <a:gd name="T29" fmla="*/ 0 h 162"/>
                  <a:gd name="T30" fmla="*/ 0 w 23"/>
                  <a:gd name="T31" fmla="*/ 0 h 162"/>
                  <a:gd name="T32" fmla="*/ 0 w 23"/>
                  <a:gd name="T33" fmla="*/ 0 h 162"/>
                  <a:gd name="T34" fmla="*/ 0 w 23"/>
                  <a:gd name="T35" fmla="*/ 0 h 162"/>
                  <a:gd name="T36" fmla="*/ 0 w 23"/>
                  <a:gd name="T37" fmla="*/ 0 h 162"/>
                  <a:gd name="T38" fmla="*/ 0 w 23"/>
                  <a:gd name="T39" fmla="*/ 0 h 162"/>
                  <a:gd name="T40" fmla="*/ 0 w 23"/>
                  <a:gd name="T41" fmla="*/ 0 h 162"/>
                  <a:gd name="T42" fmla="*/ 0 w 23"/>
                  <a:gd name="T43" fmla="*/ 0 h 162"/>
                  <a:gd name="T44" fmla="*/ 0 w 23"/>
                  <a:gd name="T45" fmla="*/ 0 h 162"/>
                  <a:gd name="T46" fmla="*/ 0 w 23"/>
                  <a:gd name="T47" fmla="*/ 0 h 1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
                  <a:gd name="T73" fmla="*/ 0 h 162"/>
                  <a:gd name="T74" fmla="*/ 23 w 23"/>
                  <a:gd name="T75" fmla="*/ 162 h 1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 h="162">
                    <a:moveTo>
                      <a:pt x="10" y="0"/>
                    </a:moveTo>
                    <a:lnTo>
                      <a:pt x="9" y="2"/>
                    </a:lnTo>
                    <a:lnTo>
                      <a:pt x="10" y="15"/>
                    </a:lnTo>
                    <a:lnTo>
                      <a:pt x="11" y="29"/>
                    </a:lnTo>
                    <a:lnTo>
                      <a:pt x="11" y="47"/>
                    </a:lnTo>
                    <a:lnTo>
                      <a:pt x="11" y="67"/>
                    </a:lnTo>
                    <a:lnTo>
                      <a:pt x="11" y="89"/>
                    </a:lnTo>
                    <a:lnTo>
                      <a:pt x="9" y="111"/>
                    </a:lnTo>
                    <a:lnTo>
                      <a:pt x="6" y="136"/>
                    </a:lnTo>
                    <a:lnTo>
                      <a:pt x="0" y="160"/>
                    </a:lnTo>
                    <a:lnTo>
                      <a:pt x="11" y="162"/>
                    </a:lnTo>
                    <a:lnTo>
                      <a:pt x="17" y="138"/>
                    </a:lnTo>
                    <a:lnTo>
                      <a:pt x="20" y="114"/>
                    </a:lnTo>
                    <a:lnTo>
                      <a:pt x="23" y="89"/>
                    </a:lnTo>
                    <a:lnTo>
                      <a:pt x="23" y="67"/>
                    </a:lnTo>
                    <a:lnTo>
                      <a:pt x="23" y="47"/>
                    </a:lnTo>
                    <a:lnTo>
                      <a:pt x="23" y="29"/>
                    </a:lnTo>
                    <a:lnTo>
                      <a:pt x="21" y="15"/>
                    </a:lnTo>
                    <a:lnTo>
                      <a:pt x="20" y="2"/>
                    </a:lnTo>
                    <a:lnTo>
                      <a:pt x="19" y="4"/>
                    </a:lnTo>
                    <a:lnTo>
                      <a:pt x="10" y="0"/>
                    </a:lnTo>
                    <a:lnTo>
                      <a:pt x="9" y="1"/>
                    </a:lnTo>
                    <a:lnTo>
                      <a:pt x="9" y="2"/>
                    </a:lnTo>
                    <a:lnTo>
                      <a:pt x="10" y="0"/>
                    </a:lnTo>
                    <a:close/>
                  </a:path>
                </a:pathLst>
              </a:custGeom>
              <a:solidFill>
                <a:srgbClr val="000000"/>
              </a:solidFill>
              <a:ln w="9525">
                <a:noFill/>
                <a:round/>
                <a:headEnd/>
                <a:tailEnd/>
              </a:ln>
            </p:spPr>
            <p:txBody>
              <a:bodyPr/>
              <a:lstStyle/>
              <a:p>
                <a:endParaRPr lang="en-US"/>
              </a:p>
            </p:txBody>
          </p:sp>
          <p:sp>
            <p:nvSpPr>
              <p:cNvPr id="1390" name="Freeform 156"/>
              <p:cNvSpPr>
                <a:spLocks/>
              </p:cNvSpPr>
              <p:nvPr/>
            </p:nvSpPr>
            <p:spPr bwMode="auto">
              <a:xfrm>
                <a:off x="4106" y="1859"/>
                <a:ext cx="4" cy="10"/>
              </a:xfrm>
              <a:custGeom>
                <a:avLst/>
                <a:gdLst>
                  <a:gd name="T0" fmla="*/ 0 w 18"/>
                  <a:gd name="T1" fmla="*/ 0 h 52"/>
                  <a:gd name="T2" fmla="*/ 0 w 18"/>
                  <a:gd name="T3" fmla="*/ 0 h 52"/>
                  <a:gd name="T4" fmla="*/ 0 w 18"/>
                  <a:gd name="T5" fmla="*/ 0 h 52"/>
                  <a:gd name="T6" fmla="*/ 0 w 18"/>
                  <a:gd name="T7" fmla="*/ 0 h 52"/>
                  <a:gd name="T8" fmla="*/ 0 w 18"/>
                  <a:gd name="T9" fmla="*/ 0 h 52"/>
                  <a:gd name="T10" fmla="*/ 0 w 18"/>
                  <a:gd name="T11" fmla="*/ 0 h 52"/>
                  <a:gd name="T12" fmla="*/ 0 w 18"/>
                  <a:gd name="T13" fmla="*/ 0 h 52"/>
                  <a:gd name="T14" fmla="*/ 0 w 18"/>
                  <a:gd name="T15" fmla="*/ 0 h 52"/>
                  <a:gd name="T16" fmla="*/ 0 w 18"/>
                  <a:gd name="T17" fmla="*/ 0 h 52"/>
                  <a:gd name="T18" fmla="*/ 0 w 18"/>
                  <a:gd name="T19" fmla="*/ 0 h 52"/>
                  <a:gd name="T20" fmla="*/ 0 w 18"/>
                  <a:gd name="T21" fmla="*/ 0 h 52"/>
                  <a:gd name="T22" fmla="*/ 0 w 18"/>
                  <a:gd name="T23" fmla="*/ 0 h 52"/>
                  <a:gd name="T24" fmla="*/ 0 w 18"/>
                  <a:gd name="T25" fmla="*/ 0 h 52"/>
                  <a:gd name="T26" fmla="*/ 0 w 18"/>
                  <a:gd name="T27" fmla="*/ 0 h 52"/>
                  <a:gd name="T28" fmla="*/ 0 w 18"/>
                  <a:gd name="T29" fmla="*/ 0 h 52"/>
                  <a:gd name="T30" fmla="*/ 0 w 18"/>
                  <a:gd name="T31" fmla="*/ 0 h 52"/>
                  <a:gd name="T32" fmla="*/ 0 w 18"/>
                  <a:gd name="T33" fmla="*/ 0 h 52"/>
                  <a:gd name="T34" fmla="*/ 0 w 18"/>
                  <a:gd name="T35" fmla="*/ 0 h 52"/>
                  <a:gd name="T36" fmla="*/ 0 w 18"/>
                  <a:gd name="T37" fmla="*/ 0 h 52"/>
                  <a:gd name="T38" fmla="*/ 0 w 18"/>
                  <a:gd name="T39" fmla="*/ 0 h 52"/>
                  <a:gd name="T40" fmla="*/ 0 w 18"/>
                  <a:gd name="T41" fmla="*/ 0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52"/>
                  <a:gd name="T65" fmla="*/ 18 w 18"/>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52">
                    <a:moveTo>
                      <a:pt x="0" y="5"/>
                    </a:moveTo>
                    <a:lnTo>
                      <a:pt x="0" y="5"/>
                    </a:lnTo>
                    <a:lnTo>
                      <a:pt x="4" y="12"/>
                    </a:lnTo>
                    <a:lnTo>
                      <a:pt x="6" y="17"/>
                    </a:lnTo>
                    <a:lnTo>
                      <a:pt x="7" y="22"/>
                    </a:lnTo>
                    <a:lnTo>
                      <a:pt x="7" y="27"/>
                    </a:lnTo>
                    <a:lnTo>
                      <a:pt x="7" y="31"/>
                    </a:lnTo>
                    <a:lnTo>
                      <a:pt x="5" y="35"/>
                    </a:lnTo>
                    <a:lnTo>
                      <a:pt x="2" y="42"/>
                    </a:lnTo>
                    <a:lnTo>
                      <a:pt x="0" y="48"/>
                    </a:lnTo>
                    <a:lnTo>
                      <a:pt x="9" y="52"/>
                    </a:lnTo>
                    <a:lnTo>
                      <a:pt x="14" y="46"/>
                    </a:lnTo>
                    <a:lnTo>
                      <a:pt x="16" y="39"/>
                    </a:lnTo>
                    <a:lnTo>
                      <a:pt x="18" y="33"/>
                    </a:lnTo>
                    <a:lnTo>
                      <a:pt x="18" y="27"/>
                    </a:lnTo>
                    <a:lnTo>
                      <a:pt x="18" y="22"/>
                    </a:lnTo>
                    <a:lnTo>
                      <a:pt x="17" y="15"/>
                    </a:lnTo>
                    <a:lnTo>
                      <a:pt x="15" y="8"/>
                    </a:lnTo>
                    <a:lnTo>
                      <a:pt x="11" y="0"/>
                    </a:lnTo>
                    <a:lnTo>
                      <a:pt x="0" y="5"/>
                    </a:lnTo>
                    <a:close/>
                  </a:path>
                </a:pathLst>
              </a:custGeom>
              <a:solidFill>
                <a:srgbClr val="000000"/>
              </a:solidFill>
              <a:ln w="9525">
                <a:noFill/>
                <a:round/>
                <a:headEnd/>
                <a:tailEnd/>
              </a:ln>
            </p:spPr>
            <p:txBody>
              <a:bodyPr/>
              <a:lstStyle/>
              <a:p>
                <a:endParaRPr lang="en-US"/>
              </a:p>
            </p:txBody>
          </p:sp>
          <p:sp>
            <p:nvSpPr>
              <p:cNvPr id="1391" name="Freeform 157"/>
              <p:cNvSpPr>
                <a:spLocks/>
              </p:cNvSpPr>
              <p:nvPr/>
            </p:nvSpPr>
            <p:spPr bwMode="auto">
              <a:xfrm>
                <a:off x="4107" y="1847"/>
                <a:ext cx="5" cy="12"/>
              </a:xfrm>
              <a:custGeom>
                <a:avLst/>
                <a:gdLst>
                  <a:gd name="T0" fmla="*/ 0 w 22"/>
                  <a:gd name="T1" fmla="*/ 0 h 62"/>
                  <a:gd name="T2" fmla="*/ 0 w 22"/>
                  <a:gd name="T3" fmla="*/ 0 h 62"/>
                  <a:gd name="T4" fmla="*/ 0 w 22"/>
                  <a:gd name="T5" fmla="*/ 0 h 62"/>
                  <a:gd name="T6" fmla="*/ 0 w 22"/>
                  <a:gd name="T7" fmla="*/ 0 h 62"/>
                  <a:gd name="T8" fmla="*/ 0 w 22"/>
                  <a:gd name="T9" fmla="*/ 0 h 62"/>
                  <a:gd name="T10" fmla="*/ 0 w 22"/>
                  <a:gd name="T11" fmla="*/ 0 h 62"/>
                  <a:gd name="T12" fmla="*/ 0 w 22"/>
                  <a:gd name="T13" fmla="*/ 0 h 62"/>
                  <a:gd name="T14" fmla="*/ 0 w 22"/>
                  <a:gd name="T15" fmla="*/ 0 h 62"/>
                  <a:gd name="T16" fmla="*/ 0 w 22"/>
                  <a:gd name="T17" fmla="*/ 0 h 62"/>
                  <a:gd name="T18" fmla="*/ 0 w 22"/>
                  <a:gd name="T19" fmla="*/ 0 h 62"/>
                  <a:gd name="T20" fmla="*/ 0 w 22"/>
                  <a:gd name="T21" fmla="*/ 0 h 62"/>
                  <a:gd name="T22" fmla="*/ 0 w 22"/>
                  <a:gd name="T23" fmla="*/ 0 h 62"/>
                  <a:gd name="T24" fmla="*/ 0 w 22"/>
                  <a:gd name="T25" fmla="*/ 0 h 62"/>
                  <a:gd name="T26" fmla="*/ 0 w 22"/>
                  <a:gd name="T27" fmla="*/ 0 h 62"/>
                  <a:gd name="T28" fmla="*/ 0 w 22"/>
                  <a:gd name="T29" fmla="*/ 0 h 62"/>
                  <a:gd name="T30" fmla="*/ 0 w 22"/>
                  <a:gd name="T31" fmla="*/ 0 h 62"/>
                  <a:gd name="T32" fmla="*/ 0 w 22"/>
                  <a:gd name="T33" fmla="*/ 0 h 62"/>
                  <a:gd name="T34" fmla="*/ 0 w 22"/>
                  <a:gd name="T35" fmla="*/ 0 h 62"/>
                  <a:gd name="T36" fmla="*/ 0 w 22"/>
                  <a:gd name="T37" fmla="*/ 0 h 62"/>
                  <a:gd name="T38" fmla="*/ 0 w 22"/>
                  <a:gd name="T39" fmla="*/ 0 h 62"/>
                  <a:gd name="T40" fmla="*/ 0 w 22"/>
                  <a:gd name="T41" fmla="*/ 0 h 62"/>
                  <a:gd name="T42" fmla="*/ 0 w 22"/>
                  <a:gd name="T43" fmla="*/ 0 h 62"/>
                  <a:gd name="T44" fmla="*/ 0 w 22"/>
                  <a:gd name="T45" fmla="*/ 0 h 62"/>
                  <a:gd name="T46" fmla="*/ 0 w 22"/>
                  <a:gd name="T47" fmla="*/ 0 h 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62"/>
                  <a:gd name="T74" fmla="*/ 22 w 22"/>
                  <a:gd name="T75" fmla="*/ 62 h 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62">
                    <a:moveTo>
                      <a:pt x="11" y="26"/>
                    </a:moveTo>
                    <a:lnTo>
                      <a:pt x="0" y="24"/>
                    </a:lnTo>
                    <a:lnTo>
                      <a:pt x="0" y="25"/>
                    </a:lnTo>
                    <a:lnTo>
                      <a:pt x="0" y="27"/>
                    </a:lnTo>
                    <a:lnTo>
                      <a:pt x="1" y="30"/>
                    </a:lnTo>
                    <a:lnTo>
                      <a:pt x="2" y="34"/>
                    </a:lnTo>
                    <a:lnTo>
                      <a:pt x="3" y="40"/>
                    </a:lnTo>
                    <a:lnTo>
                      <a:pt x="6" y="46"/>
                    </a:lnTo>
                    <a:lnTo>
                      <a:pt x="8" y="54"/>
                    </a:lnTo>
                    <a:lnTo>
                      <a:pt x="11" y="62"/>
                    </a:lnTo>
                    <a:lnTo>
                      <a:pt x="22" y="57"/>
                    </a:lnTo>
                    <a:lnTo>
                      <a:pt x="19" y="50"/>
                    </a:lnTo>
                    <a:lnTo>
                      <a:pt x="17" y="44"/>
                    </a:lnTo>
                    <a:lnTo>
                      <a:pt x="15" y="37"/>
                    </a:lnTo>
                    <a:lnTo>
                      <a:pt x="13" y="32"/>
                    </a:lnTo>
                    <a:lnTo>
                      <a:pt x="12" y="28"/>
                    </a:lnTo>
                    <a:lnTo>
                      <a:pt x="11" y="25"/>
                    </a:lnTo>
                    <a:lnTo>
                      <a:pt x="11" y="24"/>
                    </a:lnTo>
                    <a:lnTo>
                      <a:pt x="0" y="22"/>
                    </a:lnTo>
                    <a:lnTo>
                      <a:pt x="11" y="24"/>
                    </a:lnTo>
                    <a:lnTo>
                      <a:pt x="9" y="0"/>
                    </a:lnTo>
                    <a:lnTo>
                      <a:pt x="0" y="22"/>
                    </a:lnTo>
                    <a:lnTo>
                      <a:pt x="11" y="26"/>
                    </a:lnTo>
                    <a:close/>
                  </a:path>
                </a:pathLst>
              </a:custGeom>
              <a:solidFill>
                <a:srgbClr val="000000"/>
              </a:solidFill>
              <a:ln w="9525">
                <a:noFill/>
                <a:round/>
                <a:headEnd/>
                <a:tailEnd/>
              </a:ln>
            </p:spPr>
            <p:txBody>
              <a:bodyPr/>
              <a:lstStyle/>
              <a:p>
                <a:endParaRPr lang="en-US"/>
              </a:p>
            </p:txBody>
          </p:sp>
          <p:sp>
            <p:nvSpPr>
              <p:cNvPr id="1392" name="Freeform 158"/>
              <p:cNvSpPr>
                <a:spLocks/>
              </p:cNvSpPr>
              <p:nvPr/>
            </p:nvSpPr>
            <p:spPr bwMode="auto">
              <a:xfrm>
                <a:off x="4102" y="1839"/>
                <a:ext cx="17" cy="12"/>
              </a:xfrm>
              <a:custGeom>
                <a:avLst/>
                <a:gdLst>
                  <a:gd name="T0" fmla="*/ 0 w 83"/>
                  <a:gd name="T1" fmla="*/ 0 h 77"/>
                  <a:gd name="T2" fmla="*/ 0 w 83"/>
                  <a:gd name="T3" fmla="*/ 0 h 77"/>
                  <a:gd name="T4" fmla="*/ 0 w 83"/>
                  <a:gd name="T5" fmla="*/ 0 h 77"/>
                  <a:gd name="T6" fmla="*/ 0 w 83"/>
                  <a:gd name="T7" fmla="*/ 0 h 77"/>
                  <a:gd name="T8" fmla="*/ 0 w 83"/>
                  <a:gd name="T9" fmla="*/ 0 h 77"/>
                  <a:gd name="T10" fmla="*/ 0 w 83"/>
                  <a:gd name="T11" fmla="*/ 0 h 77"/>
                  <a:gd name="T12" fmla="*/ 0 w 83"/>
                  <a:gd name="T13" fmla="*/ 0 h 77"/>
                  <a:gd name="T14" fmla="*/ 0 w 83"/>
                  <a:gd name="T15" fmla="*/ 0 h 77"/>
                  <a:gd name="T16" fmla="*/ 0 w 83"/>
                  <a:gd name="T17" fmla="*/ 0 h 77"/>
                  <a:gd name="T18" fmla="*/ 0 w 83"/>
                  <a:gd name="T19" fmla="*/ 0 h 77"/>
                  <a:gd name="T20" fmla="*/ 0 w 83"/>
                  <a:gd name="T21" fmla="*/ 0 h 77"/>
                  <a:gd name="T22" fmla="*/ 0 w 83"/>
                  <a:gd name="T23" fmla="*/ 0 h 77"/>
                  <a:gd name="T24" fmla="*/ 0 w 83"/>
                  <a:gd name="T25" fmla="*/ 0 h 77"/>
                  <a:gd name="T26" fmla="*/ 0 w 83"/>
                  <a:gd name="T27" fmla="*/ 0 h 77"/>
                  <a:gd name="T28" fmla="*/ 0 w 83"/>
                  <a:gd name="T29" fmla="*/ 0 h 77"/>
                  <a:gd name="T30" fmla="*/ 0 w 83"/>
                  <a:gd name="T31" fmla="*/ 0 h 77"/>
                  <a:gd name="T32" fmla="*/ 0 w 83"/>
                  <a:gd name="T33" fmla="*/ 0 h 77"/>
                  <a:gd name="T34" fmla="*/ 0 w 83"/>
                  <a:gd name="T35" fmla="*/ 0 h 77"/>
                  <a:gd name="T36" fmla="*/ 0 w 83"/>
                  <a:gd name="T37" fmla="*/ 0 h 77"/>
                  <a:gd name="T38" fmla="*/ 0 w 83"/>
                  <a:gd name="T39" fmla="*/ 0 h 77"/>
                  <a:gd name="T40" fmla="*/ 0 w 83"/>
                  <a:gd name="T41" fmla="*/ 0 h 77"/>
                  <a:gd name="T42" fmla="*/ 0 w 83"/>
                  <a:gd name="T43" fmla="*/ 0 h 77"/>
                  <a:gd name="T44" fmla="*/ 0 w 83"/>
                  <a:gd name="T45" fmla="*/ 0 h 77"/>
                  <a:gd name="T46" fmla="*/ 0 w 83"/>
                  <a:gd name="T47" fmla="*/ 0 h 77"/>
                  <a:gd name="T48" fmla="*/ 0 w 83"/>
                  <a:gd name="T49" fmla="*/ 0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77"/>
                  <a:gd name="T77" fmla="*/ 83 w 83"/>
                  <a:gd name="T78" fmla="*/ 77 h 7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77">
                    <a:moveTo>
                      <a:pt x="0" y="19"/>
                    </a:moveTo>
                    <a:lnTo>
                      <a:pt x="8" y="17"/>
                    </a:lnTo>
                    <a:lnTo>
                      <a:pt x="14" y="15"/>
                    </a:lnTo>
                    <a:lnTo>
                      <a:pt x="20" y="12"/>
                    </a:lnTo>
                    <a:lnTo>
                      <a:pt x="24" y="10"/>
                    </a:lnTo>
                    <a:lnTo>
                      <a:pt x="30" y="8"/>
                    </a:lnTo>
                    <a:lnTo>
                      <a:pt x="36" y="6"/>
                    </a:lnTo>
                    <a:lnTo>
                      <a:pt x="43" y="3"/>
                    </a:lnTo>
                    <a:lnTo>
                      <a:pt x="52" y="0"/>
                    </a:lnTo>
                    <a:lnTo>
                      <a:pt x="69" y="21"/>
                    </a:lnTo>
                    <a:lnTo>
                      <a:pt x="79" y="38"/>
                    </a:lnTo>
                    <a:lnTo>
                      <a:pt x="83" y="50"/>
                    </a:lnTo>
                    <a:lnTo>
                      <a:pt x="80" y="60"/>
                    </a:lnTo>
                    <a:lnTo>
                      <a:pt x="71" y="67"/>
                    </a:lnTo>
                    <a:lnTo>
                      <a:pt x="58" y="71"/>
                    </a:lnTo>
                    <a:lnTo>
                      <a:pt x="39" y="75"/>
                    </a:lnTo>
                    <a:lnTo>
                      <a:pt x="16" y="77"/>
                    </a:lnTo>
                    <a:lnTo>
                      <a:pt x="16" y="71"/>
                    </a:lnTo>
                    <a:lnTo>
                      <a:pt x="17" y="65"/>
                    </a:lnTo>
                    <a:lnTo>
                      <a:pt x="16" y="57"/>
                    </a:lnTo>
                    <a:lnTo>
                      <a:pt x="16" y="48"/>
                    </a:lnTo>
                    <a:lnTo>
                      <a:pt x="13" y="40"/>
                    </a:lnTo>
                    <a:lnTo>
                      <a:pt x="11" y="31"/>
                    </a:lnTo>
                    <a:lnTo>
                      <a:pt x="7" y="24"/>
                    </a:lnTo>
                    <a:lnTo>
                      <a:pt x="0" y="19"/>
                    </a:lnTo>
                    <a:close/>
                  </a:path>
                </a:pathLst>
              </a:custGeom>
              <a:solidFill>
                <a:srgbClr val="009933"/>
              </a:solidFill>
              <a:ln w="9525">
                <a:noFill/>
                <a:round/>
                <a:headEnd/>
                <a:tailEnd/>
              </a:ln>
            </p:spPr>
            <p:txBody>
              <a:bodyPr/>
              <a:lstStyle/>
              <a:p>
                <a:endParaRPr lang="en-US"/>
              </a:p>
            </p:txBody>
          </p:sp>
          <p:sp>
            <p:nvSpPr>
              <p:cNvPr id="1393" name="Freeform 159"/>
              <p:cNvSpPr>
                <a:spLocks/>
              </p:cNvSpPr>
              <p:nvPr/>
            </p:nvSpPr>
            <p:spPr bwMode="auto">
              <a:xfrm>
                <a:off x="4101" y="1844"/>
                <a:ext cx="11" cy="6"/>
              </a:xfrm>
              <a:custGeom>
                <a:avLst/>
                <a:gdLst>
                  <a:gd name="T0" fmla="*/ 0 w 59"/>
                  <a:gd name="T1" fmla="*/ 0 h 31"/>
                  <a:gd name="T2" fmla="*/ 0 w 59"/>
                  <a:gd name="T3" fmla="*/ 0 h 31"/>
                  <a:gd name="T4" fmla="*/ 0 w 59"/>
                  <a:gd name="T5" fmla="*/ 0 h 31"/>
                  <a:gd name="T6" fmla="*/ 0 w 59"/>
                  <a:gd name="T7" fmla="*/ 0 h 31"/>
                  <a:gd name="T8" fmla="*/ 0 w 59"/>
                  <a:gd name="T9" fmla="*/ 0 h 31"/>
                  <a:gd name="T10" fmla="*/ 0 w 59"/>
                  <a:gd name="T11" fmla="*/ 0 h 31"/>
                  <a:gd name="T12" fmla="*/ 0 w 59"/>
                  <a:gd name="T13" fmla="*/ 0 h 31"/>
                  <a:gd name="T14" fmla="*/ 0 w 59"/>
                  <a:gd name="T15" fmla="*/ 0 h 31"/>
                  <a:gd name="T16" fmla="*/ 0 w 59"/>
                  <a:gd name="T17" fmla="*/ 0 h 31"/>
                  <a:gd name="T18" fmla="*/ 0 w 59"/>
                  <a:gd name="T19" fmla="*/ 0 h 31"/>
                  <a:gd name="T20" fmla="*/ 0 w 59"/>
                  <a:gd name="T21" fmla="*/ 0 h 31"/>
                  <a:gd name="T22" fmla="*/ 0 w 59"/>
                  <a:gd name="T23" fmla="*/ 0 h 31"/>
                  <a:gd name="T24" fmla="*/ 0 w 59"/>
                  <a:gd name="T25" fmla="*/ 0 h 31"/>
                  <a:gd name="T26" fmla="*/ 0 w 59"/>
                  <a:gd name="T27" fmla="*/ 0 h 31"/>
                  <a:gd name="T28" fmla="*/ 0 w 59"/>
                  <a:gd name="T29" fmla="*/ 0 h 31"/>
                  <a:gd name="T30" fmla="*/ 0 w 59"/>
                  <a:gd name="T31" fmla="*/ 0 h 31"/>
                  <a:gd name="T32" fmla="*/ 0 w 59"/>
                  <a:gd name="T33" fmla="*/ 0 h 31"/>
                  <a:gd name="T34" fmla="*/ 0 w 59"/>
                  <a:gd name="T35" fmla="*/ 0 h 31"/>
                  <a:gd name="T36" fmla="*/ 0 w 59"/>
                  <a:gd name="T37" fmla="*/ 0 h 31"/>
                  <a:gd name="T38" fmla="*/ 0 w 59"/>
                  <a:gd name="T39" fmla="*/ 0 h 31"/>
                  <a:gd name="T40" fmla="*/ 0 w 59"/>
                  <a:gd name="T41" fmla="*/ 0 h 31"/>
                  <a:gd name="T42" fmla="*/ 0 w 59"/>
                  <a:gd name="T43" fmla="*/ 0 h 31"/>
                  <a:gd name="T44" fmla="*/ 0 w 59"/>
                  <a:gd name="T45" fmla="*/ 0 h 31"/>
                  <a:gd name="T46" fmla="*/ 0 w 59"/>
                  <a:gd name="T47" fmla="*/ 0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
                  <a:gd name="T73" fmla="*/ 0 h 31"/>
                  <a:gd name="T74" fmla="*/ 59 w 59"/>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 h="31">
                    <a:moveTo>
                      <a:pt x="59" y="4"/>
                    </a:moveTo>
                    <a:lnTo>
                      <a:pt x="52" y="2"/>
                    </a:lnTo>
                    <a:lnTo>
                      <a:pt x="43" y="5"/>
                    </a:lnTo>
                    <a:lnTo>
                      <a:pt x="35" y="8"/>
                    </a:lnTo>
                    <a:lnTo>
                      <a:pt x="30" y="10"/>
                    </a:lnTo>
                    <a:lnTo>
                      <a:pt x="24" y="12"/>
                    </a:lnTo>
                    <a:lnTo>
                      <a:pt x="20" y="14"/>
                    </a:lnTo>
                    <a:lnTo>
                      <a:pt x="14" y="16"/>
                    </a:lnTo>
                    <a:lnTo>
                      <a:pt x="9" y="18"/>
                    </a:lnTo>
                    <a:lnTo>
                      <a:pt x="0" y="20"/>
                    </a:lnTo>
                    <a:lnTo>
                      <a:pt x="4" y="31"/>
                    </a:lnTo>
                    <a:lnTo>
                      <a:pt x="11" y="29"/>
                    </a:lnTo>
                    <a:lnTo>
                      <a:pt x="19" y="27"/>
                    </a:lnTo>
                    <a:lnTo>
                      <a:pt x="24" y="25"/>
                    </a:lnTo>
                    <a:lnTo>
                      <a:pt x="29" y="23"/>
                    </a:lnTo>
                    <a:lnTo>
                      <a:pt x="34" y="20"/>
                    </a:lnTo>
                    <a:lnTo>
                      <a:pt x="40" y="18"/>
                    </a:lnTo>
                    <a:lnTo>
                      <a:pt x="48" y="15"/>
                    </a:lnTo>
                    <a:lnTo>
                      <a:pt x="57" y="12"/>
                    </a:lnTo>
                    <a:lnTo>
                      <a:pt x="50" y="10"/>
                    </a:lnTo>
                    <a:lnTo>
                      <a:pt x="59" y="4"/>
                    </a:lnTo>
                    <a:lnTo>
                      <a:pt x="56" y="0"/>
                    </a:lnTo>
                    <a:lnTo>
                      <a:pt x="52" y="2"/>
                    </a:lnTo>
                    <a:lnTo>
                      <a:pt x="59" y="4"/>
                    </a:lnTo>
                    <a:close/>
                  </a:path>
                </a:pathLst>
              </a:custGeom>
              <a:solidFill>
                <a:srgbClr val="000000"/>
              </a:solidFill>
              <a:ln w="9525">
                <a:noFill/>
                <a:round/>
                <a:headEnd/>
                <a:tailEnd/>
              </a:ln>
            </p:spPr>
            <p:txBody>
              <a:bodyPr/>
              <a:lstStyle/>
              <a:p>
                <a:endParaRPr lang="en-US"/>
              </a:p>
            </p:txBody>
          </p:sp>
          <p:sp>
            <p:nvSpPr>
              <p:cNvPr id="1394" name="Freeform 160"/>
              <p:cNvSpPr>
                <a:spLocks/>
              </p:cNvSpPr>
              <p:nvPr/>
            </p:nvSpPr>
            <p:spPr bwMode="auto">
              <a:xfrm>
                <a:off x="4102" y="1844"/>
                <a:ext cx="16" cy="17"/>
              </a:xfrm>
              <a:custGeom>
                <a:avLst/>
                <a:gdLst>
                  <a:gd name="T0" fmla="*/ 0 w 79"/>
                  <a:gd name="T1" fmla="*/ 0 h 85"/>
                  <a:gd name="T2" fmla="*/ 0 w 79"/>
                  <a:gd name="T3" fmla="*/ 0 h 85"/>
                  <a:gd name="T4" fmla="*/ 0 w 79"/>
                  <a:gd name="T5" fmla="*/ 0 h 85"/>
                  <a:gd name="T6" fmla="*/ 0 w 79"/>
                  <a:gd name="T7" fmla="*/ 0 h 85"/>
                  <a:gd name="T8" fmla="*/ 0 w 79"/>
                  <a:gd name="T9" fmla="*/ 0 h 85"/>
                  <a:gd name="T10" fmla="*/ 0 w 79"/>
                  <a:gd name="T11" fmla="*/ 0 h 85"/>
                  <a:gd name="T12" fmla="*/ 0 w 79"/>
                  <a:gd name="T13" fmla="*/ 0 h 85"/>
                  <a:gd name="T14" fmla="*/ 0 w 79"/>
                  <a:gd name="T15" fmla="*/ 0 h 85"/>
                  <a:gd name="T16" fmla="*/ 0 w 79"/>
                  <a:gd name="T17" fmla="*/ 0 h 85"/>
                  <a:gd name="T18" fmla="*/ 0 w 79"/>
                  <a:gd name="T19" fmla="*/ 0 h 85"/>
                  <a:gd name="T20" fmla="*/ 0 w 79"/>
                  <a:gd name="T21" fmla="*/ 0 h 85"/>
                  <a:gd name="T22" fmla="*/ 0 w 79"/>
                  <a:gd name="T23" fmla="*/ 0 h 85"/>
                  <a:gd name="T24" fmla="*/ 0 w 79"/>
                  <a:gd name="T25" fmla="*/ 0 h 85"/>
                  <a:gd name="T26" fmla="*/ 0 w 79"/>
                  <a:gd name="T27" fmla="*/ 0 h 85"/>
                  <a:gd name="T28" fmla="*/ 0 w 79"/>
                  <a:gd name="T29" fmla="*/ 0 h 85"/>
                  <a:gd name="T30" fmla="*/ 0 w 79"/>
                  <a:gd name="T31" fmla="*/ 0 h 85"/>
                  <a:gd name="T32" fmla="*/ 0 w 79"/>
                  <a:gd name="T33" fmla="*/ 0 h 85"/>
                  <a:gd name="T34" fmla="*/ 0 w 79"/>
                  <a:gd name="T35" fmla="*/ 0 h 85"/>
                  <a:gd name="T36" fmla="*/ 0 w 79"/>
                  <a:gd name="T37" fmla="*/ 0 h 85"/>
                  <a:gd name="T38" fmla="*/ 0 w 79"/>
                  <a:gd name="T39" fmla="*/ 0 h 85"/>
                  <a:gd name="T40" fmla="*/ 0 w 79"/>
                  <a:gd name="T41" fmla="*/ 0 h 85"/>
                  <a:gd name="T42" fmla="*/ 0 w 79"/>
                  <a:gd name="T43" fmla="*/ 0 h 85"/>
                  <a:gd name="T44" fmla="*/ 0 w 79"/>
                  <a:gd name="T45" fmla="*/ 0 h 85"/>
                  <a:gd name="T46" fmla="*/ 0 w 79"/>
                  <a:gd name="T47" fmla="*/ 0 h 8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85"/>
                  <a:gd name="T74" fmla="*/ 79 w 79"/>
                  <a:gd name="T75" fmla="*/ 85 h 8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85">
                    <a:moveTo>
                      <a:pt x="1" y="80"/>
                    </a:moveTo>
                    <a:lnTo>
                      <a:pt x="7" y="85"/>
                    </a:lnTo>
                    <a:lnTo>
                      <a:pt x="31" y="83"/>
                    </a:lnTo>
                    <a:lnTo>
                      <a:pt x="50" y="80"/>
                    </a:lnTo>
                    <a:lnTo>
                      <a:pt x="65" y="74"/>
                    </a:lnTo>
                    <a:lnTo>
                      <a:pt x="76" y="66"/>
                    </a:lnTo>
                    <a:lnTo>
                      <a:pt x="79" y="53"/>
                    </a:lnTo>
                    <a:lnTo>
                      <a:pt x="76" y="39"/>
                    </a:lnTo>
                    <a:lnTo>
                      <a:pt x="65" y="21"/>
                    </a:lnTo>
                    <a:lnTo>
                      <a:pt x="48" y="0"/>
                    </a:lnTo>
                    <a:lnTo>
                      <a:pt x="39" y="6"/>
                    </a:lnTo>
                    <a:lnTo>
                      <a:pt x="56" y="27"/>
                    </a:lnTo>
                    <a:lnTo>
                      <a:pt x="65" y="43"/>
                    </a:lnTo>
                    <a:lnTo>
                      <a:pt x="68" y="53"/>
                    </a:lnTo>
                    <a:lnTo>
                      <a:pt x="67" y="60"/>
                    </a:lnTo>
                    <a:lnTo>
                      <a:pt x="60" y="66"/>
                    </a:lnTo>
                    <a:lnTo>
                      <a:pt x="48" y="69"/>
                    </a:lnTo>
                    <a:lnTo>
                      <a:pt x="29" y="72"/>
                    </a:lnTo>
                    <a:lnTo>
                      <a:pt x="7" y="74"/>
                    </a:lnTo>
                    <a:lnTo>
                      <a:pt x="12" y="80"/>
                    </a:lnTo>
                    <a:lnTo>
                      <a:pt x="1" y="80"/>
                    </a:lnTo>
                    <a:lnTo>
                      <a:pt x="0" y="85"/>
                    </a:lnTo>
                    <a:lnTo>
                      <a:pt x="7" y="85"/>
                    </a:lnTo>
                    <a:lnTo>
                      <a:pt x="1" y="80"/>
                    </a:lnTo>
                    <a:close/>
                  </a:path>
                </a:pathLst>
              </a:custGeom>
              <a:solidFill>
                <a:srgbClr val="000000"/>
              </a:solidFill>
              <a:ln w="9525">
                <a:noFill/>
                <a:round/>
                <a:headEnd/>
                <a:tailEnd/>
              </a:ln>
            </p:spPr>
            <p:txBody>
              <a:bodyPr/>
              <a:lstStyle/>
              <a:p>
                <a:endParaRPr lang="en-US"/>
              </a:p>
            </p:txBody>
          </p:sp>
          <p:sp>
            <p:nvSpPr>
              <p:cNvPr id="1395" name="Freeform 161"/>
              <p:cNvSpPr>
                <a:spLocks/>
              </p:cNvSpPr>
              <p:nvPr/>
            </p:nvSpPr>
            <p:spPr bwMode="auto">
              <a:xfrm>
                <a:off x="4098" y="1839"/>
                <a:ext cx="7" cy="12"/>
              </a:xfrm>
              <a:custGeom>
                <a:avLst/>
                <a:gdLst>
                  <a:gd name="T0" fmla="*/ 0 w 34"/>
                  <a:gd name="T1" fmla="*/ 0 h 64"/>
                  <a:gd name="T2" fmla="*/ 0 w 34"/>
                  <a:gd name="T3" fmla="*/ 0 h 64"/>
                  <a:gd name="T4" fmla="*/ 0 w 34"/>
                  <a:gd name="T5" fmla="*/ 0 h 64"/>
                  <a:gd name="T6" fmla="*/ 0 w 34"/>
                  <a:gd name="T7" fmla="*/ 0 h 64"/>
                  <a:gd name="T8" fmla="*/ 0 w 34"/>
                  <a:gd name="T9" fmla="*/ 0 h 64"/>
                  <a:gd name="T10" fmla="*/ 0 w 34"/>
                  <a:gd name="T11" fmla="*/ 0 h 64"/>
                  <a:gd name="T12" fmla="*/ 0 w 34"/>
                  <a:gd name="T13" fmla="*/ 0 h 64"/>
                  <a:gd name="T14" fmla="*/ 0 w 34"/>
                  <a:gd name="T15" fmla="*/ 0 h 64"/>
                  <a:gd name="T16" fmla="*/ 0 w 34"/>
                  <a:gd name="T17" fmla="*/ 0 h 64"/>
                  <a:gd name="T18" fmla="*/ 0 w 34"/>
                  <a:gd name="T19" fmla="*/ 0 h 64"/>
                  <a:gd name="T20" fmla="*/ 0 w 34"/>
                  <a:gd name="T21" fmla="*/ 0 h 64"/>
                  <a:gd name="T22" fmla="*/ 0 w 34"/>
                  <a:gd name="T23" fmla="*/ 0 h 64"/>
                  <a:gd name="T24" fmla="*/ 0 w 34"/>
                  <a:gd name="T25" fmla="*/ 0 h 64"/>
                  <a:gd name="T26" fmla="*/ 0 w 34"/>
                  <a:gd name="T27" fmla="*/ 0 h 64"/>
                  <a:gd name="T28" fmla="*/ 0 w 34"/>
                  <a:gd name="T29" fmla="*/ 0 h 64"/>
                  <a:gd name="T30" fmla="*/ 0 w 34"/>
                  <a:gd name="T31" fmla="*/ 0 h 64"/>
                  <a:gd name="T32" fmla="*/ 0 w 34"/>
                  <a:gd name="T33" fmla="*/ 0 h 64"/>
                  <a:gd name="T34" fmla="*/ 0 w 34"/>
                  <a:gd name="T35" fmla="*/ 0 h 64"/>
                  <a:gd name="T36" fmla="*/ 0 w 34"/>
                  <a:gd name="T37" fmla="*/ 0 h 64"/>
                  <a:gd name="T38" fmla="*/ 0 w 34"/>
                  <a:gd name="T39" fmla="*/ 0 h 64"/>
                  <a:gd name="T40" fmla="*/ 0 w 34"/>
                  <a:gd name="T41" fmla="*/ 0 h 64"/>
                  <a:gd name="T42" fmla="*/ 0 w 34"/>
                  <a:gd name="T43" fmla="*/ 0 h 64"/>
                  <a:gd name="T44" fmla="*/ 0 w 34"/>
                  <a:gd name="T45" fmla="*/ 0 h 64"/>
                  <a:gd name="T46" fmla="*/ 0 w 34"/>
                  <a:gd name="T47" fmla="*/ 0 h 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
                  <a:gd name="T73" fmla="*/ 0 h 64"/>
                  <a:gd name="T74" fmla="*/ 34 w 34"/>
                  <a:gd name="T75" fmla="*/ 64 h 6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 h="64">
                    <a:moveTo>
                      <a:pt x="10" y="0"/>
                    </a:moveTo>
                    <a:lnTo>
                      <a:pt x="9" y="10"/>
                    </a:lnTo>
                    <a:lnTo>
                      <a:pt x="14" y="14"/>
                    </a:lnTo>
                    <a:lnTo>
                      <a:pt x="17" y="20"/>
                    </a:lnTo>
                    <a:lnTo>
                      <a:pt x="20" y="28"/>
                    </a:lnTo>
                    <a:lnTo>
                      <a:pt x="22" y="36"/>
                    </a:lnTo>
                    <a:lnTo>
                      <a:pt x="22" y="44"/>
                    </a:lnTo>
                    <a:lnTo>
                      <a:pt x="23" y="52"/>
                    </a:lnTo>
                    <a:lnTo>
                      <a:pt x="22" y="58"/>
                    </a:lnTo>
                    <a:lnTo>
                      <a:pt x="22" y="64"/>
                    </a:lnTo>
                    <a:lnTo>
                      <a:pt x="33" y="64"/>
                    </a:lnTo>
                    <a:lnTo>
                      <a:pt x="33" y="58"/>
                    </a:lnTo>
                    <a:lnTo>
                      <a:pt x="34" y="52"/>
                    </a:lnTo>
                    <a:lnTo>
                      <a:pt x="33" y="44"/>
                    </a:lnTo>
                    <a:lnTo>
                      <a:pt x="33" y="34"/>
                    </a:lnTo>
                    <a:lnTo>
                      <a:pt x="31" y="26"/>
                    </a:lnTo>
                    <a:lnTo>
                      <a:pt x="29" y="16"/>
                    </a:lnTo>
                    <a:lnTo>
                      <a:pt x="23" y="8"/>
                    </a:lnTo>
                    <a:lnTo>
                      <a:pt x="15" y="2"/>
                    </a:lnTo>
                    <a:lnTo>
                      <a:pt x="14" y="11"/>
                    </a:lnTo>
                    <a:lnTo>
                      <a:pt x="10" y="0"/>
                    </a:lnTo>
                    <a:lnTo>
                      <a:pt x="0" y="4"/>
                    </a:lnTo>
                    <a:lnTo>
                      <a:pt x="9" y="10"/>
                    </a:lnTo>
                    <a:lnTo>
                      <a:pt x="10" y="0"/>
                    </a:lnTo>
                    <a:close/>
                  </a:path>
                </a:pathLst>
              </a:custGeom>
              <a:solidFill>
                <a:srgbClr val="000000"/>
              </a:solidFill>
              <a:ln w="9525">
                <a:noFill/>
                <a:round/>
                <a:headEnd/>
                <a:tailEnd/>
              </a:ln>
            </p:spPr>
            <p:txBody>
              <a:bodyPr/>
              <a:lstStyle/>
              <a:p>
                <a:endParaRPr lang="en-US"/>
              </a:p>
            </p:txBody>
          </p:sp>
          <p:sp>
            <p:nvSpPr>
              <p:cNvPr id="1396" name="Freeform 162"/>
              <p:cNvSpPr>
                <a:spLocks/>
              </p:cNvSpPr>
              <p:nvPr/>
            </p:nvSpPr>
            <p:spPr bwMode="auto">
              <a:xfrm>
                <a:off x="4103" y="1832"/>
                <a:ext cx="10" cy="5"/>
              </a:xfrm>
              <a:custGeom>
                <a:avLst/>
                <a:gdLst>
                  <a:gd name="T0" fmla="*/ 0 w 50"/>
                  <a:gd name="T1" fmla="*/ 0 h 24"/>
                  <a:gd name="T2" fmla="*/ 0 w 50"/>
                  <a:gd name="T3" fmla="*/ 0 h 24"/>
                  <a:gd name="T4" fmla="*/ 0 w 50"/>
                  <a:gd name="T5" fmla="*/ 0 h 24"/>
                  <a:gd name="T6" fmla="*/ 0 w 50"/>
                  <a:gd name="T7" fmla="*/ 0 h 24"/>
                  <a:gd name="T8" fmla="*/ 0 w 50"/>
                  <a:gd name="T9" fmla="*/ 0 h 24"/>
                  <a:gd name="T10" fmla="*/ 0 w 50"/>
                  <a:gd name="T11" fmla="*/ 0 h 24"/>
                  <a:gd name="T12" fmla="*/ 0 w 50"/>
                  <a:gd name="T13" fmla="*/ 0 h 24"/>
                  <a:gd name="T14" fmla="*/ 0 w 50"/>
                  <a:gd name="T15" fmla="*/ 0 h 24"/>
                  <a:gd name="T16" fmla="*/ 0 w 50"/>
                  <a:gd name="T17" fmla="*/ 0 h 24"/>
                  <a:gd name="T18" fmla="*/ 0 w 50"/>
                  <a:gd name="T19" fmla="*/ 0 h 24"/>
                  <a:gd name="T20" fmla="*/ 0 w 50"/>
                  <a:gd name="T21" fmla="*/ 0 h 24"/>
                  <a:gd name="T22" fmla="*/ 0 w 50"/>
                  <a:gd name="T23" fmla="*/ 0 h 24"/>
                  <a:gd name="T24" fmla="*/ 0 w 50"/>
                  <a:gd name="T25" fmla="*/ 0 h 24"/>
                  <a:gd name="T26" fmla="*/ 0 w 50"/>
                  <a:gd name="T27" fmla="*/ 0 h 24"/>
                  <a:gd name="T28" fmla="*/ 0 w 50"/>
                  <a:gd name="T29" fmla="*/ 0 h 24"/>
                  <a:gd name="T30" fmla="*/ 0 w 50"/>
                  <a:gd name="T31" fmla="*/ 0 h 24"/>
                  <a:gd name="T32" fmla="*/ 0 w 50"/>
                  <a:gd name="T33" fmla="*/ 0 h 24"/>
                  <a:gd name="T34" fmla="*/ 0 w 50"/>
                  <a:gd name="T35" fmla="*/ 0 h 24"/>
                  <a:gd name="T36" fmla="*/ 0 w 50"/>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24"/>
                  <a:gd name="T59" fmla="*/ 50 w 50"/>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24">
                    <a:moveTo>
                      <a:pt x="43" y="0"/>
                    </a:moveTo>
                    <a:lnTo>
                      <a:pt x="42" y="2"/>
                    </a:lnTo>
                    <a:lnTo>
                      <a:pt x="38" y="3"/>
                    </a:lnTo>
                    <a:lnTo>
                      <a:pt x="31" y="5"/>
                    </a:lnTo>
                    <a:lnTo>
                      <a:pt x="24" y="8"/>
                    </a:lnTo>
                    <a:lnTo>
                      <a:pt x="19" y="10"/>
                    </a:lnTo>
                    <a:lnTo>
                      <a:pt x="11" y="11"/>
                    </a:lnTo>
                    <a:lnTo>
                      <a:pt x="4" y="13"/>
                    </a:lnTo>
                    <a:lnTo>
                      <a:pt x="0" y="13"/>
                    </a:lnTo>
                    <a:lnTo>
                      <a:pt x="0" y="24"/>
                    </a:lnTo>
                    <a:lnTo>
                      <a:pt x="6" y="24"/>
                    </a:lnTo>
                    <a:lnTo>
                      <a:pt x="13" y="22"/>
                    </a:lnTo>
                    <a:lnTo>
                      <a:pt x="21" y="20"/>
                    </a:lnTo>
                    <a:lnTo>
                      <a:pt x="29" y="18"/>
                    </a:lnTo>
                    <a:lnTo>
                      <a:pt x="35" y="15"/>
                    </a:lnTo>
                    <a:lnTo>
                      <a:pt x="42" y="13"/>
                    </a:lnTo>
                    <a:lnTo>
                      <a:pt x="47" y="10"/>
                    </a:lnTo>
                    <a:lnTo>
                      <a:pt x="50" y="9"/>
                    </a:lnTo>
                    <a:lnTo>
                      <a:pt x="43" y="0"/>
                    </a:lnTo>
                    <a:close/>
                  </a:path>
                </a:pathLst>
              </a:custGeom>
              <a:solidFill>
                <a:srgbClr val="000000"/>
              </a:solidFill>
              <a:ln w="9525">
                <a:noFill/>
                <a:round/>
                <a:headEnd/>
                <a:tailEnd/>
              </a:ln>
            </p:spPr>
            <p:txBody>
              <a:bodyPr/>
              <a:lstStyle/>
              <a:p>
                <a:endParaRPr lang="en-US"/>
              </a:p>
            </p:txBody>
          </p:sp>
          <p:sp>
            <p:nvSpPr>
              <p:cNvPr id="1397" name="Freeform 163"/>
              <p:cNvSpPr>
                <a:spLocks/>
              </p:cNvSpPr>
              <p:nvPr/>
            </p:nvSpPr>
            <p:spPr bwMode="auto">
              <a:xfrm>
                <a:off x="4116" y="1844"/>
                <a:ext cx="3" cy="11"/>
              </a:xfrm>
              <a:custGeom>
                <a:avLst/>
                <a:gdLst>
                  <a:gd name="T0" fmla="*/ 0 w 14"/>
                  <a:gd name="T1" fmla="*/ 0 h 56"/>
                  <a:gd name="T2" fmla="*/ 0 w 14"/>
                  <a:gd name="T3" fmla="*/ 0 h 56"/>
                  <a:gd name="T4" fmla="*/ 0 w 14"/>
                  <a:gd name="T5" fmla="*/ 0 h 56"/>
                  <a:gd name="T6" fmla="*/ 0 w 14"/>
                  <a:gd name="T7" fmla="*/ 0 h 56"/>
                  <a:gd name="T8" fmla="*/ 0 w 14"/>
                  <a:gd name="T9" fmla="*/ 0 h 56"/>
                  <a:gd name="T10" fmla="*/ 0 w 14"/>
                  <a:gd name="T11" fmla="*/ 0 h 56"/>
                  <a:gd name="T12" fmla="*/ 0 w 14"/>
                  <a:gd name="T13" fmla="*/ 0 h 56"/>
                  <a:gd name="T14" fmla="*/ 0 w 14"/>
                  <a:gd name="T15" fmla="*/ 0 h 56"/>
                  <a:gd name="T16" fmla="*/ 0 w 14"/>
                  <a:gd name="T17" fmla="*/ 0 h 56"/>
                  <a:gd name="T18" fmla="*/ 0 w 14"/>
                  <a:gd name="T19" fmla="*/ 0 h 56"/>
                  <a:gd name="T20" fmla="*/ 0 w 14"/>
                  <a:gd name="T21" fmla="*/ 0 h 56"/>
                  <a:gd name="T22" fmla="*/ 0 w 14"/>
                  <a:gd name="T23" fmla="*/ 0 h 56"/>
                  <a:gd name="T24" fmla="*/ 0 w 14"/>
                  <a:gd name="T25" fmla="*/ 0 h 56"/>
                  <a:gd name="T26" fmla="*/ 0 w 14"/>
                  <a:gd name="T27" fmla="*/ 0 h 56"/>
                  <a:gd name="T28" fmla="*/ 0 w 14"/>
                  <a:gd name="T29" fmla="*/ 0 h 56"/>
                  <a:gd name="T30" fmla="*/ 0 w 14"/>
                  <a:gd name="T31" fmla="*/ 0 h 56"/>
                  <a:gd name="T32" fmla="*/ 0 w 14"/>
                  <a:gd name="T33" fmla="*/ 0 h 56"/>
                  <a:gd name="T34" fmla="*/ 0 w 14"/>
                  <a:gd name="T35" fmla="*/ 0 h 56"/>
                  <a:gd name="T36" fmla="*/ 0 w 14"/>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56"/>
                  <a:gd name="T59" fmla="*/ 14 w 14"/>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56">
                    <a:moveTo>
                      <a:pt x="11" y="56"/>
                    </a:moveTo>
                    <a:lnTo>
                      <a:pt x="12" y="51"/>
                    </a:lnTo>
                    <a:lnTo>
                      <a:pt x="13" y="43"/>
                    </a:lnTo>
                    <a:lnTo>
                      <a:pt x="14" y="35"/>
                    </a:lnTo>
                    <a:lnTo>
                      <a:pt x="14" y="27"/>
                    </a:lnTo>
                    <a:lnTo>
                      <a:pt x="14" y="19"/>
                    </a:lnTo>
                    <a:lnTo>
                      <a:pt x="14" y="12"/>
                    </a:lnTo>
                    <a:lnTo>
                      <a:pt x="14" y="6"/>
                    </a:lnTo>
                    <a:lnTo>
                      <a:pt x="13" y="0"/>
                    </a:lnTo>
                    <a:lnTo>
                      <a:pt x="2" y="5"/>
                    </a:lnTo>
                    <a:lnTo>
                      <a:pt x="3" y="8"/>
                    </a:lnTo>
                    <a:lnTo>
                      <a:pt x="3" y="12"/>
                    </a:lnTo>
                    <a:lnTo>
                      <a:pt x="3" y="19"/>
                    </a:lnTo>
                    <a:lnTo>
                      <a:pt x="3" y="27"/>
                    </a:lnTo>
                    <a:lnTo>
                      <a:pt x="3" y="35"/>
                    </a:lnTo>
                    <a:lnTo>
                      <a:pt x="2" y="41"/>
                    </a:lnTo>
                    <a:lnTo>
                      <a:pt x="1" y="49"/>
                    </a:lnTo>
                    <a:lnTo>
                      <a:pt x="0" y="54"/>
                    </a:lnTo>
                    <a:lnTo>
                      <a:pt x="11" y="56"/>
                    </a:lnTo>
                    <a:close/>
                  </a:path>
                </a:pathLst>
              </a:custGeom>
              <a:solidFill>
                <a:srgbClr val="000000"/>
              </a:solidFill>
              <a:ln w="9525">
                <a:noFill/>
                <a:round/>
                <a:headEnd/>
                <a:tailEnd/>
              </a:ln>
            </p:spPr>
            <p:txBody>
              <a:bodyPr/>
              <a:lstStyle/>
              <a:p>
                <a:endParaRPr lang="en-US"/>
              </a:p>
            </p:txBody>
          </p:sp>
          <p:sp>
            <p:nvSpPr>
              <p:cNvPr id="1398" name="Freeform 164"/>
              <p:cNvSpPr>
                <a:spLocks/>
              </p:cNvSpPr>
              <p:nvPr/>
            </p:nvSpPr>
            <p:spPr bwMode="auto">
              <a:xfrm>
                <a:off x="4102" y="1869"/>
                <a:ext cx="10" cy="3"/>
              </a:xfrm>
              <a:custGeom>
                <a:avLst/>
                <a:gdLst>
                  <a:gd name="T0" fmla="*/ 0 w 48"/>
                  <a:gd name="T1" fmla="*/ 0 h 14"/>
                  <a:gd name="T2" fmla="*/ 0 w 48"/>
                  <a:gd name="T3" fmla="*/ 0 h 14"/>
                  <a:gd name="T4" fmla="*/ 0 w 48"/>
                  <a:gd name="T5" fmla="*/ 0 h 14"/>
                  <a:gd name="T6" fmla="*/ 0 w 48"/>
                  <a:gd name="T7" fmla="*/ 0 h 14"/>
                  <a:gd name="T8" fmla="*/ 0 w 48"/>
                  <a:gd name="T9" fmla="*/ 0 h 14"/>
                  <a:gd name="T10" fmla="*/ 0 w 48"/>
                  <a:gd name="T11" fmla="*/ 0 h 14"/>
                  <a:gd name="T12" fmla="*/ 0 w 48"/>
                  <a:gd name="T13" fmla="*/ 0 h 14"/>
                  <a:gd name="T14" fmla="*/ 0 w 48"/>
                  <a:gd name="T15" fmla="*/ 0 h 14"/>
                  <a:gd name="T16" fmla="*/ 0 w 48"/>
                  <a:gd name="T17" fmla="*/ 0 h 14"/>
                  <a:gd name="T18" fmla="*/ 0 w 48"/>
                  <a:gd name="T19" fmla="*/ 0 h 14"/>
                  <a:gd name="T20" fmla="*/ 0 w 48"/>
                  <a:gd name="T21" fmla="*/ 0 h 14"/>
                  <a:gd name="T22" fmla="*/ 0 w 48"/>
                  <a:gd name="T23" fmla="*/ 0 h 14"/>
                  <a:gd name="T24" fmla="*/ 0 w 48"/>
                  <a:gd name="T25" fmla="*/ 0 h 14"/>
                  <a:gd name="T26" fmla="*/ 0 w 48"/>
                  <a:gd name="T27" fmla="*/ 0 h 14"/>
                  <a:gd name="T28" fmla="*/ 0 w 48"/>
                  <a:gd name="T29" fmla="*/ 0 h 14"/>
                  <a:gd name="T30" fmla="*/ 0 w 48"/>
                  <a:gd name="T31" fmla="*/ 0 h 14"/>
                  <a:gd name="T32" fmla="*/ 0 w 48"/>
                  <a:gd name="T33" fmla="*/ 0 h 14"/>
                  <a:gd name="T34" fmla="*/ 0 w 48"/>
                  <a:gd name="T35" fmla="*/ 0 h 14"/>
                  <a:gd name="T36" fmla="*/ 0 w 48"/>
                  <a:gd name="T37" fmla="*/ 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4"/>
                  <a:gd name="T59" fmla="*/ 48 w 48"/>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4">
                    <a:moveTo>
                      <a:pt x="46" y="0"/>
                    </a:moveTo>
                    <a:lnTo>
                      <a:pt x="39" y="1"/>
                    </a:lnTo>
                    <a:lnTo>
                      <a:pt x="32" y="2"/>
                    </a:lnTo>
                    <a:lnTo>
                      <a:pt x="27" y="3"/>
                    </a:lnTo>
                    <a:lnTo>
                      <a:pt x="22" y="4"/>
                    </a:lnTo>
                    <a:lnTo>
                      <a:pt x="17" y="4"/>
                    </a:lnTo>
                    <a:lnTo>
                      <a:pt x="11" y="4"/>
                    </a:lnTo>
                    <a:lnTo>
                      <a:pt x="6" y="3"/>
                    </a:lnTo>
                    <a:lnTo>
                      <a:pt x="2" y="2"/>
                    </a:lnTo>
                    <a:lnTo>
                      <a:pt x="0" y="12"/>
                    </a:lnTo>
                    <a:lnTo>
                      <a:pt x="4" y="13"/>
                    </a:lnTo>
                    <a:lnTo>
                      <a:pt x="11" y="14"/>
                    </a:lnTo>
                    <a:lnTo>
                      <a:pt x="17" y="14"/>
                    </a:lnTo>
                    <a:lnTo>
                      <a:pt x="22" y="14"/>
                    </a:lnTo>
                    <a:lnTo>
                      <a:pt x="29" y="13"/>
                    </a:lnTo>
                    <a:lnTo>
                      <a:pt x="34" y="12"/>
                    </a:lnTo>
                    <a:lnTo>
                      <a:pt x="41" y="11"/>
                    </a:lnTo>
                    <a:lnTo>
                      <a:pt x="48" y="10"/>
                    </a:lnTo>
                    <a:lnTo>
                      <a:pt x="46" y="0"/>
                    </a:lnTo>
                    <a:close/>
                  </a:path>
                </a:pathLst>
              </a:custGeom>
              <a:solidFill>
                <a:srgbClr val="000000"/>
              </a:solidFill>
              <a:ln w="9525">
                <a:noFill/>
                <a:round/>
                <a:headEnd/>
                <a:tailEnd/>
              </a:ln>
            </p:spPr>
            <p:txBody>
              <a:bodyPr/>
              <a:lstStyle/>
              <a:p>
                <a:endParaRPr lang="en-US"/>
              </a:p>
            </p:txBody>
          </p:sp>
          <p:sp>
            <p:nvSpPr>
              <p:cNvPr id="1399" name="Freeform 165"/>
              <p:cNvSpPr>
                <a:spLocks/>
              </p:cNvSpPr>
              <p:nvPr/>
            </p:nvSpPr>
            <p:spPr bwMode="auto">
              <a:xfrm>
                <a:off x="4036" y="1810"/>
                <a:ext cx="19" cy="33"/>
              </a:xfrm>
              <a:custGeom>
                <a:avLst/>
                <a:gdLst>
                  <a:gd name="T0" fmla="*/ 0 w 104"/>
                  <a:gd name="T1" fmla="*/ 0 h 162"/>
                  <a:gd name="T2" fmla="*/ 0 w 104"/>
                  <a:gd name="T3" fmla="*/ 0 h 162"/>
                  <a:gd name="T4" fmla="*/ 0 w 104"/>
                  <a:gd name="T5" fmla="*/ 0 h 162"/>
                  <a:gd name="T6" fmla="*/ 0 w 104"/>
                  <a:gd name="T7" fmla="*/ 0 h 162"/>
                  <a:gd name="T8" fmla="*/ 0 w 104"/>
                  <a:gd name="T9" fmla="*/ 0 h 162"/>
                  <a:gd name="T10" fmla="*/ 0 w 104"/>
                  <a:gd name="T11" fmla="*/ 0 h 162"/>
                  <a:gd name="T12" fmla="*/ 0 w 104"/>
                  <a:gd name="T13" fmla="*/ 0 h 162"/>
                  <a:gd name="T14" fmla="*/ 0 w 104"/>
                  <a:gd name="T15" fmla="*/ 0 h 162"/>
                  <a:gd name="T16" fmla="*/ 0 w 104"/>
                  <a:gd name="T17" fmla="*/ 0 h 162"/>
                  <a:gd name="T18" fmla="*/ 0 w 104"/>
                  <a:gd name="T19" fmla="*/ 0 h 162"/>
                  <a:gd name="T20" fmla="*/ 0 w 104"/>
                  <a:gd name="T21" fmla="*/ 0 h 162"/>
                  <a:gd name="T22" fmla="*/ 0 w 104"/>
                  <a:gd name="T23" fmla="*/ 0 h 162"/>
                  <a:gd name="T24" fmla="*/ 0 w 104"/>
                  <a:gd name="T25" fmla="*/ 0 h 162"/>
                  <a:gd name="T26" fmla="*/ 0 w 104"/>
                  <a:gd name="T27" fmla="*/ 0 h 162"/>
                  <a:gd name="T28" fmla="*/ 0 w 104"/>
                  <a:gd name="T29" fmla="*/ 0 h 162"/>
                  <a:gd name="T30" fmla="*/ 0 w 104"/>
                  <a:gd name="T31" fmla="*/ 0 h 162"/>
                  <a:gd name="T32" fmla="*/ 0 w 104"/>
                  <a:gd name="T33" fmla="*/ 0 h 162"/>
                  <a:gd name="T34" fmla="*/ 0 w 104"/>
                  <a:gd name="T35" fmla="*/ 0 h 162"/>
                  <a:gd name="T36" fmla="*/ 0 w 104"/>
                  <a:gd name="T37" fmla="*/ 0 h 162"/>
                  <a:gd name="T38" fmla="*/ 0 w 104"/>
                  <a:gd name="T39" fmla="*/ 0 h 162"/>
                  <a:gd name="T40" fmla="*/ 0 w 104"/>
                  <a:gd name="T41" fmla="*/ 0 h 162"/>
                  <a:gd name="T42" fmla="*/ 0 w 104"/>
                  <a:gd name="T43" fmla="*/ 0 h 162"/>
                  <a:gd name="T44" fmla="*/ 0 w 104"/>
                  <a:gd name="T45" fmla="*/ 0 h 162"/>
                  <a:gd name="T46" fmla="*/ 0 w 104"/>
                  <a:gd name="T47" fmla="*/ 0 h 162"/>
                  <a:gd name="T48" fmla="*/ 0 w 104"/>
                  <a:gd name="T49" fmla="*/ 0 h 162"/>
                  <a:gd name="T50" fmla="*/ 0 w 104"/>
                  <a:gd name="T51" fmla="*/ 0 h 162"/>
                  <a:gd name="T52" fmla="*/ 0 w 104"/>
                  <a:gd name="T53" fmla="*/ 0 h 162"/>
                  <a:gd name="T54" fmla="*/ 0 w 104"/>
                  <a:gd name="T55" fmla="*/ 0 h 162"/>
                  <a:gd name="T56" fmla="*/ 0 w 104"/>
                  <a:gd name="T57" fmla="*/ 0 h 162"/>
                  <a:gd name="T58" fmla="*/ 0 w 104"/>
                  <a:gd name="T59" fmla="*/ 0 h 162"/>
                  <a:gd name="T60" fmla="*/ 0 w 104"/>
                  <a:gd name="T61" fmla="*/ 0 h 162"/>
                  <a:gd name="T62" fmla="*/ 0 w 104"/>
                  <a:gd name="T63" fmla="*/ 0 h 162"/>
                  <a:gd name="T64" fmla="*/ 0 w 104"/>
                  <a:gd name="T65" fmla="*/ 0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62"/>
                  <a:gd name="T101" fmla="*/ 104 w 104"/>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62">
                    <a:moveTo>
                      <a:pt x="104" y="12"/>
                    </a:moveTo>
                    <a:lnTo>
                      <a:pt x="97" y="9"/>
                    </a:lnTo>
                    <a:lnTo>
                      <a:pt x="91" y="8"/>
                    </a:lnTo>
                    <a:lnTo>
                      <a:pt x="88" y="7"/>
                    </a:lnTo>
                    <a:lnTo>
                      <a:pt x="84" y="6"/>
                    </a:lnTo>
                    <a:lnTo>
                      <a:pt x="82" y="5"/>
                    </a:lnTo>
                    <a:lnTo>
                      <a:pt x="79" y="4"/>
                    </a:lnTo>
                    <a:lnTo>
                      <a:pt x="74" y="2"/>
                    </a:lnTo>
                    <a:lnTo>
                      <a:pt x="68" y="0"/>
                    </a:lnTo>
                    <a:lnTo>
                      <a:pt x="52" y="0"/>
                    </a:lnTo>
                    <a:lnTo>
                      <a:pt x="37" y="3"/>
                    </a:lnTo>
                    <a:lnTo>
                      <a:pt x="25" y="9"/>
                    </a:lnTo>
                    <a:lnTo>
                      <a:pt x="15" y="22"/>
                    </a:lnTo>
                    <a:lnTo>
                      <a:pt x="6" y="40"/>
                    </a:lnTo>
                    <a:lnTo>
                      <a:pt x="2" y="65"/>
                    </a:lnTo>
                    <a:lnTo>
                      <a:pt x="0" y="98"/>
                    </a:lnTo>
                    <a:lnTo>
                      <a:pt x="3" y="139"/>
                    </a:lnTo>
                    <a:lnTo>
                      <a:pt x="16" y="146"/>
                    </a:lnTo>
                    <a:lnTo>
                      <a:pt x="24" y="151"/>
                    </a:lnTo>
                    <a:lnTo>
                      <a:pt x="28" y="154"/>
                    </a:lnTo>
                    <a:lnTo>
                      <a:pt x="31" y="156"/>
                    </a:lnTo>
                    <a:lnTo>
                      <a:pt x="32" y="157"/>
                    </a:lnTo>
                    <a:lnTo>
                      <a:pt x="33" y="158"/>
                    </a:lnTo>
                    <a:lnTo>
                      <a:pt x="35" y="159"/>
                    </a:lnTo>
                    <a:lnTo>
                      <a:pt x="40" y="162"/>
                    </a:lnTo>
                    <a:lnTo>
                      <a:pt x="39" y="112"/>
                    </a:lnTo>
                    <a:lnTo>
                      <a:pt x="42" y="75"/>
                    </a:lnTo>
                    <a:lnTo>
                      <a:pt x="47" y="49"/>
                    </a:lnTo>
                    <a:lnTo>
                      <a:pt x="56" y="31"/>
                    </a:lnTo>
                    <a:lnTo>
                      <a:pt x="66" y="20"/>
                    </a:lnTo>
                    <a:lnTo>
                      <a:pt x="79" y="14"/>
                    </a:lnTo>
                    <a:lnTo>
                      <a:pt x="91" y="12"/>
                    </a:lnTo>
                    <a:lnTo>
                      <a:pt x="104" y="12"/>
                    </a:lnTo>
                    <a:close/>
                  </a:path>
                </a:pathLst>
              </a:custGeom>
              <a:solidFill>
                <a:srgbClr val="009933"/>
              </a:solidFill>
              <a:ln w="9525">
                <a:noFill/>
                <a:round/>
                <a:headEnd/>
                <a:tailEnd/>
              </a:ln>
            </p:spPr>
            <p:txBody>
              <a:bodyPr/>
              <a:lstStyle/>
              <a:p>
                <a:endParaRPr lang="en-US"/>
              </a:p>
            </p:txBody>
          </p:sp>
          <p:sp>
            <p:nvSpPr>
              <p:cNvPr id="1400" name="Freeform 166"/>
              <p:cNvSpPr>
                <a:spLocks/>
              </p:cNvSpPr>
              <p:nvPr/>
            </p:nvSpPr>
            <p:spPr bwMode="auto">
              <a:xfrm>
                <a:off x="4051" y="1812"/>
                <a:ext cx="8" cy="5"/>
              </a:xfrm>
              <a:custGeom>
                <a:avLst/>
                <a:gdLst>
                  <a:gd name="T0" fmla="*/ 0 w 42"/>
                  <a:gd name="T1" fmla="*/ 0 h 24"/>
                  <a:gd name="T2" fmla="*/ 0 w 42"/>
                  <a:gd name="T3" fmla="*/ 0 h 24"/>
                  <a:gd name="T4" fmla="*/ 0 w 42"/>
                  <a:gd name="T5" fmla="*/ 0 h 24"/>
                  <a:gd name="T6" fmla="*/ 0 w 42"/>
                  <a:gd name="T7" fmla="*/ 0 h 24"/>
                  <a:gd name="T8" fmla="*/ 0 w 42"/>
                  <a:gd name="T9" fmla="*/ 0 h 24"/>
                  <a:gd name="T10" fmla="*/ 0 w 42"/>
                  <a:gd name="T11" fmla="*/ 0 h 24"/>
                  <a:gd name="T12" fmla="*/ 0 w 42"/>
                  <a:gd name="T13" fmla="*/ 0 h 24"/>
                  <a:gd name="T14" fmla="*/ 0 w 42"/>
                  <a:gd name="T15" fmla="*/ 0 h 24"/>
                  <a:gd name="T16" fmla="*/ 0 w 42"/>
                  <a:gd name="T17" fmla="*/ 0 h 24"/>
                  <a:gd name="T18" fmla="*/ 0 w 42"/>
                  <a:gd name="T19" fmla="*/ 0 h 24"/>
                  <a:gd name="T20" fmla="*/ 0 w 42"/>
                  <a:gd name="T21" fmla="*/ 0 h 24"/>
                  <a:gd name="T22" fmla="*/ 0 w 42"/>
                  <a:gd name="T23" fmla="*/ 0 h 24"/>
                  <a:gd name="T24" fmla="*/ 0 w 42"/>
                  <a:gd name="T25" fmla="*/ 0 h 24"/>
                  <a:gd name="T26" fmla="*/ 0 w 42"/>
                  <a:gd name="T27" fmla="*/ 0 h 24"/>
                  <a:gd name="T28" fmla="*/ 0 w 42"/>
                  <a:gd name="T29" fmla="*/ 0 h 24"/>
                  <a:gd name="T30" fmla="*/ 0 w 42"/>
                  <a:gd name="T31" fmla="*/ 0 h 24"/>
                  <a:gd name="T32" fmla="*/ 0 w 42"/>
                  <a:gd name="T33" fmla="*/ 0 h 24"/>
                  <a:gd name="T34" fmla="*/ 0 w 42"/>
                  <a:gd name="T35" fmla="*/ 0 h 24"/>
                  <a:gd name="T36" fmla="*/ 0 w 42"/>
                  <a:gd name="T37" fmla="*/ 0 h 24"/>
                  <a:gd name="T38" fmla="*/ 0 w 42"/>
                  <a:gd name="T39" fmla="*/ 0 h 24"/>
                  <a:gd name="T40" fmla="*/ 0 w 42"/>
                  <a:gd name="T41" fmla="*/ 0 h 24"/>
                  <a:gd name="T42" fmla="*/ 0 w 42"/>
                  <a:gd name="T43" fmla="*/ 0 h 24"/>
                  <a:gd name="T44" fmla="*/ 0 w 42"/>
                  <a:gd name="T45" fmla="*/ 0 h 24"/>
                  <a:gd name="T46" fmla="*/ 0 w 42"/>
                  <a:gd name="T47" fmla="*/ 0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
                  <a:gd name="T73" fmla="*/ 0 h 24"/>
                  <a:gd name="T74" fmla="*/ 42 w 42"/>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 h="24">
                    <a:moveTo>
                      <a:pt x="1" y="11"/>
                    </a:moveTo>
                    <a:lnTo>
                      <a:pt x="0" y="11"/>
                    </a:lnTo>
                    <a:lnTo>
                      <a:pt x="7" y="13"/>
                    </a:lnTo>
                    <a:lnTo>
                      <a:pt x="12" y="15"/>
                    </a:lnTo>
                    <a:lnTo>
                      <a:pt x="15" y="16"/>
                    </a:lnTo>
                    <a:lnTo>
                      <a:pt x="17" y="17"/>
                    </a:lnTo>
                    <a:lnTo>
                      <a:pt x="20" y="18"/>
                    </a:lnTo>
                    <a:lnTo>
                      <a:pt x="25" y="19"/>
                    </a:lnTo>
                    <a:lnTo>
                      <a:pt x="29" y="20"/>
                    </a:lnTo>
                    <a:lnTo>
                      <a:pt x="37" y="24"/>
                    </a:lnTo>
                    <a:lnTo>
                      <a:pt x="42" y="13"/>
                    </a:lnTo>
                    <a:lnTo>
                      <a:pt x="34" y="10"/>
                    </a:lnTo>
                    <a:lnTo>
                      <a:pt x="27" y="9"/>
                    </a:lnTo>
                    <a:lnTo>
                      <a:pt x="25" y="8"/>
                    </a:lnTo>
                    <a:lnTo>
                      <a:pt x="22" y="7"/>
                    </a:lnTo>
                    <a:lnTo>
                      <a:pt x="19" y="6"/>
                    </a:lnTo>
                    <a:lnTo>
                      <a:pt x="16" y="5"/>
                    </a:lnTo>
                    <a:lnTo>
                      <a:pt x="12" y="2"/>
                    </a:lnTo>
                    <a:lnTo>
                      <a:pt x="5" y="0"/>
                    </a:lnTo>
                    <a:lnTo>
                      <a:pt x="4" y="0"/>
                    </a:lnTo>
                    <a:lnTo>
                      <a:pt x="5" y="0"/>
                    </a:lnTo>
                    <a:lnTo>
                      <a:pt x="4" y="0"/>
                    </a:lnTo>
                    <a:lnTo>
                      <a:pt x="1" y="11"/>
                    </a:lnTo>
                    <a:close/>
                  </a:path>
                </a:pathLst>
              </a:custGeom>
              <a:solidFill>
                <a:srgbClr val="000000"/>
              </a:solidFill>
              <a:ln w="9525">
                <a:noFill/>
                <a:round/>
                <a:headEnd/>
                <a:tailEnd/>
              </a:ln>
            </p:spPr>
            <p:txBody>
              <a:bodyPr/>
              <a:lstStyle/>
              <a:p>
                <a:endParaRPr lang="en-US"/>
              </a:p>
            </p:txBody>
          </p:sp>
          <p:sp>
            <p:nvSpPr>
              <p:cNvPr id="1401" name="Freeform 167"/>
              <p:cNvSpPr>
                <a:spLocks/>
              </p:cNvSpPr>
              <p:nvPr/>
            </p:nvSpPr>
            <p:spPr bwMode="auto">
              <a:xfrm>
                <a:off x="4037" y="1812"/>
                <a:ext cx="15" cy="30"/>
              </a:xfrm>
              <a:custGeom>
                <a:avLst/>
                <a:gdLst>
                  <a:gd name="T0" fmla="*/ 0 w 74"/>
                  <a:gd name="T1" fmla="*/ 0 h 149"/>
                  <a:gd name="T2" fmla="*/ 0 w 74"/>
                  <a:gd name="T3" fmla="*/ 0 h 149"/>
                  <a:gd name="T4" fmla="*/ 0 w 74"/>
                  <a:gd name="T5" fmla="*/ 0 h 149"/>
                  <a:gd name="T6" fmla="*/ 0 w 74"/>
                  <a:gd name="T7" fmla="*/ 0 h 149"/>
                  <a:gd name="T8" fmla="*/ 0 w 74"/>
                  <a:gd name="T9" fmla="*/ 0 h 149"/>
                  <a:gd name="T10" fmla="*/ 0 w 74"/>
                  <a:gd name="T11" fmla="*/ 0 h 149"/>
                  <a:gd name="T12" fmla="*/ 0 w 74"/>
                  <a:gd name="T13" fmla="*/ 0 h 149"/>
                  <a:gd name="T14" fmla="*/ 0 w 74"/>
                  <a:gd name="T15" fmla="*/ 0 h 149"/>
                  <a:gd name="T16" fmla="*/ 0 w 74"/>
                  <a:gd name="T17" fmla="*/ 0 h 149"/>
                  <a:gd name="T18" fmla="*/ 0 w 74"/>
                  <a:gd name="T19" fmla="*/ 0 h 149"/>
                  <a:gd name="T20" fmla="*/ 0 w 74"/>
                  <a:gd name="T21" fmla="*/ 0 h 149"/>
                  <a:gd name="T22" fmla="*/ 0 w 74"/>
                  <a:gd name="T23" fmla="*/ 0 h 149"/>
                  <a:gd name="T24" fmla="*/ 0 w 74"/>
                  <a:gd name="T25" fmla="*/ 0 h 149"/>
                  <a:gd name="T26" fmla="*/ 0 w 74"/>
                  <a:gd name="T27" fmla="*/ 0 h 149"/>
                  <a:gd name="T28" fmla="*/ 0 w 74"/>
                  <a:gd name="T29" fmla="*/ 0 h 149"/>
                  <a:gd name="T30" fmla="*/ 0 w 74"/>
                  <a:gd name="T31" fmla="*/ 0 h 149"/>
                  <a:gd name="T32" fmla="*/ 0 w 74"/>
                  <a:gd name="T33" fmla="*/ 0 h 149"/>
                  <a:gd name="T34" fmla="*/ 0 w 74"/>
                  <a:gd name="T35" fmla="*/ 0 h 149"/>
                  <a:gd name="T36" fmla="*/ 0 w 74"/>
                  <a:gd name="T37" fmla="*/ 0 h 149"/>
                  <a:gd name="T38" fmla="*/ 0 w 74"/>
                  <a:gd name="T39" fmla="*/ 0 h 149"/>
                  <a:gd name="T40" fmla="*/ 0 w 74"/>
                  <a:gd name="T41" fmla="*/ 0 h 149"/>
                  <a:gd name="T42" fmla="*/ 0 w 74"/>
                  <a:gd name="T43" fmla="*/ 0 h 149"/>
                  <a:gd name="T44" fmla="*/ 0 w 74"/>
                  <a:gd name="T45" fmla="*/ 0 h 149"/>
                  <a:gd name="T46" fmla="*/ 0 w 74"/>
                  <a:gd name="T47" fmla="*/ 0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4"/>
                  <a:gd name="T73" fmla="*/ 0 h 149"/>
                  <a:gd name="T74" fmla="*/ 74 w 74"/>
                  <a:gd name="T75" fmla="*/ 149 h 1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4" h="149">
                    <a:moveTo>
                      <a:pt x="11" y="140"/>
                    </a:moveTo>
                    <a:lnTo>
                      <a:pt x="13" y="145"/>
                    </a:lnTo>
                    <a:lnTo>
                      <a:pt x="11" y="104"/>
                    </a:lnTo>
                    <a:lnTo>
                      <a:pt x="12" y="71"/>
                    </a:lnTo>
                    <a:lnTo>
                      <a:pt x="17" y="47"/>
                    </a:lnTo>
                    <a:lnTo>
                      <a:pt x="24" y="31"/>
                    </a:lnTo>
                    <a:lnTo>
                      <a:pt x="33" y="19"/>
                    </a:lnTo>
                    <a:lnTo>
                      <a:pt x="45" y="14"/>
                    </a:lnTo>
                    <a:lnTo>
                      <a:pt x="58" y="11"/>
                    </a:lnTo>
                    <a:lnTo>
                      <a:pt x="71" y="11"/>
                    </a:lnTo>
                    <a:lnTo>
                      <a:pt x="74" y="0"/>
                    </a:lnTo>
                    <a:lnTo>
                      <a:pt x="56" y="0"/>
                    </a:lnTo>
                    <a:lnTo>
                      <a:pt x="40" y="4"/>
                    </a:lnTo>
                    <a:lnTo>
                      <a:pt x="27" y="11"/>
                    </a:lnTo>
                    <a:lnTo>
                      <a:pt x="16" y="25"/>
                    </a:lnTo>
                    <a:lnTo>
                      <a:pt x="5" y="45"/>
                    </a:lnTo>
                    <a:lnTo>
                      <a:pt x="1" y="71"/>
                    </a:lnTo>
                    <a:lnTo>
                      <a:pt x="0" y="104"/>
                    </a:lnTo>
                    <a:lnTo>
                      <a:pt x="2" y="145"/>
                    </a:lnTo>
                    <a:lnTo>
                      <a:pt x="4" y="149"/>
                    </a:lnTo>
                    <a:lnTo>
                      <a:pt x="2" y="145"/>
                    </a:lnTo>
                    <a:lnTo>
                      <a:pt x="2" y="148"/>
                    </a:lnTo>
                    <a:lnTo>
                      <a:pt x="4" y="149"/>
                    </a:lnTo>
                    <a:lnTo>
                      <a:pt x="11" y="140"/>
                    </a:lnTo>
                    <a:close/>
                  </a:path>
                </a:pathLst>
              </a:custGeom>
              <a:solidFill>
                <a:srgbClr val="000000"/>
              </a:solidFill>
              <a:ln w="9525">
                <a:noFill/>
                <a:round/>
                <a:headEnd/>
                <a:tailEnd/>
              </a:ln>
            </p:spPr>
            <p:txBody>
              <a:bodyPr/>
              <a:lstStyle/>
              <a:p>
                <a:endParaRPr lang="en-US"/>
              </a:p>
            </p:txBody>
          </p:sp>
          <p:sp>
            <p:nvSpPr>
              <p:cNvPr id="1402" name="Freeform 168"/>
              <p:cNvSpPr>
                <a:spLocks/>
              </p:cNvSpPr>
              <p:nvPr/>
            </p:nvSpPr>
            <p:spPr bwMode="auto">
              <a:xfrm>
                <a:off x="4038" y="1839"/>
                <a:ext cx="9" cy="8"/>
              </a:xfrm>
              <a:custGeom>
                <a:avLst/>
                <a:gdLst>
                  <a:gd name="T0" fmla="*/ 0 w 46"/>
                  <a:gd name="T1" fmla="*/ 0 h 38"/>
                  <a:gd name="T2" fmla="*/ 0 w 46"/>
                  <a:gd name="T3" fmla="*/ 0 h 38"/>
                  <a:gd name="T4" fmla="*/ 0 w 46"/>
                  <a:gd name="T5" fmla="*/ 0 h 38"/>
                  <a:gd name="T6" fmla="*/ 0 w 46"/>
                  <a:gd name="T7" fmla="*/ 0 h 38"/>
                  <a:gd name="T8" fmla="*/ 0 w 46"/>
                  <a:gd name="T9" fmla="*/ 0 h 38"/>
                  <a:gd name="T10" fmla="*/ 0 w 46"/>
                  <a:gd name="T11" fmla="*/ 0 h 38"/>
                  <a:gd name="T12" fmla="*/ 0 w 46"/>
                  <a:gd name="T13" fmla="*/ 0 h 38"/>
                  <a:gd name="T14" fmla="*/ 0 w 46"/>
                  <a:gd name="T15" fmla="*/ 0 h 38"/>
                  <a:gd name="T16" fmla="*/ 0 w 46"/>
                  <a:gd name="T17" fmla="*/ 0 h 38"/>
                  <a:gd name="T18" fmla="*/ 0 w 46"/>
                  <a:gd name="T19" fmla="*/ 0 h 38"/>
                  <a:gd name="T20" fmla="*/ 0 w 46"/>
                  <a:gd name="T21" fmla="*/ 0 h 38"/>
                  <a:gd name="T22" fmla="*/ 0 w 46"/>
                  <a:gd name="T23" fmla="*/ 0 h 38"/>
                  <a:gd name="T24" fmla="*/ 0 w 46"/>
                  <a:gd name="T25" fmla="*/ 0 h 38"/>
                  <a:gd name="T26" fmla="*/ 0 w 46"/>
                  <a:gd name="T27" fmla="*/ 0 h 38"/>
                  <a:gd name="T28" fmla="*/ 0 w 46"/>
                  <a:gd name="T29" fmla="*/ 0 h 38"/>
                  <a:gd name="T30" fmla="*/ 0 w 46"/>
                  <a:gd name="T31" fmla="*/ 0 h 38"/>
                  <a:gd name="T32" fmla="*/ 0 w 46"/>
                  <a:gd name="T33" fmla="*/ 0 h 38"/>
                  <a:gd name="T34" fmla="*/ 0 w 46"/>
                  <a:gd name="T35" fmla="*/ 0 h 38"/>
                  <a:gd name="T36" fmla="*/ 0 w 46"/>
                  <a:gd name="T37" fmla="*/ 0 h 38"/>
                  <a:gd name="T38" fmla="*/ 0 w 46"/>
                  <a:gd name="T39" fmla="*/ 0 h 38"/>
                  <a:gd name="T40" fmla="*/ 0 w 46"/>
                  <a:gd name="T41" fmla="*/ 0 h 38"/>
                  <a:gd name="T42" fmla="*/ 0 w 46"/>
                  <a:gd name="T43" fmla="*/ 0 h 38"/>
                  <a:gd name="T44" fmla="*/ 0 w 46"/>
                  <a:gd name="T45" fmla="*/ 0 h 38"/>
                  <a:gd name="T46" fmla="*/ 0 w 46"/>
                  <a:gd name="T47" fmla="*/ 0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6"/>
                  <a:gd name="T73" fmla="*/ 0 h 38"/>
                  <a:gd name="T74" fmla="*/ 46 w 46"/>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6" h="38">
                    <a:moveTo>
                      <a:pt x="35" y="28"/>
                    </a:moveTo>
                    <a:lnTo>
                      <a:pt x="44" y="24"/>
                    </a:lnTo>
                    <a:lnTo>
                      <a:pt x="40" y="20"/>
                    </a:lnTo>
                    <a:lnTo>
                      <a:pt x="37" y="19"/>
                    </a:lnTo>
                    <a:lnTo>
                      <a:pt x="37" y="18"/>
                    </a:lnTo>
                    <a:lnTo>
                      <a:pt x="35" y="17"/>
                    </a:lnTo>
                    <a:lnTo>
                      <a:pt x="33" y="16"/>
                    </a:lnTo>
                    <a:lnTo>
                      <a:pt x="28" y="13"/>
                    </a:lnTo>
                    <a:lnTo>
                      <a:pt x="20" y="8"/>
                    </a:lnTo>
                    <a:lnTo>
                      <a:pt x="7" y="0"/>
                    </a:lnTo>
                    <a:lnTo>
                      <a:pt x="0" y="9"/>
                    </a:lnTo>
                    <a:lnTo>
                      <a:pt x="14" y="16"/>
                    </a:lnTo>
                    <a:lnTo>
                      <a:pt x="22" y="22"/>
                    </a:lnTo>
                    <a:lnTo>
                      <a:pt x="26" y="25"/>
                    </a:lnTo>
                    <a:lnTo>
                      <a:pt x="28" y="26"/>
                    </a:lnTo>
                    <a:lnTo>
                      <a:pt x="28" y="27"/>
                    </a:lnTo>
                    <a:lnTo>
                      <a:pt x="31" y="28"/>
                    </a:lnTo>
                    <a:lnTo>
                      <a:pt x="33" y="29"/>
                    </a:lnTo>
                    <a:lnTo>
                      <a:pt x="37" y="32"/>
                    </a:lnTo>
                    <a:lnTo>
                      <a:pt x="46" y="28"/>
                    </a:lnTo>
                    <a:lnTo>
                      <a:pt x="37" y="32"/>
                    </a:lnTo>
                    <a:lnTo>
                      <a:pt x="46" y="38"/>
                    </a:lnTo>
                    <a:lnTo>
                      <a:pt x="46" y="28"/>
                    </a:lnTo>
                    <a:lnTo>
                      <a:pt x="35" y="28"/>
                    </a:lnTo>
                    <a:close/>
                  </a:path>
                </a:pathLst>
              </a:custGeom>
              <a:solidFill>
                <a:srgbClr val="000000"/>
              </a:solidFill>
              <a:ln w="9525">
                <a:noFill/>
                <a:round/>
                <a:headEnd/>
                <a:tailEnd/>
              </a:ln>
            </p:spPr>
            <p:txBody>
              <a:bodyPr/>
              <a:lstStyle/>
              <a:p>
                <a:endParaRPr lang="en-US"/>
              </a:p>
            </p:txBody>
          </p:sp>
          <p:sp>
            <p:nvSpPr>
              <p:cNvPr id="1403" name="Freeform 169"/>
              <p:cNvSpPr>
                <a:spLocks/>
              </p:cNvSpPr>
              <p:nvPr/>
            </p:nvSpPr>
            <p:spPr bwMode="auto">
              <a:xfrm>
                <a:off x="4045" y="1814"/>
                <a:ext cx="19" cy="31"/>
              </a:xfrm>
              <a:custGeom>
                <a:avLst/>
                <a:gdLst>
                  <a:gd name="T0" fmla="*/ 0 w 102"/>
                  <a:gd name="T1" fmla="*/ 0 h 155"/>
                  <a:gd name="T2" fmla="*/ 0 w 102"/>
                  <a:gd name="T3" fmla="*/ 0 h 155"/>
                  <a:gd name="T4" fmla="*/ 0 w 102"/>
                  <a:gd name="T5" fmla="*/ 0 h 155"/>
                  <a:gd name="T6" fmla="*/ 0 w 102"/>
                  <a:gd name="T7" fmla="*/ 0 h 155"/>
                  <a:gd name="T8" fmla="*/ 0 w 102"/>
                  <a:gd name="T9" fmla="*/ 0 h 155"/>
                  <a:gd name="T10" fmla="*/ 0 w 102"/>
                  <a:gd name="T11" fmla="*/ 0 h 155"/>
                  <a:gd name="T12" fmla="*/ 0 w 102"/>
                  <a:gd name="T13" fmla="*/ 0 h 155"/>
                  <a:gd name="T14" fmla="*/ 0 w 102"/>
                  <a:gd name="T15" fmla="*/ 0 h 155"/>
                  <a:gd name="T16" fmla="*/ 0 w 102"/>
                  <a:gd name="T17" fmla="*/ 0 h 155"/>
                  <a:gd name="T18" fmla="*/ 0 w 102"/>
                  <a:gd name="T19" fmla="*/ 0 h 155"/>
                  <a:gd name="T20" fmla="*/ 0 w 102"/>
                  <a:gd name="T21" fmla="*/ 0 h 155"/>
                  <a:gd name="T22" fmla="*/ 0 w 102"/>
                  <a:gd name="T23" fmla="*/ 0 h 155"/>
                  <a:gd name="T24" fmla="*/ 0 w 102"/>
                  <a:gd name="T25" fmla="*/ 0 h 155"/>
                  <a:gd name="T26" fmla="*/ 0 w 102"/>
                  <a:gd name="T27" fmla="*/ 0 h 155"/>
                  <a:gd name="T28" fmla="*/ 0 w 102"/>
                  <a:gd name="T29" fmla="*/ 0 h 155"/>
                  <a:gd name="T30" fmla="*/ 0 w 102"/>
                  <a:gd name="T31" fmla="*/ 0 h 155"/>
                  <a:gd name="T32" fmla="*/ 0 w 102"/>
                  <a:gd name="T33" fmla="*/ 0 h 155"/>
                  <a:gd name="T34" fmla="*/ 0 w 102"/>
                  <a:gd name="T35" fmla="*/ 0 h 155"/>
                  <a:gd name="T36" fmla="*/ 0 w 102"/>
                  <a:gd name="T37" fmla="*/ 0 h 155"/>
                  <a:gd name="T38" fmla="*/ 0 w 102"/>
                  <a:gd name="T39" fmla="*/ 0 h 155"/>
                  <a:gd name="T40" fmla="*/ 0 w 102"/>
                  <a:gd name="T41" fmla="*/ 0 h 155"/>
                  <a:gd name="T42" fmla="*/ 0 w 102"/>
                  <a:gd name="T43" fmla="*/ 0 h 155"/>
                  <a:gd name="T44" fmla="*/ 0 w 102"/>
                  <a:gd name="T45" fmla="*/ 0 h 155"/>
                  <a:gd name="T46" fmla="*/ 0 w 102"/>
                  <a:gd name="T47" fmla="*/ 0 h 1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
                  <a:gd name="T73" fmla="*/ 0 h 155"/>
                  <a:gd name="T74" fmla="*/ 102 w 102"/>
                  <a:gd name="T75" fmla="*/ 155 h 1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 h="155">
                    <a:moveTo>
                      <a:pt x="69" y="11"/>
                    </a:moveTo>
                    <a:lnTo>
                      <a:pt x="71" y="0"/>
                    </a:lnTo>
                    <a:lnTo>
                      <a:pt x="58" y="0"/>
                    </a:lnTo>
                    <a:lnTo>
                      <a:pt x="44" y="2"/>
                    </a:lnTo>
                    <a:lnTo>
                      <a:pt x="30" y="8"/>
                    </a:lnTo>
                    <a:lnTo>
                      <a:pt x="19" y="21"/>
                    </a:lnTo>
                    <a:lnTo>
                      <a:pt x="9" y="41"/>
                    </a:lnTo>
                    <a:lnTo>
                      <a:pt x="3" y="67"/>
                    </a:lnTo>
                    <a:lnTo>
                      <a:pt x="0" y="105"/>
                    </a:lnTo>
                    <a:lnTo>
                      <a:pt x="1" y="155"/>
                    </a:lnTo>
                    <a:lnTo>
                      <a:pt x="12" y="155"/>
                    </a:lnTo>
                    <a:lnTo>
                      <a:pt x="11" y="105"/>
                    </a:lnTo>
                    <a:lnTo>
                      <a:pt x="14" y="70"/>
                    </a:lnTo>
                    <a:lnTo>
                      <a:pt x="20" y="43"/>
                    </a:lnTo>
                    <a:lnTo>
                      <a:pt x="28" y="27"/>
                    </a:lnTo>
                    <a:lnTo>
                      <a:pt x="37" y="17"/>
                    </a:lnTo>
                    <a:lnTo>
                      <a:pt x="48" y="13"/>
                    </a:lnTo>
                    <a:lnTo>
                      <a:pt x="58" y="11"/>
                    </a:lnTo>
                    <a:lnTo>
                      <a:pt x="71" y="11"/>
                    </a:lnTo>
                    <a:lnTo>
                      <a:pt x="74" y="0"/>
                    </a:lnTo>
                    <a:lnTo>
                      <a:pt x="71" y="11"/>
                    </a:lnTo>
                    <a:lnTo>
                      <a:pt x="102" y="11"/>
                    </a:lnTo>
                    <a:lnTo>
                      <a:pt x="74" y="0"/>
                    </a:lnTo>
                    <a:lnTo>
                      <a:pt x="69" y="11"/>
                    </a:lnTo>
                    <a:close/>
                  </a:path>
                </a:pathLst>
              </a:custGeom>
              <a:solidFill>
                <a:srgbClr val="000000"/>
              </a:solidFill>
              <a:ln w="9525">
                <a:noFill/>
                <a:round/>
                <a:headEnd/>
                <a:tailEnd/>
              </a:ln>
            </p:spPr>
            <p:txBody>
              <a:bodyPr/>
              <a:lstStyle/>
              <a:p>
                <a:endParaRPr lang="en-US"/>
              </a:p>
            </p:txBody>
          </p:sp>
          <p:sp>
            <p:nvSpPr>
              <p:cNvPr id="1404" name="Freeform 170"/>
              <p:cNvSpPr>
                <a:spLocks/>
              </p:cNvSpPr>
              <p:nvPr/>
            </p:nvSpPr>
            <p:spPr bwMode="auto">
              <a:xfrm>
                <a:off x="3782" y="1911"/>
                <a:ext cx="63" cy="12"/>
              </a:xfrm>
              <a:custGeom>
                <a:avLst/>
                <a:gdLst>
                  <a:gd name="T0" fmla="*/ 0 w 314"/>
                  <a:gd name="T1" fmla="*/ 0 h 78"/>
                  <a:gd name="T2" fmla="*/ 0 w 314"/>
                  <a:gd name="T3" fmla="*/ 0 h 78"/>
                  <a:gd name="T4" fmla="*/ 0 w 314"/>
                  <a:gd name="T5" fmla="*/ 0 h 78"/>
                  <a:gd name="T6" fmla="*/ 0 w 314"/>
                  <a:gd name="T7" fmla="*/ 0 h 78"/>
                  <a:gd name="T8" fmla="*/ 0 w 314"/>
                  <a:gd name="T9" fmla="*/ 0 h 78"/>
                  <a:gd name="T10" fmla="*/ 0 w 314"/>
                  <a:gd name="T11" fmla="*/ 0 h 78"/>
                  <a:gd name="T12" fmla="*/ 0 w 314"/>
                  <a:gd name="T13" fmla="*/ 0 h 78"/>
                  <a:gd name="T14" fmla="*/ 0 w 314"/>
                  <a:gd name="T15" fmla="*/ 0 h 78"/>
                  <a:gd name="T16" fmla="*/ 0 w 314"/>
                  <a:gd name="T17" fmla="*/ 0 h 78"/>
                  <a:gd name="T18" fmla="*/ 0 w 314"/>
                  <a:gd name="T19" fmla="*/ 0 h 78"/>
                  <a:gd name="T20" fmla="*/ 0 w 314"/>
                  <a:gd name="T21" fmla="*/ 0 h 78"/>
                  <a:gd name="T22" fmla="*/ 0 w 314"/>
                  <a:gd name="T23" fmla="*/ 0 h 78"/>
                  <a:gd name="T24" fmla="*/ 0 w 314"/>
                  <a:gd name="T25" fmla="*/ 0 h 78"/>
                  <a:gd name="T26" fmla="*/ 0 w 314"/>
                  <a:gd name="T27" fmla="*/ 0 h 78"/>
                  <a:gd name="T28" fmla="*/ 0 w 314"/>
                  <a:gd name="T29" fmla="*/ 0 h 78"/>
                  <a:gd name="T30" fmla="*/ 0 w 314"/>
                  <a:gd name="T31" fmla="*/ 0 h 78"/>
                  <a:gd name="T32" fmla="*/ 0 w 314"/>
                  <a:gd name="T33" fmla="*/ 0 h 78"/>
                  <a:gd name="T34" fmla="*/ 0 w 314"/>
                  <a:gd name="T35" fmla="*/ 0 h 78"/>
                  <a:gd name="T36" fmla="*/ 0 w 314"/>
                  <a:gd name="T37" fmla="*/ 0 h 78"/>
                  <a:gd name="T38" fmla="*/ 0 w 314"/>
                  <a:gd name="T39" fmla="*/ 0 h 78"/>
                  <a:gd name="T40" fmla="*/ 0 w 314"/>
                  <a:gd name="T41" fmla="*/ 0 h 78"/>
                  <a:gd name="T42" fmla="*/ 0 w 314"/>
                  <a:gd name="T43" fmla="*/ 0 h 78"/>
                  <a:gd name="T44" fmla="*/ 0 w 314"/>
                  <a:gd name="T45" fmla="*/ 0 h 78"/>
                  <a:gd name="T46" fmla="*/ 0 w 314"/>
                  <a:gd name="T47" fmla="*/ 0 h 78"/>
                  <a:gd name="T48" fmla="*/ 0 w 314"/>
                  <a:gd name="T49" fmla="*/ 0 h 78"/>
                  <a:gd name="T50" fmla="*/ 0 w 314"/>
                  <a:gd name="T51" fmla="*/ 0 h 78"/>
                  <a:gd name="T52" fmla="*/ 0 w 314"/>
                  <a:gd name="T53" fmla="*/ 0 h 78"/>
                  <a:gd name="T54" fmla="*/ 0 w 314"/>
                  <a:gd name="T55" fmla="*/ 0 h 78"/>
                  <a:gd name="T56" fmla="*/ 0 w 314"/>
                  <a:gd name="T57" fmla="*/ 0 h 78"/>
                  <a:gd name="T58" fmla="*/ 0 w 314"/>
                  <a:gd name="T59" fmla="*/ 0 h 78"/>
                  <a:gd name="T60" fmla="*/ 0 w 314"/>
                  <a:gd name="T61" fmla="*/ 0 h 78"/>
                  <a:gd name="T62" fmla="*/ 0 w 314"/>
                  <a:gd name="T63" fmla="*/ 0 h 78"/>
                  <a:gd name="T64" fmla="*/ 0 w 314"/>
                  <a:gd name="T65" fmla="*/ 0 h 78"/>
                  <a:gd name="T66" fmla="*/ 0 w 314"/>
                  <a:gd name="T67" fmla="*/ 0 h 78"/>
                  <a:gd name="T68" fmla="*/ 0 w 314"/>
                  <a:gd name="T69" fmla="*/ 0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4"/>
                  <a:gd name="T106" fmla="*/ 0 h 78"/>
                  <a:gd name="T107" fmla="*/ 314 w 314"/>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4" h="78">
                    <a:moveTo>
                      <a:pt x="314" y="24"/>
                    </a:moveTo>
                    <a:lnTo>
                      <a:pt x="292" y="13"/>
                    </a:lnTo>
                    <a:lnTo>
                      <a:pt x="269" y="6"/>
                    </a:lnTo>
                    <a:lnTo>
                      <a:pt x="248" y="2"/>
                    </a:lnTo>
                    <a:lnTo>
                      <a:pt x="226" y="0"/>
                    </a:lnTo>
                    <a:lnTo>
                      <a:pt x="205" y="0"/>
                    </a:lnTo>
                    <a:lnTo>
                      <a:pt x="182" y="2"/>
                    </a:lnTo>
                    <a:lnTo>
                      <a:pt x="162" y="6"/>
                    </a:lnTo>
                    <a:lnTo>
                      <a:pt x="143" y="10"/>
                    </a:lnTo>
                    <a:lnTo>
                      <a:pt x="122" y="16"/>
                    </a:lnTo>
                    <a:lnTo>
                      <a:pt x="103" y="24"/>
                    </a:lnTo>
                    <a:lnTo>
                      <a:pt x="84" y="31"/>
                    </a:lnTo>
                    <a:lnTo>
                      <a:pt x="66" y="39"/>
                    </a:lnTo>
                    <a:lnTo>
                      <a:pt x="49" y="46"/>
                    </a:lnTo>
                    <a:lnTo>
                      <a:pt x="32" y="53"/>
                    </a:lnTo>
                    <a:lnTo>
                      <a:pt x="16" y="61"/>
                    </a:lnTo>
                    <a:lnTo>
                      <a:pt x="0" y="67"/>
                    </a:lnTo>
                    <a:lnTo>
                      <a:pt x="4" y="78"/>
                    </a:lnTo>
                    <a:lnTo>
                      <a:pt x="20" y="71"/>
                    </a:lnTo>
                    <a:lnTo>
                      <a:pt x="37" y="64"/>
                    </a:lnTo>
                    <a:lnTo>
                      <a:pt x="54" y="56"/>
                    </a:lnTo>
                    <a:lnTo>
                      <a:pt x="70" y="49"/>
                    </a:lnTo>
                    <a:lnTo>
                      <a:pt x="88" y="42"/>
                    </a:lnTo>
                    <a:lnTo>
                      <a:pt x="107" y="34"/>
                    </a:lnTo>
                    <a:lnTo>
                      <a:pt x="126" y="27"/>
                    </a:lnTo>
                    <a:lnTo>
                      <a:pt x="145" y="21"/>
                    </a:lnTo>
                    <a:lnTo>
                      <a:pt x="164" y="16"/>
                    </a:lnTo>
                    <a:lnTo>
                      <a:pt x="184" y="12"/>
                    </a:lnTo>
                    <a:lnTo>
                      <a:pt x="205" y="10"/>
                    </a:lnTo>
                    <a:lnTo>
                      <a:pt x="226" y="10"/>
                    </a:lnTo>
                    <a:lnTo>
                      <a:pt x="246" y="12"/>
                    </a:lnTo>
                    <a:lnTo>
                      <a:pt x="267" y="16"/>
                    </a:lnTo>
                    <a:lnTo>
                      <a:pt x="287" y="24"/>
                    </a:lnTo>
                    <a:lnTo>
                      <a:pt x="310" y="32"/>
                    </a:lnTo>
                    <a:lnTo>
                      <a:pt x="314" y="24"/>
                    </a:lnTo>
                    <a:close/>
                  </a:path>
                </a:pathLst>
              </a:custGeom>
              <a:solidFill>
                <a:srgbClr val="000000"/>
              </a:solidFill>
              <a:ln w="9525">
                <a:noFill/>
                <a:round/>
                <a:headEnd/>
                <a:tailEnd/>
              </a:ln>
            </p:spPr>
            <p:txBody>
              <a:bodyPr/>
              <a:lstStyle/>
              <a:p>
                <a:endParaRPr lang="en-US"/>
              </a:p>
            </p:txBody>
          </p:sp>
          <p:sp>
            <p:nvSpPr>
              <p:cNvPr id="1405" name="Freeform 171"/>
              <p:cNvSpPr>
                <a:spLocks/>
              </p:cNvSpPr>
              <p:nvPr/>
            </p:nvSpPr>
            <p:spPr bwMode="auto">
              <a:xfrm>
                <a:off x="3803" y="1892"/>
                <a:ext cx="22" cy="21"/>
              </a:xfrm>
              <a:custGeom>
                <a:avLst/>
                <a:gdLst>
                  <a:gd name="T0" fmla="*/ 0 w 109"/>
                  <a:gd name="T1" fmla="*/ 0 h 101"/>
                  <a:gd name="T2" fmla="*/ 0 w 109"/>
                  <a:gd name="T3" fmla="*/ 0 h 101"/>
                  <a:gd name="T4" fmla="*/ 0 w 109"/>
                  <a:gd name="T5" fmla="*/ 0 h 101"/>
                  <a:gd name="T6" fmla="*/ 0 w 109"/>
                  <a:gd name="T7" fmla="*/ 0 h 101"/>
                  <a:gd name="T8" fmla="*/ 0 w 109"/>
                  <a:gd name="T9" fmla="*/ 0 h 101"/>
                  <a:gd name="T10" fmla="*/ 0 w 109"/>
                  <a:gd name="T11" fmla="*/ 0 h 101"/>
                  <a:gd name="T12" fmla="*/ 0 w 109"/>
                  <a:gd name="T13" fmla="*/ 0 h 101"/>
                  <a:gd name="T14" fmla="*/ 0 w 109"/>
                  <a:gd name="T15" fmla="*/ 0 h 101"/>
                  <a:gd name="T16" fmla="*/ 0 w 109"/>
                  <a:gd name="T17" fmla="*/ 0 h 101"/>
                  <a:gd name="T18" fmla="*/ 0 w 109"/>
                  <a:gd name="T19" fmla="*/ 0 h 101"/>
                  <a:gd name="T20" fmla="*/ 0 w 109"/>
                  <a:gd name="T21" fmla="*/ 0 h 101"/>
                  <a:gd name="T22" fmla="*/ 0 w 109"/>
                  <a:gd name="T23" fmla="*/ 0 h 101"/>
                  <a:gd name="T24" fmla="*/ 0 w 109"/>
                  <a:gd name="T25" fmla="*/ 0 h 101"/>
                  <a:gd name="T26" fmla="*/ 0 w 109"/>
                  <a:gd name="T27" fmla="*/ 0 h 101"/>
                  <a:gd name="T28" fmla="*/ 0 w 109"/>
                  <a:gd name="T29" fmla="*/ 0 h 101"/>
                  <a:gd name="T30" fmla="*/ 0 w 109"/>
                  <a:gd name="T31" fmla="*/ 0 h 101"/>
                  <a:gd name="T32" fmla="*/ 0 w 109"/>
                  <a:gd name="T33" fmla="*/ 0 h 101"/>
                  <a:gd name="T34" fmla="*/ 0 w 109"/>
                  <a:gd name="T35" fmla="*/ 0 h 101"/>
                  <a:gd name="T36" fmla="*/ 0 w 109"/>
                  <a:gd name="T37" fmla="*/ 0 h 10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9"/>
                  <a:gd name="T58" fmla="*/ 0 h 101"/>
                  <a:gd name="T59" fmla="*/ 109 w 109"/>
                  <a:gd name="T60" fmla="*/ 101 h 10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9" h="101">
                    <a:moveTo>
                      <a:pt x="0" y="8"/>
                    </a:moveTo>
                    <a:lnTo>
                      <a:pt x="14" y="16"/>
                    </a:lnTo>
                    <a:lnTo>
                      <a:pt x="29" y="24"/>
                    </a:lnTo>
                    <a:lnTo>
                      <a:pt x="46" y="35"/>
                    </a:lnTo>
                    <a:lnTo>
                      <a:pt x="61" y="45"/>
                    </a:lnTo>
                    <a:lnTo>
                      <a:pt x="75" y="57"/>
                    </a:lnTo>
                    <a:lnTo>
                      <a:pt x="86" y="71"/>
                    </a:lnTo>
                    <a:lnTo>
                      <a:pt x="94" y="85"/>
                    </a:lnTo>
                    <a:lnTo>
                      <a:pt x="98" y="101"/>
                    </a:lnTo>
                    <a:lnTo>
                      <a:pt x="109" y="99"/>
                    </a:lnTo>
                    <a:lnTo>
                      <a:pt x="105" y="81"/>
                    </a:lnTo>
                    <a:lnTo>
                      <a:pt x="95" y="65"/>
                    </a:lnTo>
                    <a:lnTo>
                      <a:pt x="84" y="50"/>
                    </a:lnTo>
                    <a:lnTo>
                      <a:pt x="68" y="37"/>
                    </a:lnTo>
                    <a:lnTo>
                      <a:pt x="52" y="26"/>
                    </a:lnTo>
                    <a:lnTo>
                      <a:pt x="36" y="16"/>
                    </a:lnTo>
                    <a:lnTo>
                      <a:pt x="19" y="7"/>
                    </a:lnTo>
                    <a:lnTo>
                      <a:pt x="4" y="0"/>
                    </a:lnTo>
                    <a:lnTo>
                      <a:pt x="0" y="8"/>
                    </a:lnTo>
                    <a:close/>
                  </a:path>
                </a:pathLst>
              </a:custGeom>
              <a:solidFill>
                <a:srgbClr val="000000"/>
              </a:solidFill>
              <a:ln w="9525">
                <a:noFill/>
                <a:round/>
                <a:headEnd/>
                <a:tailEnd/>
              </a:ln>
            </p:spPr>
            <p:txBody>
              <a:bodyPr/>
              <a:lstStyle/>
              <a:p>
                <a:endParaRPr lang="en-US"/>
              </a:p>
            </p:txBody>
          </p:sp>
          <p:sp>
            <p:nvSpPr>
              <p:cNvPr id="1406" name="Freeform 172"/>
              <p:cNvSpPr>
                <a:spLocks/>
              </p:cNvSpPr>
              <p:nvPr/>
            </p:nvSpPr>
            <p:spPr bwMode="auto">
              <a:xfrm>
                <a:off x="3882" y="1863"/>
                <a:ext cx="24" cy="19"/>
              </a:xfrm>
              <a:custGeom>
                <a:avLst/>
                <a:gdLst>
                  <a:gd name="T0" fmla="*/ 0 w 113"/>
                  <a:gd name="T1" fmla="*/ 0 h 94"/>
                  <a:gd name="T2" fmla="*/ 0 w 113"/>
                  <a:gd name="T3" fmla="*/ 0 h 94"/>
                  <a:gd name="T4" fmla="*/ 0 w 113"/>
                  <a:gd name="T5" fmla="*/ 0 h 94"/>
                  <a:gd name="T6" fmla="*/ 0 w 113"/>
                  <a:gd name="T7" fmla="*/ 0 h 94"/>
                  <a:gd name="T8" fmla="*/ 0 w 113"/>
                  <a:gd name="T9" fmla="*/ 0 h 94"/>
                  <a:gd name="T10" fmla="*/ 0 w 113"/>
                  <a:gd name="T11" fmla="*/ 0 h 94"/>
                  <a:gd name="T12" fmla="*/ 0 w 113"/>
                  <a:gd name="T13" fmla="*/ 0 h 94"/>
                  <a:gd name="T14" fmla="*/ 0 w 113"/>
                  <a:gd name="T15" fmla="*/ 0 h 94"/>
                  <a:gd name="T16" fmla="*/ 0 w 113"/>
                  <a:gd name="T17" fmla="*/ 0 h 94"/>
                  <a:gd name="T18" fmla="*/ 0 w 113"/>
                  <a:gd name="T19" fmla="*/ 0 h 94"/>
                  <a:gd name="T20" fmla="*/ 0 w 113"/>
                  <a:gd name="T21" fmla="*/ 0 h 94"/>
                  <a:gd name="T22" fmla="*/ 0 w 113"/>
                  <a:gd name="T23" fmla="*/ 0 h 94"/>
                  <a:gd name="T24" fmla="*/ 0 w 113"/>
                  <a:gd name="T25" fmla="*/ 0 h 94"/>
                  <a:gd name="T26" fmla="*/ 0 w 113"/>
                  <a:gd name="T27" fmla="*/ 0 h 94"/>
                  <a:gd name="T28" fmla="*/ 0 w 113"/>
                  <a:gd name="T29" fmla="*/ 0 h 94"/>
                  <a:gd name="T30" fmla="*/ 0 w 113"/>
                  <a:gd name="T31" fmla="*/ 0 h 94"/>
                  <a:gd name="T32" fmla="*/ 0 w 113"/>
                  <a:gd name="T33" fmla="*/ 0 h 94"/>
                  <a:gd name="T34" fmla="*/ 0 w 113"/>
                  <a:gd name="T35" fmla="*/ 0 h 94"/>
                  <a:gd name="T36" fmla="*/ 0 w 113"/>
                  <a:gd name="T37" fmla="*/ 0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94"/>
                  <a:gd name="T59" fmla="*/ 113 w 113"/>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94">
                    <a:moveTo>
                      <a:pt x="0" y="9"/>
                    </a:moveTo>
                    <a:lnTo>
                      <a:pt x="12" y="14"/>
                    </a:lnTo>
                    <a:lnTo>
                      <a:pt x="25" y="22"/>
                    </a:lnTo>
                    <a:lnTo>
                      <a:pt x="40" y="29"/>
                    </a:lnTo>
                    <a:lnTo>
                      <a:pt x="54" y="38"/>
                    </a:lnTo>
                    <a:lnTo>
                      <a:pt x="70" y="50"/>
                    </a:lnTo>
                    <a:lnTo>
                      <a:pt x="82" y="62"/>
                    </a:lnTo>
                    <a:lnTo>
                      <a:pt x="94" y="76"/>
                    </a:lnTo>
                    <a:lnTo>
                      <a:pt x="101" y="94"/>
                    </a:lnTo>
                    <a:lnTo>
                      <a:pt x="113" y="90"/>
                    </a:lnTo>
                    <a:lnTo>
                      <a:pt x="102" y="72"/>
                    </a:lnTo>
                    <a:lnTo>
                      <a:pt x="91" y="55"/>
                    </a:lnTo>
                    <a:lnTo>
                      <a:pt x="77" y="42"/>
                    </a:lnTo>
                    <a:lnTo>
                      <a:pt x="61" y="30"/>
                    </a:lnTo>
                    <a:lnTo>
                      <a:pt x="47" y="20"/>
                    </a:lnTo>
                    <a:lnTo>
                      <a:pt x="30" y="13"/>
                    </a:lnTo>
                    <a:lnTo>
                      <a:pt x="16" y="6"/>
                    </a:lnTo>
                    <a:lnTo>
                      <a:pt x="4" y="0"/>
                    </a:lnTo>
                    <a:lnTo>
                      <a:pt x="0" y="9"/>
                    </a:lnTo>
                    <a:close/>
                  </a:path>
                </a:pathLst>
              </a:custGeom>
              <a:solidFill>
                <a:srgbClr val="000000"/>
              </a:solidFill>
              <a:ln w="9525">
                <a:noFill/>
                <a:round/>
                <a:headEnd/>
                <a:tailEnd/>
              </a:ln>
            </p:spPr>
            <p:txBody>
              <a:bodyPr/>
              <a:lstStyle/>
              <a:p>
                <a:endParaRPr lang="en-US"/>
              </a:p>
            </p:txBody>
          </p:sp>
          <p:sp>
            <p:nvSpPr>
              <p:cNvPr id="1407" name="Freeform 173"/>
              <p:cNvSpPr>
                <a:spLocks/>
              </p:cNvSpPr>
              <p:nvPr/>
            </p:nvSpPr>
            <p:spPr bwMode="auto">
              <a:xfrm>
                <a:off x="3824" y="1970"/>
                <a:ext cx="44" cy="48"/>
              </a:xfrm>
              <a:custGeom>
                <a:avLst/>
                <a:gdLst>
                  <a:gd name="T0" fmla="*/ 0 w 220"/>
                  <a:gd name="T1" fmla="*/ 0 h 238"/>
                  <a:gd name="T2" fmla="*/ 0 w 220"/>
                  <a:gd name="T3" fmla="*/ 0 h 238"/>
                  <a:gd name="T4" fmla="*/ 0 w 220"/>
                  <a:gd name="T5" fmla="*/ 0 h 238"/>
                  <a:gd name="T6" fmla="*/ 0 w 220"/>
                  <a:gd name="T7" fmla="*/ 0 h 238"/>
                  <a:gd name="T8" fmla="*/ 0 w 220"/>
                  <a:gd name="T9" fmla="*/ 0 h 238"/>
                  <a:gd name="T10" fmla="*/ 0 w 220"/>
                  <a:gd name="T11" fmla="*/ 0 h 238"/>
                  <a:gd name="T12" fmla="*/ 0 w 220"/>
                  <a:gd name="T13" fmla="*/ 0 h 238"/>
                  <a:gd name="T14" fmla="*/ 0 w 220"/>
                  <a:gd name="T15" fmla="*/ 0 h 238"/>
                  <a:gd name="T16" fmla="*/ 0 w 220"/>
                  <a:gd name="T17" fmla="*/ 0 h 238"/>
                  <a:gd name="T18" fmla="*/ 0 w 220"/>
                  <a:gd name="T19" fmla="*/ 0 h 238"/>
                  <a:gd name="T20" fmla="*/ 0 w 220"/>
                  <a:gd name="T21" fmla="*/ 0 h 238"/>
                  <a:gd name="T22" fmla="*/ 0 w 220"/>
                  <a:gd name="T23" fmla="*/ 0 h 238"/>
                  <a:gd name="T24" fmla="*/ 0 w 220"/>
                  <a:gd name="T25" fmla="*/ 0 h 238"/>
                  <a:gd name="T26" fmla="*/ 0 w 220"/>
                  <a:gd name="T27" fmla="*/ 0 h 238"/>
                  <a:gd name="T28" fmla="*/ 0 w 220"/>
                  <a:gd name="T29" fmla="*/ 0 h 238"/>
                  <a:gd name="T30" fmla="*/ 0 w 220"/>
                  <a:gd name="T31" fmla="*/ 0 h 238"/>
                  <a:gd name="T32" fmla="*/ 0 w 220"/>
                  <a:gd name="T33" fmla="*/ 0 h 238"/>
                  <a:gd name="T34" fmla="*/ 0 w 220"/>
                  <a:gd name="T35" fmla="*/ 0 h 238"/>
                  <a:gd name="T36" fmla="*/ 0 w 220"/>
                  <a:gd name="T37" fmla="*/ 0 h 238"/>
                  <a:gd name="T38" fmla="*/ 0 w 220"/>
                  <a:gd name="T39" fmla="*/ 0 h 238"/>
                  <a:gd name="T40" fmla="*/ 0 w 220"/>
                  <a:gd name="T41" fmla="*/ 0 h 238"/>
                  <a:gd name="T42" fmla="*/ 0 w 220"/>
                  <a:gd name="T43" fmla="*/ 0 h 238"/>
                  <a:gd name="T44" fmla="*/ 0 w 220"/>
                  <a:gd name="T45" fmla="*/ 0 h 238"/>
                  <a:gd name="T46" fmla="*/ 0 w 220"/>
                  <a:gd name="T47" fmla="*/ 0 h 238"/>
                  <a:gd name="T48" fmla="*/ 0 w 220"/>
                  <a:gd name="T49" fmla="*/ 0 h 238"/>
                  <a:gd name="T50" fmla="*/ 0 w 220"/>
                  <a:gd name="T51" fmla="*/ 0 h 238"/>
                  <a:gd name="T52" fmla="*/ 0 w 220"/>
                  <a:gd name="T53" fmla="*/ 0 h 238"/>
                  <a:gd name="T54" fmla="*/ 0 w 220"/>
                  <a:gd name="T55" fmla="*/ 0 h 238"/>
                  <a:gd name="T56" fmla="*/ 0 w 220"/>
                  <a:gd name="T57" fmla="*/ 0 h 238"/>
                  <a:gd name="T58" fmla="*/ 0 w 220"/>
                  <a:gd name="T59" fmla="*/ 0 h 238"/>
                  <a:gd name="T60" fmla="*/ 0 w 220"/>
                  <a:gd name="T61" fmla="*/ 0 h 238"/>
                  <a:gd name="T62" fmla="*/ 0 w 220"/>
                  <a:gd name="T63" fmla="*/ 0 h 238"/>
                  <a:gd name="T64" fmla="*/ 0 w 220"/>
                  <a:gd name="T65" fmla="*/ 0 h 238"/>
                  <a:gd name="T66" fmla="*/ 0 w 220"/>
                  <a:gd name="T67" fmla="*/ 0 h 238"/>
                  <a:gd name="T68" fmla="*/ 0 w 220"/>
                  <a:gd name="T69" fmla="*/ 0 h 2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0"/>
                  <a:gd name="T106" fmla="*/ 0 h 238"/>
                  <a:gd name="T107" fmla="*/ 220 w 220"/>
                  <a:gd name="T108" fmla="*/ 238 h 2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0" h="238">
                    <a:moveTo>
                      <a:pt x="0" y="8"/>
                    </a:moveTo>
                    <a:lnTo>
                      <a:pt x="9" y="14"/>
                    </a:lnTo>
                    <a:lnTo>
                      <a:pt x="20" y="23"/>
                    </a:lnTo>
                    <a:lnTo>
                      <a:pt x="33" y="31"/>
                    </a:lnTo>
                    <a:lnTo>
                      <a:pt x="49" y="42"/>
                    </a:lnTo>
                    <a:lnTo>
                      <a:pt x="65" y="53"/>
                    </a:lnTo>
                    <a:lnTo>
                      <a:pt x="81" y="66"/>
                    </a:lnTo>
                    <a:lnTo>
                      <a:pt x="98" y="79"/>
                    </a:lnTo>
                    <a:lnTo>
                      <a:pt x="116" y="93"/>
                    </a:lnTo>
                    <a:lnTo>
                      <a:pt x="132" y="108"/>
                    </a:lnTo>
                    <a:lnTo>
                      <a:pt x="147" y="125"/>
                    </a:lnTo>
                    <a:lnTo>
                      <a:pt x="163" y="142"/>
                    </a:lnTo>
                    <a:lnTo>
                      <a:pt x="176" y="160"/>
                    </a:lnTo>
                    <a:lnTo>
                      <a:pt x="189" y="178"/>
                    </a:lnTo>
                    <a:lnTo>
                      <a:pt x="196" y="198"/>
                    </a:lnTo>
                    <a:lnTo>
                      <a:pt x="204" y="217"/>
                    </a:lnTo>
                    <a:lnTo>
                      <a:pt x="209" y="238"/>
                    </a:lnTo>
                    <a:lnTo>
                      <a:pt x="220" y="235"/>
                    </a:lnTo>
                    <a:lnTo>
                      <a:pt x="215" y="214"/>
                    </a:lnTo>
                    <a:lnTo>
                      <a:pt x="208" y="193"/>
                    </a:lnTo>
                    <a:lnTo>
                      <a:pt x="198" y="173"/>
                    </a:lnTo>
                    <a:lnTo>
                      <a:pt x="185" y="153"/>
                    </a:lnTo>
                    <a:lnTo>
                      <a:pt x="172" y="135"/>
                    </a:lnTo>
                    <a:lnTo>
                      <a:pt x="156" y="119"/>
                    </a:lnTo>
                    <a:lnTo>
                      <a:pt x="141" y="102"/>
                    </a:lnTo>
                    <a:lnTo>
                      <a:pt x="123" y="85"/>
                    </a:lnTo>
                    <a:lnTo>
                      <a:pt x="105" y="70"/>
                    </a:lnTo>
                    <a:lnTo>
                      <a:pt x="88" y="57"/>
                    </a:lnTo>
                    <a:lnTo>
                      <a:pt x="71" y="45"/>
                    </a:lnTo>
                    <a:lnTo>
                      <a:pt x="56" y="33"/>
                    </a:lnTo>
                    <a:lnTo>
                      <a:pt x="40" y="23"/>
                    </a:lnTo>
                    <a:lnTo>
                      <a:pt x="26" y="14"/>
                    </a:lnTo>
                    <a:lnTo>
                      <a:pt x="15" y="6"/>
                    </a:lnTo>
                    <a:lnTo>
                      <a:pt x="6" y="0"/>
                    </a:lnTo>
                    <a:lnTo>
                      <a:pt x="0" y="8"/>
                    </a:lnTo>
                    <a:close/>
                  </a:path>
                </a:pathLst>
              </a:custGeom>
              <a:solidFill>
                <a:srgbClr val="000000"/>
              </a:solidFill>
              <a:ln w="9525">
                <a:noFill/>
                <a:round/>
                <a:headEnd/>
                <a:tailEnd/>
              </a:ln>
            </p:spPr>
            <p:txBody>
              <a:bodyPr/>
              <a:lstStyle/>
              <a:p>
                <a:endParaRPr lang="en-US"/>
              </a:p>
            </p:txBody>
          </p:sp>
          <p:sp>
            <p:nvSpPr>
              <p:cNvPr id="1408" name="Freeform 174"/>
              <p:cNvSpPr>
                <a:spLocks/>
              </p:cNvSpPr>
              <p:nvPr/>
            </p:nvSpPr>
            <p:spPr bwMode="auto">
              <a:xfrm>
                <a:off x="3704" y="1931"/>
                <a:ext cx="104" cy="61"/>
              </a:xfrm>
              <a:custGeom>
                <a:avLst/>
                <a:gdLst>
                  <a:gd name="T0" fmla="*/ 0 w 524"/>
                  <a:gd name="T1" fmla="*/ 0 h 346"/>
                  <a:gd name="T2" fmla="*/ 0 w 524"/>
                  <a:gd name="T3" fmla="*/ 0 h 346"/>
                  <a:gd name="T4" fmla="*/ 0 w 524"/>
                  <a:gd name="T5" fmla="*/ 0 h 346"/>
                  <a:gd name="T6" fmla="*/ 0 w 524"/>
                  <a:gd name="T7" fmla="*/ 0 h 346"/>
                  <a:gd name="T8" fmla="*/ 0 w 524"/>
                  <a:gd name="T9" fmla="*/ 0 h 346"/>
                  <a:gd name="T10" fmla="*/ 0 w 524"/>
                  <a:gd name="T11" fmla="*/ 0 h 346"/>
                  <a:gd name="T12" fmla="*/ 0 w 524"/>
                  <a:gd name="T13" fmla="*/ 0 h 346"/>
                  <a:gd name="T14" fmla="*/ 0 w 524"/>
                  <a:gd name="T15" fmla="*/ 0 h 346"/>
                  <a:gd name="T16" fmla="*/ 0 w 524"/>
                  <a:gd name="T17" fmla="*/ 0 h 346"/>
                  <a:gd name="T18" fmla="*/ 0 w 524"/>
                  <a:gd name="T19" fmla="*/ 0 h 346"/>
                  <a:gd name="T20" fmla="*/ 0 w 524"/>
                  <a:gd name="T21" fmla="*/ 0 h 346"/>
                  <a:gd name="T22" fmla="*/ 0 w 524"/>
                  <a:gd name="T23" fmla="*/ 0 h 346"/>
                  <a:gd name="T24" fmla="*/ 0 w 524"/>
                  <a:gd name="T25" fmla="*/ 0 h 346"/>
                  <a:gd name="T26" fmla="*/ 0 w 524"/>
                  <a:gd name="T27" fmla="*/ 0 h 346"/>
                  <a:gd name="T28" fmla="*/ 0 w 524"/>
                  <a:gd name="T29" fmla="*/ 0 h 346"/>
                  <a:gd name="T30" fmla="*/ 0 w 524"/>
                  <a:gd name="T31" fmla="*/ 0 h 346"/>
                  <a:gd name="T32" fmla="*/ 0 w 524"/>
                  <a:gd name="T33" fmla="*/ 0 h 346"/>
                  <a:gd name="T34" fmla="*/ 0 w 524"/>
                  <a:gd name="T35" fmla="*/ 0 h 346"/>
                  <a:gd name="T36" fmla="*/ 0 w 524"/>
                  <a:gd name="T37" fmla="*/ 0 h 346"/>
                  <a:gd name="T38" fmla="*/ 0 w 524"/>
                  <a:gd name="T39" fmla="*/ 0 h 346"/>
                  <a:gd name="T40" fmla="*/ 0 w 524"/>
                  <a:gd name="T41" fmla="*/ 0 h 346"/>
                  <a:gd name="T42" fmla="*/ 0 w 524"/>
                  <a:gd name="T43" fmla="*/ 0 h 346"/>
                  <a:gd name="T44" fmla="*/ 0 w 524"/>
                  <a:gd name="T45" fmla="*/ 0 h 346"/>
                  <a:gd name="T46" fmla="*/ 0 w 524"/>
                  <a:gd name="T47" fmla="*/ 0 h 346"/>
                  <a:gd name="T48" fmla="*/ 0 w 524"/>
                  <a:gd name="T49" fmla="*/ 0 h 346"/>
                  <a:gd name="T50" fmla="*/ 0 w 524"/>
                  <a:gd name="T51" fmla="*/ 0 h 346"/>
                  <a:gd name="T52" fmla="*/ 0 w 524"/>
                  <a:gd name="T53" fmla="*/ 0 h 346"/>
                  <a:gd name="T54" fmla="*/ 0 w 524"/>
                  <a:gd name="T55" fmla="*/ 0 h 346"/>
                  <a:gd name="T56" fmla="*/ 0 w 524"/>
                  <a:gd name="T57" fmla="*/ 0 h 346"/>
                  <a:gd name="T58" fmla="*/ 0 w 524"/>
                  <a:gd name="T59" fmla="*/ 0 h 346"/>
                  <a:gd name="T60" fmla="*/ 0 w 524"/>
                  <a:gd name="T61" fmla="*/ 0 h 346"/>
                  <a:gd name="T62" fmla="*/ 0 w 524"/>
                  <a:gd name="T63" fmla="*/ 0 h 346"/>
                  <a:gd name="T64" fmla="*/ 0 w 524"/>
                  <a:gd name="T65" fmla="*/ 0 h 346"/>
                  <a:gd name="T66" fmla="*/ 0 w 524"/>
                  <a:gd name="T67" fmla="*/ 0 h 346"/>
                  <a:gd name="T68" fmla="*/ 0 w 524"/>
                  <a:gd name="T69" fmla="*/ 0 h 346"/>
                  <a:gd name="T70" fmla="*/ 0 w 524"/>
                  <a:gd name="T71" fmla="*/ 0 h 3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4"/>
                  <a:gd name="T109" fmla="*/ 0 h 346"/>
                  <a:gd name="T110" fmla="*/ 524 w 524"/>
                  <a:gd name="T111" fmla="*/ 346 h 3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4" h="346">
                    <a:moveTo>
                      <a:pt x="194" y="56"/>
                    </a:moveTo>
                    <a:lnTo>
                      <a:pt x="196" y="48"/>
                    </a:lnTo>
                    <a:lnTo>
                      <a:pt x="194" y="41"/>
                    </a:lnTo>
                    <a:lnTo>
                      <a:pt x="191" y="35"/>
                    </a:lnTo>
                    <a:lnTo>
                      <a:pt x="184" y="27"/>
                    </a:lnTo>
                    <a:lnTo>
                      <a:pt x="176" y="21"/>
                    </a:lnTo>
                    <a:lnTo>
                      <a:pt x="166" y="15"/>
                    </a:lnTo>
                    <a:lnTo>
                      <a:pt x="156" y="7"/>
                    </a:lnTo>
                    <a:lnTo>
                      <a:pt x="146" y="0"/>
                    </a:lnTo>
                    <a:lnTo>
                      <a:pt x="170" y="3"/>
                    </a:lnTo>
                    <a:lnTo>
                      <a:pt x="193" y="7"/>
                    </a:lnTo>
                    <a:lnTo>
                      <a:pt x="216" y="13"/>
                    </a:lnTo>
                    <a:lnTo>
                      <a:pt x="239" y="19"/>
                    </a:lnTo>
                    <a:lnTo>
                      <a:pt x="260" y="26"/>
                    </a:lnTo>
                    <a:lnTo>
                      <a:pt x="282" y="35"/>
                    </a:lnTo>
                    <a:lnTo>
                      <a:pt x="304" y="43"/>
                    </a:lnTo>
                    <a:lnTo>
                      <a:pt x="324" y="53"/>
                    </a:lnTo>
                    <a:lnTo>
                      <a:pt x="345" y="63"/>
                    </a:lnTo>
                    <a:lnTo>
                      <a:pt x="365" y="74"/>
                    </a:lnTo>
                    <a:lnTo>
                      <a:pt x="384" y="85"/>
                    </a:lnTo>
                    <a:lnTo>
                      <a:pt x="404" y="98"/>
                    </a:lnTo>
                    <a:lnTo>
                      <a:pt x="423" y="110"/>
                    </a:lnTo>
                    <a:lnTo>
                      <a:pt x="442" y="123"/>
                    </a:lnTo>
                    <a:lnTo>
                      <a:pt x="461" y="136"/>
                    </a:lnTo>
                    <a:lnTo>
                      <a:pt x="480" y="150"/>
                    </a:lnTo>
                    <a:lnTo>
                      <a:pt x="494" y="160"/>
                    </a:lnTo>
                    <a:lnTo>
                      <a:pt x="504" y="172"/>
                    </a:lnTo>
                    <a:lnTo>
                      <a:pt x="513" y="185"/>
                    </a:lnTo>
                    <a:lnTo>
                      <a:pt x="518" y="199"/>
                    </a:lnTo>
                    <a:lnTo>
                      <a:pt x="522" y="214"/>
                    </a:lnTo>
                    <a:lnTo>
                      <a:pt x="524" y="229"/>
                    </a:lnTo>
                    <a:lnTo>
                      <a:pt x="524" y="243"/>
                    </a:lnTo>
                    <a:lnTo>
                      <a:pt x="522" y="258"/>
                    </a:lnTo>
                    <a:lnTo>
                      <a:pt x="518" y="273"/>
                    </a:lnTo>
                    <a:lnTo>
                      <a:pt x="513" y="287"/>
                    </a:lnTo>
                    <a:lnTo>
                      <a:pt x="506" y="299"/>
                    </a:lnTo>
                    <a:lnTo>
                      <a:pt x="498" y="311"/>
                    </a:lnTo>
                    <a:lnTo>
                      <a:pt x="489" y="321"/>
                    </a:lnTo>
                    <a:lnTo>
                      <a:pt x="479" y="330"/>
                    </a:lnTo>
                    <a:lnTo>
                      <a:pt x="469" y="336"/>
                    </a:lnTo>
                    <a:lnTo>
                      <a:pt x="457" y="340"/>
                    </a:lnTo>
                    <a:lnTo>
                      <a:pt x="442" y="343"/>
                    </a:lnTo>
                    <a:lnTo>
                      <a:pt x="426" y="346"/>
                    </a:lnTo>
                    <a:lnTo>
                      <a:pt x="408" y="346"/>
                    </a:lnTo>
                    <a:lnTo>
                      <a:pt x="389" y="344"/>
                    </a:lnTo>
                    <a:lnTo>
                      <a:pt x="367" y="340"/>
                    </a:lnTo>
                    <a:lnTo>
                      <a:pt x="345" y="334"/>
                    </a:lnTo>
                    <a:lnTo>
                      <a:pt x="320" y="325"/>
                    </a:lnTo>
                    <a:lnTo>
                      <a:pt x="295" y="315"/>
                    </a:lnTo>
                    <a:lnTo>
                      <a:pt x="266" y="301"/>
                    </a:lnTo>
                    <a:lnTo>
                      <a:pt x="235" y="284"/>
                    </a:lnTo>
                    <a:lnTo>
                      <a:pt x="203" y="264"/>
                    </a:lnTo>
                    <a:lnTo>
                      <a:pt x="167" y="242"/>
                    </a:lnTo>
                    <a:lnTo>
                      <a:pt x="129" y="216"/>
                    </a:lnTo>
                    <a:lnTo>
                      <a:pt x="89" y="185"/>
                    </a:lnTo>
                    <a:lnTo>
                      <a:pt x="45" y="153"/>
                    </a:lnTo>
                    <a:lnTo>
                      <a:pt x="0" y="115"/>
                    </a:lnTo>
                    <a:lnTo>
                      <a:pt x="20" y="110"/>
                    </a:lnTo>
                    <a:lnTo>
                      <a:pt x="36" y="104"/>
                    </a:lnTo>
                    <a:lnTo>
                      <a:pt x="53" y="100"/>
                    </a:lnTo>
                    <a:lnTo>
                      <a:pt x="68" y="96"/>
                    </a:lnTo>
                    <a:lnTo>
                      <a:pt x="81" y="92"/>
                    </a:lnTo>
                    <a:lnTo>
                      <a:pt x="93" y="87"/>
                    </a:lnTo>
                    <a:lnTo>
                      <a:pt x="106" y="84"/>
                    </a:lnTo>
                    <a:lnTo>
                      <a:pt x="116" y="81"/>
                    </a:lnTo>
                    <a:lnTo>
                      <a:pt x="126" y="78"/>
                    </a:lnTo>
                    <a:lnTo>
                      <a:pt x="136" y="75"/>
                    </a:lnTo>
                    <a:lnTo>
                      <a:pt x="145" y="72"/>
                    </a:lnTo>
                    <a:lnTo>
                      <a:pt x="155" y="68"/>
                    </a:lnTo>
                    <a:lnTo>
                      <a:pt x="164" y="65"/>
                    </a:lnTo>
                    <a:lnTo>
                      <a:pt x="174" y="62"/>
                    </a:lnTo>
                    <a:lnTo>
                      <a:pt x="184" y="59"/>
                    </a:lnTo>
                    <a:lnTo>
                      <a:pt x="194" y="56"/>
                    </a:lnTo>
                    <a:close/>
                  </a:path>
                </a:pathLst>
              </a:custGeom>
              <a:solidFill>
                <a:srgbClr val="009933"/>
              </a:solidFill>
              <a:ln w="9525">
                <a:noFill/>
                <a:round/>
                <a:headEnd/>
                <a:tailEnd/>
              </a:ln>
            </p:spPr>
            <p:txBody>
              <a:bodyPr/>
              <a:lstStyle/>
              <a:p>
                <a:endParaRPr lang="en-US"/>
              </a:p>
            </p:txBody>
          </p:sp>
          <p:sp>
            <p:nvSpPr>
              <p:cNvPr id="1409" name="Freeform 175"/>
              <p:cNvSpPr>
                <a:spLocks/>
              </p:cNvSpPr>
              <p:nvPr/>
            </p:nvSpPr>
            <p:spPr bwMode="auto">
              <a:xfrm>
                <a:off x="3730" y="1925"/>
                <a:ext cx="15" cy="13"/>
              </a:xfrm>
              <a:custGeom>
                <a:avLst/>
                <a:gdLst>
                  <a:gd name="T0" fmla="*/ 0 w 74"/>
                  <a:gd name="T1" fmla="*/ 0 h 65"/>
                  <a:gd name="T2" fmla="*/ 0 w 74"/>
                  <a:gd name="T3" fmla="*/ 0 h 65"/>
                  <a:gd name="T4" fmla="*/ 0 w 74"/>
                  <a:gd name="T5" fmla="*/ 0 h 65"/>
                  <a:gd name="T6" fmla="*/ 0 w 74"/>
                  <a:gd name="T7" fmla="*/ 0 h 65"/>
                  <a:gd name="T8" fmla="*/ 0 w 74"/>
                  <a:gd name="T9" fmla="*/ 0 h 65"/>
                  <a:gd name="T10" fmla="*/ 0 w 74"/>
                  <a:gd name="T11" fmla="*/ 0 h 65"/>
                  <a:gd name="T12" fmla="*/ 0 w 74"/>
                  <a:gd name="T13" fmla="*/ 0 h 65"/>
                  <a:gd name="T14" fmla="*/ 0 w 74"/>
                  <a:gd name="T15" fmla="*/ 0 h 65"/>
                  <a:gd name="T16" fmla="*/ 0 w 74"/>
                  <a:gd name="T17" fmla="*/ 0 h 65"/>
                  <a:gd name="T18" fmla="*/ 0 w 74"/>
                  <a:gd name="T19" fmla="*/ 0 h 65"/>
                  <a:gd name="T20" fmla="*/ 0 w 74"/>
                  <a:gd name="T21" fmla="*/ 0 h 65"/>
                  <a:gd name="T22" fmla="*/ 0 w 74"/>
                  <a:gd name="T23" fmla="*/ 0 h 65"/>
                  <a:gd name="T24" fmla="*/ 0 w 74"/>
                  <a:gd name="T25" fmla="*/ 0 h 65"/>
                  <a:gd name="T26" fmla="*/ 0 w 74"/>
                  <a:gd name="T27" fmla="*/ 0 h 65"/>
                  <a:gd name="T28" fmla="*/ 0 w 74"/>
                  <a:gd name="T29" fmla="*/ 0 h 65"/>
                  <a:gd name="T30" fmla="*/ 0 w 74"/>
                  <a:gd name="T31" fmla="*/ 0 h 65"/>
                  <a:gd name="T32" fmla="*/ 0 w 74"/>
                  <a:gd name="T33" fmla="*/ 0 h 65"/>
                  <a:gd name="T34" fmla="*/ 0 w 74"/>
                  <a:gd name="T35" fmla="*/ 0 h 65"/>
                  <a:gd name="T36" fmla="*/ 0 w 74"/>
                  <a:gd name="T37" fmla="*/ 0 h 65"/>
                  <a:gd name="T38" fmla="*/ 0 w 74"/>
                  <a:gd name="T39" fmla="*/ 0 h 65"/>
                  <a:gd name="T40" fmla="*/ 0 w 74"/>
                  <a:gd name="T41" fmla="*/ 0 h 65"/>
                  <a:gd name="T42" fmla="*/ 0 w 74"/>
                  <a:gd name="T43" fmla="*/ 0 h 65"/>
                  <a:gd name="T44" fmla="*/ 0 w 74"/>
                  <a:gd name="T45" fmla="*/ 0 h 65"/>
                  <a:gd name="T46" fmla="*/ 0 w 74"/>
                  <a:gd name="T47" fmla="*/ 0 h 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4"/>
                  <a:gd name="T73" fmla="*/ 0 h 65"/>
                  <a:gd name="T74" fmla="*/ 74 w 74"/>
                  <a:gd name="T75" fmla="*/ 65 h 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4" h="65">
                    <a:moveTo>
                      <a:pt x="19" y="2"/>
                    </a:moveTo>
                    <a:lnTo>
                      <a:pt x="15" y="11"/>
                    </a:lnTo>
                    <a:lnTo>
                      <a:pt x="25" y="19"/>
                    </a:lnTo>
                    <a:lnTo>
                      <a:pt x="35" y="26"/>
                    </a:lnTo>
                    <a:lnTo>
                      <a:pt x="45" y="32"/>
                    </a:lnTo>
                    <a:lnTo>
                      <a:pt x="52" y="39"/>
                    </a:lnTo>
                    <a:lnTo>
                      <a:pt x="58" y="45"/>
                    </a:lnTo>
                    <a:lnTo>
                      <a:pt x="61" y="50"/>
                    </a:lnTo>
                    <a:lnTo>
                      <a:pt x="63" y="55"/>
                    </a:lnTo>
                    <a:lnTo>
                      <a:pt x="61" y="61"/>
                    </a:lnTo>
                    <a:lnTo>
                      <a:pt x="72" y="65"/>
                    </a:lnTo>
                    <a:lnTo>
                      <a:pt x="74" y="55"/>
                    </a:lnTo>
                    <a:lnTo>
                      <a:pt x="72" y="46"/>
                    </a:lnTo>
                    <a:lnTo>
                      <a:pt x="67" y="39"/>
                    </a:lnTo>
                    <a:lnTo>
                      <a:pt x="61" y="30"/>
                    </a:lnTo>
                    <a:lnTo>
                      <a:pt x="52" y="24"/>
                    </a:lnTo>
                    <a:lnTo>
                      <a:pt x="42" y="18"/>
                    </a:lnTo>
                    <a:lnTo>
                      <a:pt x="31" y="10"/>
                    </a:lnTo>
                    <a:lnTo>
                      <a:pt x="21" y="3"/>
                    </a:lnTo>
                    <a:lnTo>
                      <a:pt x="17" y="12"/>
                    </a:lnTo>
                    <a:lnTo>
                      <a:pt x="19" y="2"/>
                    </a:lnTo>
                    <a:lnTo>
                      <a:pt x="0" y="0"/>
                    </a:lnTo>
                    <a:lnTo>
                      <a:pt x="15" y="11"/>
                    </a:lnTo>
                    <a:lnTo>
                      <a:pt x="19" y="2"/>
                    </a:lnTo>
                    <a:close/>
                  </a:path>
                </a:pathLst>
              </a:custGeom>
              <a:solidFill>
                <a:srgbClr val="000000"/>
              </a:solidFill>
              <a:ln w="9525">
                <a:noFill/>
                <a:round/>
                <a:headEnd/>
                <a:tailEnd/>
              </a:ln>
            </p:spPr>
            <p:txBody>
              <a:bodyPr/>
              <a:lstStyle/>
              <a:p>
                <a:endParaRPr lang="en-US"/>
              </a:p>
            </p:txBody>
          </p:sp>
          <p:sp>
            <p:nvSpPr>
              <p:cNvPr id="1410" name="Freeform 176"/>
              <p:cNvSpPr>
                <a:spLocks/>
              </p:cNvSpPr>
              <p:nvPr/>
            </p:nvSpPr>
            <p:spPr bwMode="auto">
              <a:xfrm>
                <a:off x="3734" y="1924"/>
                <a:ext cx="67" cy="36"/>
              </a:xfrm>
              <a:custGeom>
                <a:avLst/>
                <a:gdLst>
                  <a:gd name="T0" fmla="*/ 0 w 339"/>
                  <a:gd name="T1" fmla="*/ 0 h 159"/>
                  <a:gd name="T2" fmla="*/ 0 w 339"/>
                  <a:gd name="T3" fmla="*/ 0 h 159"/>
                  <a:gd name="T4" fmla="*/ 0 w 339"/>
                  <a:gd name="T5" fmla="*/ 0 h 159"/>
                  <a:gd name="T6" fmla="*/ 0 w 339"/>
                  <a:gd name="T7" fmla="*/ 0 h 159"/>
                  <a:gd name="T8" fmla="*/ 0 w 339"/>
                  <a:gd name="T9" fmla="*/ 0 h 159"/>
                  <a:gd name="T10" fmla="*/ 0 w 339"/>
                  <a:gd name="T11" fmla="*/ 0 h 159"/>
                  <a:gd name="T12" fmla="*/ 0 w 339"/>
                  <a:gd name="T13" fmla="*/ 0 h 159"/>
                  <a:gd name="T14" fmla="*/ 0 w 339"/>
                  <a:gd name="T15" fmla="*/ 0 h 159"/>
                  <a:gd name="T16" fmla="*/ 0 w 339"/>
                  <a:gd name="T17" fmla="*/ 0 h 159"/>
                  <a:gd name="T18" fmla="*/ 0 w 339"/>
                  <a:gd name="T19" fmla="*/ 0 h 159"/>
                  <a:gd name="T20" fmla="*/ 0 w 339"/>
                  <a:gd name="T21" fmla="*/ 0 h 159"/>
                  <a:gd name="T22" fmla="*/ 0 w 339"/>
                  <a:gd name="T23" fmla="*/ 0 h 159"/>
                  <a:gd name="T24" fmla="*/ 0 w 339"/>
                  <a:gd name="T25" fmla="*/ 0 h 159"/>
                  <a:gd name="T26" fmla="*/ 0 w 339"/>
                  <a:gd name="T27" fmla="*/ 0 h 159"/>
                  <a:gd name="T28" fmla="*/ 0 w 339"/>
                  <a:gd name="T29" fmla="*/ 0 h 159"/>
                  <a:gd name="T30" fmla="*/ 0 w 339"/>
                  <a:gd name="T31" fmla="*/ 0 h 159"/>
                  <a:gd name="T32" fmla="*/ 0 w 339"/>
                  <a:gd name="T33" fmla="*/ 0 h 159"/>
                  <a:gd name="T34" fmla="*/ 0 w 339"/>
                  <a:gd name="T35" fmla="*/ 0 h 159"/>
                  <a:gd name="T36" fmla="*/ 0 w 339"/>
                  <a:gd name="T37" fmla="*/ 0 h 159"/>
                  <a:gd name="T38" fmla="*/ 0 w 339"/>
                  <a:gd name="T39" fmla="*/ 0 h 159"/>
                  <a:gd name="T40" fmla="*/ 0 w 339"/>
                  <a:gd name="T41" fmla="*/ 0 h 159"/>
                  <a:gd name="T42" fmla="*/ 0 w 339"/>
                  <a:gd name="T43" fmla="*/ 0 h 159"/>
                  <a:gd name="T44" fmla="*/ 0 w 339"/>
                  <a:gd name="T45" fmla="*/ 0 h 159"/>
                  <a:gd name="T46" fmla="*/ 0 w 339"/>
                  <a:gd name="T47" fmla="*/ 0 h 159"/>
                  <a:gd name="T48" fmla="*/ 0 w 339"/>
                  <a:gd name="T49" fmla="*/ 0 h 159"/>
                  <a:gd name="T50" fmla="*/ 0 w 339"/>
                  <a:gd name="T51" fmla="*/ 0 h 159"/>
                  <a:gd name="T52" fmla="*/ 0 w 339"/>
                  <a:gd name="T53" fmla="*/ 0 h 159"/>
                  <a:gd name="T54" fmla="*/ 0 w 339"/>
                  <a:gd name="T55" fmla="*/ 0 h 159"/>
                  <a:gd name="T56" fmla="*/ 0 w 339"/>
                  <a:gd name="T57" fmla="*/ 0 h 159"/>
                  <a:gd name="T58" fmla="*/ 0 w 339"/>
                  <a:gd name="T59" fmla="*/ 0 h 159"/>
                  <a:gd name="T60" fmla="*/ 0 w 339"/>
                  <a:gd name="T61" fmla="*/ 0 h 159"/>
                  <a:gd name="T62" fmla="*/ 0 w 339"/>
                  <a:gd name="T63" fmla="*/ 0 h 159"/>
                  <a:gd name="T64" fmla="*/ 0 w 339"/>
                  <a:gd name="T65" fmla="*/ 0 h 159"/>
                  <a:gd name="T66" fmla="*/ 0 w 339"/>
                  <a:gd name="T67" fmla="*/ 0 h 159"/>
                  <a:gd name="T68" fmla="*/ 0 w 339"/>
                  <a:gd name="T69" fmla="*/ 0 h 159"/>
                  <a:gd name="T70" fmla="*/ 0 w 339"/>
                  <a:gd name="T71" fmla="*/ 0 h 159"/>
                  <a:gd name="T72" fmla="*/ 0 w 339"/>
                  <a:gd name="T73" fmla="*/ 0 h 159"/>
                  <a:gd name="T74" fmla="*/ 0 w 339"/>
                  <a:gd name="T75" fmla="*/ 0 h 159"/>
                  <a:gd name="T76" fmla="*/ 0 w 339"/>
                  <a:gd name="T77" fmla="*/ 0 h 159"/>
                  <a:gd name="T78" fmla="*/ 0 w 339"/>
                  <a:gd name="T79" fmla="*/ 0 h 1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9"/>
                  <a:gd name="T121" fmla="*/ 0 h 159"/>
                  <a:gd name="T122" fmla="*/ 339 w 339"/>
                  <a:gd name="T123" fmla="*/ 159 h 1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9" h="159">
                    <a:moveTo>
                      <a:pt x="339" y="150"/>
                    </a:moveTo>
                    <a:lnTo>
                      <a:pt x="339" y="150"/>
                    </a:lnTo>
                    <a:lnTo>
                      <a:pt x="320" y="137"/>
                    </a:lnTo>
                    <a:lnTo>
                      <a:pt x="301" y="124"/>
                    </a:lnTo>
                    <a:lnTo>
                      <a:pt x="282" y="110"/>
                    </a:lnTo>
                    <a:lnTo>
                      <a:pt x="263" y="99"/>
                    </a:lnTo>
                    <a:lnTo>
                      <a:pt x="243" y="86"/>
                    </a:lnTo>
                    <a:lnTo>
                      <a:pt x="224" y="75"/>
                    </a:lnTo>
                    <a:lnTo>
                      <a:pt x="202" y="64"/>
                    </a:lnTo>
                    <a:lnTo>
                      <a:pt x="181" y="53"/>
                    </a:lnTo>
                    <a:lnTo>
                      <a:pt x="161" y="43"/>
                    </a:lnTo>
                    <a:lnTo>
                      <a:pt x="140" y="35"/>
                    </a:lnTo>
                    <a:lnTo>
                      <a:pt x="117" y="26"/>
                    </a:lnTo>
                    <a:lnTo>
                      <a:pt x="96" y="19"/>
                    </a:lnTo>
                    <a:lnTo>
                      <a:pt x="73" y="12"/>
                    </a:lnTo>
                    <a:lnTo>
                      <a:pt x="49" y="7"/>
                    </a:lnTo>
                    <a:lnTo>
                      <a:pt x="26" y="3"/>
                    </a:lnTo>
                    <a:lnTo>
                      <a:pt x="2" y="0"/>
                    </a:lnTo>
                    <a:lnTo>
                      <a:pt x="0" y="10"/>
                    </a:lnTo>
                    <a:lnTo>
                      <a:pt x="23" y="13"/>
                    </a:lnTo>
                    <a:lnTo>
                      <a:pt x="47" y="18"/>
                    </a:lnTo>
                    <a:lnTo>
                      <a:pt x="70" y="23"/>
                    </a:lnTo>
                    <a:lnTo>
                      <a:pt x="92" y="29"/>
                    </a:lnTo>
                    <a:lnTo>
                      <a:pt x="113" y="37"/>
                    </a:lnTo>
                    <a:lnTo>
                      <a:pt x="135" y="45"/>
                    </a:lnTo>
                    <a:lnTo>
                      <a:pt x="156" y="53"/>
                    </a:lnTo>
                    <a:lnTo>
                      <a:pt x="177" y="62"/>
                    </a:lnTo>
                    <a:lnTo>
                      <a:pt x="198" y="72"/>
                    </a:lnTo>
                    <a:lnTo>
                      <a:pt x="217" y="83"/>
                    </a:lnTo>
                    <a:lnTo>
                      <a:pt x="236" y="95"/>
                    </a:lnTo>
                    <a:lnTo>
                      <a:pt x="256" y="107"/>
                    </a:lnTo>
                    <a:lnTo>
                      <a:pt x="275" y="119"/>
                    </a:lnTo>
                    <a:lnTo>
                      <a:pt x="294" y="132"/>
                    </a:lnTo>
                    <a:lnTo>
                      <a:pt x="313" y="145"/>
                    </a:lnTo>
                    <a:lnTo>
                      <a:pt x="332" y="159"/>
                    </a:lnTo>
                    <a:lnTo>
                      <a:pt x="339" y="150"/>
                    </a:lnTo>
                    <a:close/>
                  </a:path>
                </a:pathLst>
              </a:custGeom>
              <a:solidFill>
                <a:srgbClr val="000000"/>
              </a:solidFill>
              <a:ln w="9525">
                <a:noFill/>
                <a:round/>
                <a:headEnd/>
                <a:tailEnd/>
              </a:ln>
            </p:spPr>
            <p:txBody>
              <a:bodyPr/>
              <a:lstStyle/>
              <a:p>
                <a:endParaRPr lang="en-US"/>
              </a:p>
            </p:txBody>
          </p:sp>
          <p:sp>
            <p:nvSpPr>
              <p:cNvPr id="1411" name="Freeform 177"/>
              <p:cNvSpPr>
                <a:spLocks/>
              </p:cNvSpPr>
              <p:nvPr/>
            </p:nvSpPr>
            <p:spPr bwMode="auto">
              <a:xfrm>
                <a:off x="3796" y="1957"/>
                <a:ext cx="15" cy="36"/>
              </a:xfrm>
              <a:custGeom>
                <a:avLst/>
                <a:gdLst>
                  <a:gd name="T0" fmla="*/ 0 w 74"/>
                  <a:gd name="T1" fmla="*/ 0 h 201"/>
                  <a:gd name="T2" fmla="*/ 0 w 74"/>
                  <a:gd name="T3" fmla="*/ 0 h 201"/>
                  <a:gd name="T4" fmla="*/ 0 w 74"/>
                  <a:gd name="T5" fmla="*/ 0 h 201"/>
                  <a:gd name="T6" fmla="*/ 0 w 74"/>
                  <a:gd name="T7" fmla="*/ 0 h 201"/>
                  <a:gd name="T8" fmla="*/ 0 w 74"/>
                  <a:gd name="T9" fmla="*/ 0 h 201"/>
                  <a:gd name="T10" fmla="*/ 0 w 74"/>
                  <a:gd name="T11" fmla="*/ 0 h 201"/>
                  <a:gd name="T12" fmla="*/ 0 w 74"/>
                  <a:gd name="T13" fmla="*/ 0 h 201"/>
                  <a:gd name="T14" fmla="*/ 0 w 74"/>
                  <a:gd name="T15" fmla="*/ 0 h 201"/>
                  <a:gd name="T16" fmla="*/ 0 w 74"/>
                  <a:gd name="T17" fmla="*/ 0 h 201"/>
                  <a:gd name="T18" fmla="*/ 0 w 74"/>
                  <a:gd name="T19" fmla="*/ 0 h 201"/>
                  <a:gd name="T20" fmla="*/ 0 w 74"/>
                  <a:gd name="T21" fmla="*/ 0 h 201"/>
                  <a:gd name="T22" fmla="*/ 0 w 74"/>
                  <a:gd name="T23" fmla="*/ 0 h 201"/>
                  <a:gd name="T24" fmla="*/ 0 w 74"/>
                  <a:gd name="T25" fmla="*/ 0 h 201"/>
                  <a:gd name="T26" fmla="*/ 0 w 74"/>
                  <a:gd name="T27" fmla="*/ 0 h 201"/>
                  <a:gd name="T28" fmla="*/ 0 w 74"/>
                  <a:gd name="T29" fmla="*/ 0 h 201"/>
                  <a:gd name="T30" fmla="*/ 0 w 74"/>
                  <a:gd name="T31" fmla="*/ 0 h 201"/>
                  <a:gd name="T32" fmla="*/ 0 w 74"/>
                  <a:gd name="T33" fmla="*/ 0 h 201"/>
                  <a:gd name="T34" fmla="*/ 0 w 74"/>
                  <a:gd name="T35" fmla="*/ 0 h 201"/>
                  <a:gd name="T36" fmla="*/ 0 w 74"/>
                  <a:gd name="T37" fmla="*/ 0 h 201"/>
                  <a:gd name="T38" fmla="*/ 0 w 74"/>
                  <a:gd name="T39" fmla="*/ 0 h 201"/>
                  <a:gd name="T40" fmla="*/ 0 w 74"/>
                  <a:gd name="T41" fmla="*/ 0 h 201"/>
                  <a:gd name="T42" fmla="*/ 0 w 74"/>
                  <a:gd name="T43" fmla="*/ 0 h 201"/>
                  <a:gd name="T44" fmla="*/ 0 w 74"/>
                  <a:gd name="T45" fmla="*/ 0 h 201"/>
                  <a:gd name="T46" fmla="*/ 0 w 74"/>
                  <a:gd name="T47" fmla="*/ 0 h 201"/>
                  <a:gd name="T48" fmla="*/ 0 w 74"/>
                  <a:gd name="T49" fmla="*/ 0 h 201"/>
                  <a:gd name="T50" fmla="*/ 0 w 74"/>
                  <a:gd name="T51" fmla="*/ 0 h 201"/>
                  <a:gd name="T52" fmla="*/ 0 w 74"/>
                  <a:gd name="T53" fmla="*/ 0 h 201"/>
                  <a:gd name="T54" fmla="*/ 0 w 74"/>
                  <a:gd name="T55" fmla="*/ 0 h 201"/>
                  <a:gd name="T56" fmla="*/ 0 w 74"/>
                  <a:gd name="T57" fmla="*/ 0 h 201"/>
                  <a:gd name="T58" fmla="*/ 0 w 74"/>
                  <a:gd name="T59" fmla="*/ 0 h 201"/>
                  <a:gd name="T60" fmla="*/ 0 w 74"/>
                  <a:gd name="T61" fmla="*/ 0 h 201"/>
                  <a:gd name="T62" fmla="*/ 0 w 74"/>
                  <a:gd name="T63" fmla="*/ 0 h 201"/>
                  <a:gd name="T64" fmla="*/ 0 w 74"/>
                  <a:gd name="T65" fmla="*/ 0 h 201"/>
                  <a:gd name="T66" fmla="*/ 0 w 74"/>
                  <a:gd name="T67" fmla="*/ 0 h 201"/>
                  <a:gd name="T68" fmla="*/ 0 w 74"/>
                  <a:gd name="T69" fmla="*/ 0 h 201"/>
                  <a:gd name="T70" fmla="*/ 0 w 74"/>
                  <a:gd name="T71" fmla="*/ 0 h 201"/>
                  <a:gd name="T72" fmla="*/ 0 w 74"/>
                  <a:gd name="T73" fmla="*/ 0 h 201"/>
                  <a:gd name="T74" fmla="*/ 0 w 74"/>
                  <a:gd name="T75" fmla="*/ 0 h 201"/>
                  <a:gd name="T76" fmla="*/ 0 w 74"/>
                  <a:gd name="T77" fmla="*/ 0 h 201"/>
                  <a:gd name="T78" fmla="*/ 0 w 74"/>
                  <a:gd name="T79" fmla="*/ 0 h 2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4"/>
                  <a:gd name="T121" fmla="*/ 0 h 201"/>
                  <a:gd name="T122" fmla="*/ 74 w 74"/>
                  <a:gd name="T123" fmla="*/ 201 h 20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4" h="201">
                    <a:moveTo>
                      <a:pt x="2" y="201"/>
                    </a:moveTo>
                    <a:lnTo>
                      <a:pt x="2" y="201"/>
                    </a:lnTo>
                    <a:lnTo>
                      <a:pt x="15" y="195"/>
                    </a:lnTo>
                    <a:lnTo>
                      <a:pt x="27" y="189"/>
                    </a:lnTo>
                    <a:lnTo>
                      <a:pt x="38" y="179"/>
                    </a:lnTo>
                    <a:lnTo>
                      <a:pt x="47" y="169"/>
                    </a:lnTo>
                    <a:lnTo>
                      <a:pt x="55" y="156"/>
                    </a:lnTo>
                    <a:lnTo>
                      <a:pt x="62" y="144"/>
                    </a:lnTo>
                    <a:lnTo>
                      <a:pt x="68" y="129"/>
                    </a:lnTo>
                    <a:lnTo>
                      <a:pt x="71" y="114"/>
                    </a:lnTo>
                    <a:lnTo>
                      <a:pt x="74" y="98"/>
                    </a:lnTo>
                    <a:lnTo>
                      <a:pt x="74" y="84"/>
                    </a:lnTo>
                    <a:lnTo>
                      <a:pt x="71" y="68"/>
                    </a:lnTo>
                    <a:lnTo>
                      <a:pt x="68" y="53"/>
                    </a:lnTo>
                    <a:lnTo>
                      <a:pt x="61" y="38"/>
                    </a:lnTo>
                    <a:lnTo>
                      <a:pt x="52" y="24"/>
                    </a:lnTo>
                    <a:lnTo>
                      <a:pt x="42" y="11"/>
                    </a:lnTo>
                    <a:lnTo>
                      <a:pt x="28" y="0"/>
                    </a:lnTo>
                    <a:lnTo>
                      <a:pt x="21" y="9"/>
                    </a:lnTo>
                    <a:lnTo>
                      <a:pt x="33" y="19"/>
                    </a:lnTo>
                    <a:lnTo>
                      <a:pt x="43" y="30"/>
                    </a:lnTo>
                    <a:lnTo>
                      <a:pt x="52" y="43"/>
                    </a:lnTo>
                    <a:lnTo>
                      <a:pt x="57" y="55"/>
                    </a:lnTo>
                    <a:lnTo>
                      <a:pt x="60" y="70"/>
                    </a:lnTo>
                    <a:lnTo>
                      <a:pt x="62" y="84"/>
                    </a:lnTo>
                    <a:lnTo>
                      <a:pt x="62" y="98"/>
                    </a:lnTo>
                    <a:lnTo>
                      <a:pt x="60" y="112"/>
                    </a:lnTo>
                    <a:lnTo>
                      <a:pt x="57" y="127"/>
                    </a:lnTo>
                    <a:lnTo>
                      <a:pt x="51" y="139"/>
                    </a:lnTo>
                    <a:lnTo>
                      <a:pt x="46" y="152"/>
                    </a:lnTo>
                    <a:lnTo>
                      <a:pt x="38" y="163"/>
                    </a:lnTo>
                    <a:lnTo>
                      <a:pt x="29" y="173"/>
                    </a:lnTo>
                    <a:lnTo>
                      <a:pt x="20" y="180"/>
                    </a:lnTo>
                    <a:lnTo>
                      <a:pt x="11" y="187"/>
                    </a:lnTo>
                    <a:lnTo>
                      <a:pt x="0" y="190"/>
                    </a:lnTo>
                    <a:lnTo>
                      <a:pt x="2" y="201"/>
                    </a:lnTo>
                    <a:close/>
                  </a:path>
                </a:pathLst>
              </a:custGeom>
              <a:solidFill>
                <a:srgbClr val="000000"/>
              </a:solidFill>
              <a:ln w="9525">
                <a:noFill/>
                <a:round/>
                <a:headEnd/>
                <a:tailEnd/>
              </a:ln>
            </p:spPr>
            <p:txBody>
              <a:bodyPr/>
              <a:lstStyle/>
              <a:p>
                <a:endParaRPr lang="en-US"/>
              </a:p>
            </p:txBody>
          </p:sp>
          <p:sp>
            <p:nvSpPr>
              <p:cNvPr id="1412" name="Freeform 178"/>
              <p:cNvSpPr>
                <a:spLocks/>
              </p:cNvSpPr>
              <p:nvPr/>
            </p:nvSpPr>
            <p:spPr bwMode="auto">
              <a:xfrm>
                <a:off x="3703" y="1949"/>
                <a:ext cx="93" cy="48"/>
              </a:xfrm>
              <a:custGeom>
                <a:avLst/>
                <a:gdLst>
                  <a:gd name="T0" fmla="*/ 0 w 470"/>
                  <a:gd name="T1" fmla="*/ 0 h 241"/>
                  <a:gd name="T2" fmla="*/ 0 w 470"/>
                  <a:gd name="T3" fmla="*/ 0 h 241"/>
                  <a:gd name="T4" fmla="*/ 0 w 470"/>
                  <a:gd name="T5" fmla="*/ 0 h 241"/>
                  <a:gd name="T6" fmla="*/ 0 w 470"/>
                  <a:gd name="T7" fmla="*/ 0 h 241"/>
                  <a:gd name="T8" fmla="*/ 0 w 470"/>
                  <a:gd name="T9" fmla="*/ 0 h 241"/>
                  <a:gd name="T10" fmla="*/ 0 w 470"/>
                  <a:gd name="T11" fmla="*/ 0 h 241"/>
                  <a:gd name="T12" fmla="*/ 0 w 470"/>
                  <a:gd name="T13" fmla="*/ 0 h 241"/>
                  <a:gd name="T14" fmla="*/ 0 w 470"/>
                  <a:gd name="T15" fmla="*/ 0 h 241"/>
                  <a:gd name="T16" fmla="*/ 0 w 470"/>
                  <a:gd name="T17" fmla="*/ 0 h 241"/>
                  <a:gd name="T18" fmla="*/ 0 w 470"/>
                  <a:gd name="T19" fmla="*/ 0 h 241"/>
                  <a:gd name="T20" fmla="*/ 0 w 470"/>
                  <a:gd name="T21" fmla="*/ 0 h 241"/>
                  <a:gd name="T22" fmla="*/ 0 w 470"/>
                  <a:gd name="T23" fmla="*/ 0 h 241"/>
                  <a:gd name="T24" fmla="*/ 0 w 470"/>
                  <a:gd name="T25" fmla="*/ 0 h 241"/>
                  <a:gd name="T26" fmla="*/ 0 w 470"/>
                  <a:gd name="T27" fmla="*/ 0 h 241"/>
                  <a:gd name="T28" fmla="*/ 0 w 470"/>
                  <a:gd name="T29" fmla="*/ 0 h 241"/>
                  <a:gd name="T30" fmla="*/ 0 w 470"/>
                  <a:gd name="T31" fmla="*/ 0 h 241"/>
                  <a:gd name="T32" fmla="*/ 0 w 470"/>
                  <a:gd name="T33" fmla="*/ 0 h 241"/>
                  <a:gd name="T34" fmla="*/ 0 w 470"/>
                  <a:gd name="T35" fmla="*/ 0 h 241"/>
                  <a:gd name="T36" fmla="*/ 0 w 470"/>
                  <a:gd name="T37" fmla="*/ 0 h 241"/>
                  <a:gd name="T38" fmla="*/ 0 w 470"/>
                  <a:gd name="T39" fmla="*/ 0 h 241"/>
                  <a:gd name="T40" fmla="*/ 0 w 470"/>
                  <a:gd name="T41" fmla="*/ 0 h 241"/>
                  <a:gd name="T42" fmla="*/ 0 w 470"/>
                  <a:gd name="T43" fmla="*/ 0 h 241"/>
                  <a:gd name="T44" fmla="*/ 0 w 470"/>
                  <a:gd name="T45" fmla="*/ 0 h 241"/>
                  <a:gd name="T46" fmla="*/ 0 w 470"/>
                  <a:gd name="T47" fmla="*/ 0 h 241"/>
                  <a:gd name="T48" fmla="*/ 0 w 470"/>
                  <a:gd name="T49" fmla="*/ 0 h 241"/>
                  <a:gd name="T50" fmla="*/ 0 w 470"/>
                  <a:gd name="T51" fmla="*/ 0 h 241"/>
                  <a:gd name="T52" fmla="*/ 0 w 470"/>
                  <a:gd name="T53" fmla="*/ 0 h 241"/>
                  <a:gd name="T54" fmla="*/ 0 w 470"/>
                  <a:gd name="T55" fmla="*/ 0 h 241"/>
                  <a:gd name="T56" fmla="*/ 0 w 470"/>
                  <a:gd name="T57" fmla="*/ 0 h 241"/>
                  <a:gd name="T58" fmla="*/ 0 w 470"/>
                  <a:gd name="T59" fmla="*/ 0 h 241"/>
                  <a:gd name="T60" fmla="*/ 0 w 470"/>
                  <a:gd name="T61" fmla="*/ 0 h 241"/>
                  <a:gd name="T62" fmla="*/ 0 w 470"/>
                  <a:gd name="T63" fmla="*/ 0 h 241"/>
                  <a:gd name="T64" fmla="*/ 0 w 470"/>
                  <a:gd name="T65" fmla="*/ 0 h 241"/>
                  <a:gd name="T66" fmla="*/ 0 w 470"/>
                  <a:gd name="T67" fmla="*/ 0 h 241"/>
                  <a:gd name="T68" fmla="*/ 0 w 470"/>
                  <a:gd name="T69" fmla="*/ 0 h 241"/>
                  <a:gd name="T70" fmla="*/ 0 w 470"/>
                  <a:gd name="T71" fmla="*/ 0 h 241"/>
                  <a:gd name="T72" fmla="*/ 0 w 470"/>
                  <a:gd name="T73" fmla="*/ 0 h 241"/>
                  <a:gd name="T74" fmla="*/ 0 w 470"/>
                  <a:gd name="T75" fmla="*/ 0 h 241"/>
                  <a:gd name="T76" fmla="*/ 0 w 470"/>
                  <a:gd name="T77" fmla="*/ 0 h 241"/>
                  <a:gd name="T78" fmla="*/ 0 w 470"/>
                  <a:gd name="T79" fmla="*/ 0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0"/>
                  <a:gd name="T121" fmla="*/ 0 h 241"/>
                  <a:gd name="T122" fmla="*/ 470 w 470"/>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0" h="241">
                    <a:moveTo>
                      <a:pt x="10" y="0"/>
                    </a:moveTo>
                    <a:lnTo>
                      <a:pt x="8" y="9"/>
                    </a:lnTo>
                    <a:lnTo>
                      <a:pt x="54" y="47"/>
                    </a:lnTo>
                    <a:lnTo>
                      <a:pt x="98" y="80"/>
                    </a:lnTo>
                    <a:lnTo>
                      <a:pt x="138" y="110"/>
                    </a:lnTo>
                    <a:lnTo>
                      <a:pt x="176" y="137"/>
                    </a:lnTo>
                    <a:lnTo>
                      <a:pt x="212" y="159"/>
                    </a:lnTo>
                    <a:lnTo>
                      <a:pt x="244" y="179"/>
                    </a:lnTo>
                    <a:lnTo>
                      <a:pt x="275" y="195"/>
                    </a:lnTo>
                    <a:lnTo>
                      <a:pt x="305" y="210"/>
                    </a:lnTo>
                    <a:lnTo>
                      <a:pt x="330" y="221"/>
                    </a:lnTo>
                    <a:lnTo>
                      <a:pt x="355" y="229"/>
                    </a:lnTo>
                    <a:lnTo>
                      <a:pt x="378" y="236"/>
                    </a:lnTo>
                    <a:lnTo>
                      <a:pt x="400" y="240"/>
                    </a:lnTo>
                    <a:lnTo>
                      <a:pt x="420" y="241"/>
                    </a:lnTo>
                    <a:lnTo>
                      <a:pt x="438" y="241"/>
                    </a:lnTo>
                    <a:lnTo>
                      <a:pt x="455" y="239"/>
                    </a:lnTo>
                    <a:lnTo>
                      <a:pt x="470" y="236"/>
                    </a:lnTo>
                    <a:lnTo>
                      <a:pt x="468" y="225"/>
                    </a:lnTo>
                    <a:lnTo>
                      <a:pt x="453" y="228"/>
                    </a:lnTo>
                    <a:lnTo>
                      <a:pt x="438" y="230"/>
                    </a:lnTo>
                    <a:lnTo>
                      <a:pt x="420" y="230"/>
                    </a:lnTo>
                    <a:lnTo>
                      <a:pt x="402" y="229"/>
                    </a:lnTo>
                    <a:lnTo>
                      <a:pt x="381" y="225"/>
                    </a:lnTo>
                    <a:lnTo>
                      <a:pt x="359" y="219"/>
                    </a:lnTo>
                    <a:lnTo>
                      <a:pt x="335" y="210"/>
                    </a:lnTo>
                    <a:lnTo>
                      <a:pt x="309" y="200"/>
                    </a:lnTo>
                    <a:lnTo>
                      <a:pt x="280" y="187"/>
                    </a:lnTo>
                    <a:lnTo>
                      <a:pt x="251" y="170"/>
                    </a:lnTo>
                    <a:lnTo>
                      <a:pt x="218" y="150"/>
                    </a:lnTo>
                    <a:lnTo>
                      <a:pt x="183" y="128"/>
                    </a:lnTo>
                    <a:lnTo>
                      <a:pt x="145" y="102"/>
                    </a:lnTo>
                    <a:lnTo>
                      <a:pt x="104" y="71"/>
                    </a:lnTo>
                    <a:lnTo>
                      <a:pt x="61" y="39"/>
                    </a:lnTo>
                    <a:lnTo>
                      <a:pt x="15" y="1"/>
                    </a:lnTo>
                    <a:lnTo>
                      <a:pt x="13" y="10"/>
                    </a:lnTo>
                    <a:lnTo>
                      <a:pt x="10" y="0"/>
                    </a:lnTo>
                    <a:lnTo>
                      <a:pt x="0" y="3"/>
                    </a:lnTo>
                    <a:lnTo>
                      <a:pt x="8" y="9"/>
                    </a:lnTo>
                    <a:lnTo>
                      <a:pt x="10" y="0"/>
                    </a:lnTo>
                    <a:close/>
                  </a:path>
                </a:pathLst>
              </a:custGeom>
              <a:solidFill>
                <a:srgbClr val="000000"/>
              </a:solidFill>
              <a:ln w="9525">
                <a:noFill/>
                <a:round/>
                <a:headEnd/>
                <a:tailEnd/>
              </a:ln>
            </p:spPr>
            <p:txBody>
              <a:bodyPr/>
              <a:lstStyle/>
              <a:p>
                <a:endParaRPr lang="en-US"/>
              </a:p>
            </p:txBody>
          </p:sp>
          <p:sp>
            <p:nvSpPr>
              <p:cNvPr id="1413" name="Freeform 179"/>
              <p:cNvSpPr>
                <a:spLocks/>
              </p:cNvSpPr>
              <p:nvPr/>
            </p:nvSpPr>
            <p:spPr bwMode="auto">
              <a:xfrm>
                <a:off x="3705" y="1940"/>
                <a:ext cx="41" cy="14"/>
              </a:xfrm>
              <a:custGeom>
                <a:avLst/>
                <a:gdLst>
                  <a:gd name="T0" fmla="*/ 0 w 202"/>
                  <a:gd name="T1" fmla="*/ 0 h 69"/>
                  <a:gd name="T2" fmla="*/ 0 w 202"/>
                  <a:gd name="T3" fmla="*/ 0 h 69"/>
                  <a:gd name="T4" fmla="*/ 0 w 202"/>
                  <a:gd name="T5" fmla="*/ 0 h 69"/>
                  <a:gd name="T6" fmla="*/ 0 w 202"/>
                  <a:gd name="T7" fmla="*/ 0 h 69"/>
                  <a:gd name="T8" fmla="*/ 0 w 202"/>
                  <a:gd name="T9" fmla="*/ 0 h 69"/>
                  <a:gd name="T10" fmla="*/ 0 w 202"/>
                  <a:gd name="T11" fmla="*/ 0 h 69"/>
                  <a:gd name="T12" fmla="*/ 0 w 202"/>
                  <a:gd name="T13" fmla="*/ 0 h 69"/>
                  <a:gd name="T14" fmla="*/ 0 w 202"/>
                  <a:gd name="T15" fmla="*/ 0 h 69"/>
                  <a:gd name="T16" fmla="*/ 0 w 202"/>
                  <a:gd name="T17" fmla="*/ 0 h 69"/>
                  <a:gd name="T18" fmla="*/ 0 w 202"/>
                  <a:gd name="T19" fmla="*/ 0 h 69"/>
                  <a:gd name="T20" fmla="*/ 0 w 202"/>
                  <a:gd name="T21" fmla="*/ 0 h 69"/>
                  <a:gd name="T22" fmla="*/ 0 w 202"/>
                  <a:gd name="T23" fmla="*/ 0 h 69"/>
                  <a:gd name="T24" fmla="*/ 0 w 202"/>
                  <a:gd name="T25" fmla="*/ 0 h 69"/>
                  <a:gd name="T26" fmla="*/ 0 w 202"/>
                  <a:gd name="T27" fmla="*/ 0 h 69"/>
                  <a:gd name="T28" fmla="*/ 0 w 202"/>
                  <a:gd name="T29" fmla="*/ 0 h 69"/>
                  <a:gd name="T30" fmla="*/ 0 w 202"/>
                  <a:gd name="T31" fmla="*/ 0 h 69"/>
                  <a:gd name="T32" fmla="*/ 0 w 202"/>
                  <a:gd name="T33" fmla="*/ 0 h 69"/>
                  <a:gd name="T34" fmla="*/ 0 w 202"/>
                  <a:gd name="T35" fmla="*/ 0 h 69"/>
                  <a:gd name="T36" fmla="*/ 0 w 202"/>
                  <a:gd name="T37" fmla="*/ 0 h 69"/>
                  <a:gd name="T38" fmla="*/ 0 w 202"/>
                  <a:gd name="T39" fmla="*/ 0 h 69"/>
                  <a:gd name="T40" fmla="*/ 0 w 202"/>
                  <a:gd name="T41" fmla="*/ 0 h 69"/>
                  <a:gd name="T42" fmla="*/ 0 w 202"/>
                  <a:gd name="T43" fmla="*/ 0 h 69"/>
                  <a:gd name="T44" fmla="*/ 0 w 202"/>
                  <a:gd name="T45" fmla="*/ 0 h 69"/>
                  <a:gd name="T46" fmla="*/ 0 w 202"/>
                  <a:gd name="T47" fmla="*/ 0 h 69"/>
                  <a:gd name="T48" fmla="*/ 0 w 202"/>
                  <a:gd name="T49" fmla="*/ 0 h 69"/>
                  <a:gd name="T50" fmla="*/ 0 w 202"/>
                  <a:gd name="T51" fmla="*/ 0 h 69"/>
                  <a:gd name="T52" fmla="*/ 0 w 202"/>
                  <a:gd name="T53" fmla="*/ 0 h 69"/>
                  <a:gd name="T54" fmla="*/ 0 w 202"/>
                  <a:gd name="T55" fmla="*/ 0 h 69"/>
                  <a:gd name="T56" fmla="*/ 0 w 202"/>
                  <a:gd name="T57" fmla="*/ 0 h 69"/>
                  <a:gd name="T58" fmla="*/ 0 w 202"/>
                  <a:gd name="T59" fmla="*/ 0 h 69"/>
                  <a:gd name="T60" fmla="*/ 0 w 202"/>
                  <a:gd name="T61" fmla="*/ 0 h 69"/>
                  <a:gd name="T62" fmla="*/ 0 w 202"/>
                  <a:gd name="T63" fmla="*/ 0 h 69"/>
                  <a:gd name="T64" fmla="*/ 0 w 202"/>
                  <a:gd name="T65" fmla="*/ 0 h 69"/>
                  <a:gd name="T66" fmla="*/ 0 w 202"/>
                  <a:gd name="T67" fmla="*/ 0 h 69"/>
                  <a:gd name="T68" fmla="*/ 0 w 202"/>
                  <a:gd name="T69" fmla="*/ 0 h 69"/>
                  <a:gd name="T70" fmla="*/ 0 w 202"/>
                  <a:gd name="T71" fmla="*/ 0 h 69"/>
                  <a:gd name="T72" fmla="*/ 0 w 202"/>
                  <a:gd name="T73" fmla="*/ 0 h 69"/>
                  <a:gd name="T74" fmla="*/ 0 w 202"/>
                  <a:gd name="T75" fmla="*/ 0 h 69"/>
                  <a:gd name="T76" fmla="*/ 0 w 202"/>
                  <a:gd name="T77" fmla="*/ 0 h 69"/>
                  <a:gd name="T78" fmla="*/ 0 w 202"/>
                  <a:gd name="T79" fmla="*/ 0 h 6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2"/>
                  <a:gd name="T121" fmla="*/ 0 h 69"/>
                  <a:gd name="T122" fmla="*/ 202 w 202"/>
                  <a:gd name="T123" fmla="*/ 69 h 6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2" h="69">
                    <a:moveTo>
                      <a:pt x="191" y="3"/>
                    </a:moveTo>
                    <a:lnTo>
                      <a:pt x="194" y="0"/>
                    </a:lnTo>
                    <a:lnTo>
                      <a:pt x="184" y="3"/>
                    </a:lnTo>
                    <a:lnTo>
                      <a:pt x="174" y="6"/>
                    </a:lnTo>
                    <a:lnTo>
                      <a:pt x="164" y="9"/>
                    </a:lnTo>
                    <a:lnTo>
                      <a:pt x="155" y="12"/>
                    </a:lnTo>
                    <a:lnTo>
                      <a:pt x="145" y="15"/>
                    </a:lnTo>
                    <a:lnTo>
                      <a:pt x="136" y="19"/>
                    </a:lnTo>
                    <a:lnTo>
                      <a:pt x="126" y="22"/>
                    </a:lnTo>
                    <a:lnTo>
                      <a:pt x="116" y="25"/>
                    </a:lnTo>
                    <a:lnTo>
                      <a:pt x="107" y="28"/>
                    </a:lnTo>
                    <a:lnTo>
                      <a:pt x="93" y="31"/>
                    </a:lnTo>
                    <a:lnTo>
                      <a:pt x="81" y="35"/>
                    </a:lnTo>
                    <a:lnTo>
                      <a:pt x="68" y="40"/>
                    </a:lnTo>
                    <a:lnTo>
                      <a:pt x="54" y="44"/>
                    </a:lnTo>
                    <a:lnTo>
                      <a:pt x="37" y="48"/>
                    </a:lnTo>
                    <a:lnTo>
                      <a:pt x="21" y="53"/>
                    </a:lnTo>
                    <a:lnTo>
                      <a:pt x="0" y="59"/>
                    </a:lnTo>
                    <a:lnTo>
                      <a:pt x="3" y="69"/>
                    </a:lnTo>
                    <a:lnTo>
                      <a:pt x="23" y="64"/>
                    </a:lnTo>
                    <a:lnTo>
                      <a:pt x="40" y="59"/>
                    </a:lnTo>
                    <a:lnTo>
                      <a:pt x="56" y="54"/>
                    </a:lnTo>
                    <a:lnTo>
                      <a:pt x="72" y="50"/>
                    </a:lnTo>
                    <a:lnTo>
                      <a:pt x="85" y="46"/>
                    </a:lnTo>
                    <a:lnTo>
                      <a:pt x="98" y="42"/>
                    </a:lnTo>
                    <a:lnTo>
                      <a:pt x="109" y="39"/>
                    </a:lnTo>
                    <a:lnTo>
                      <a:pt x="120" y="35"/>
                    </a:lnTo>
                    <a:lnTo>
                      <a:pt x="130" y="32"/>
                    </a:lnTo>
                    <a:lnTo>
                      <a:pt x="140" y="29"/>
                    </a:lnTo>
                    <a:lnTo>
                      <a:pt x="149" y="26"/>
                    </a:lnTo>
                    <a:lnTo>
                      <a:pt x="159" y="23"/>
                    </a:lnTo>
                    <a:lnTo>
                      <a:pt x="168" y="20"/>
                    </a:lnTo>
                    <a:lnTo>
                      <a:pt x="178" y="16"/>
                    </a:lnTo>
                    <a:lnTo>
                      <a:pt x="188" y="13"/>
                    </a:lnTo>
                    <a:lnTo>
                      <a:pt x="198" y="10"/>
                    </a:lnTo>
                    <a:lnTo>
                      <a:pt x="202" y="7"/>
                    </a:lnTo>
                    <a:lnTo>
                      <a:pt x="198" y="10"/>
                    </a:lnTo>
                    <a:lnTo>
                      <a:pt x="201" y="9"/>
                    </a:lnTo>
                    <a:lnTo>
                      <a:pt x="202" y="7"/>
                    </a:lnTo>
                    <a:lnTo>
                      <a:pt x="191" y="3"/>
                    </a:lnTo>
                    <a:close/>
                  </a:path>
                </a:pathLst>
              </a:custGeom>
              <a:solidFill>
                <a:srgbClr val="000000"/>
              </a:solidFill>
              <a:ln w="9525">
                <a:noFill/>
                <a:round/>
                <a:headEnd/>
                <a:tailEnd/>
              </a:ln>
            </p:spPr>
            <p:txBody>
              <a:bodyPr/>
              <a:lstStyle/>
              <a:p>
                <a:endParaRPr lang="en-US"/>
              </a:p>
            </p:txBody>
          </p:sp>
          <p:sp>
            <p:nvSpPr>
              <p:cNvPr id="1414" name="Freeform 180"/>
              <p:cNvSpPr>
                <a:spLocks/>
              </p:cNvSpPr>
              <p:nvPr/>
            </p:nvSpPr>
            <p:spPr bwMode="auto">
              <a:xfrm>
                <a:off x="3739" y="1961"/>
                <a:ext cx="6" cy="19"/>
              </a:xfrm>
              <a:custGeom>
                <a:avLst/>
                <a:gdLst>
                  <a:gd name="T0" fmla="*/ 0 w 41"/>
                  <a:gd name="T1" fmla="*/ 0 h 96"/>
                  <a:gd name="T2" fmla="*/ 0 w 41"/>
                  <a:gd name="T3" fmla="*/ 0 h 96"/>
                  <a:gd name="T4" fmla="*/ 0 w 41"/>
                  <a:gd name="T5" fmla="*/ 0 h 96"/>
                  <a:gd name="T6" fmla="*/ 0 w 41"/>
                  <a:gd name="T7" fmla="*/ 0 h 96"/>
                  <a:gd name="T8" fmla="*/ 0 w 41"/>
                  <a:gd name="T9" fmla="*/ 0 h 96"/>
                  <a:gd name="T10" fmla="*/ 0 w 41"/>
                  <a:gd name="T11" fmla="*/ 0 h 96"/>
                  <a:gd name="T12" fmla="*/ 0 w 41"/>
                  <a:gd name="T13" fmla="*/ 0 h 96"/>
                  <a:gd name="T14" fmla="*/ 0 w 41"/>
                  <a:gd name="T15" fmla="*/ 0 h 96"/>
                  <a:gd name="T16" fmla="*/ 0 w 41"/>
                  <a:gd name="T17" fmla="*/ 0 h 96"/>
                  <a:gd name="T18" fmla="*/ 0 w 41"/>
                  <a:gd name="T19" fmla="*/ 0 h 96"/>
                  <a:gd name="T20" fmla="*/ 0 w 41"/>
                  <a:gd name="T21" fmla="*/ 0 h 96"/>
                  <a:gd name="T22" fmla="*/ 0 w 41"/>
                  <a:gd name="T23" fmla="*/ 0 h 96"/>
                  <a:gd name="T24" fmla="*/ 0 w 41"/>
                  <a:gd name="T25" fmla="*/ 0 h 96"/>
                  <a:gd name="T26" fmla="*/ 0 w 41"/>
                  <a:gd name="T27" fmla="*/ 0 h 96"/>
                  <a:gd name="T28" fmla="*/ 0 w 41"/>
                  <a:gd name="T29" fmla="*/ 0 h 96"/>
                  <a:gd name="T30" fmla="*/ 0 w 41"/>
                  <a:gd name="T31" fmla="*/ 0 h 96"/>
                  <a:gd name="T32" fmla="*/ 0 w 41"/>
                  <a:gd name="T33" fmla="*/ 0 h 96"/>
                  <a:gd name="T34" fmla="*/ 0 w 41"/>
                  <a:gd name="T35" fmla="*/ 0 h 96"/>
                  <a:gd name="T36" fmla="*/ 0 w 41"/>
                  <a:gd name="T37" fmla="*/ 0 h 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96"/>
                  <a:gd name="T59" fmla="*/ 41 w 41"/>
                  <a:gd name="T60" fmla="*/ 96 h 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96">
                    <a:moveTo>
                      <a:pt x="41" y="88"/>
                    </a:moveTo>
                    <a:lnTo>
                      <a:pt x="37" y="85"/>
                    </a:lnTo>
                    <a:lnTo>
                      <a:pt x="32" y="77"/>
                    </a:lnTo>
                    <a:lnTo>
                      <a:pt x="27" y="70"/>
                    </a:lnTo>
                    <a:lnTo>
                      <a:pt x="23" y="59"/>
                    </a:lnTo>
                    <a:lnTo>
                      <a:pt x="19" y="48"/>
                    </a:lnTo>
                    <a:lnTo>
                      <a:pt x="15" y="33"/>
                    </a:lnTo>
                    <a:lnTo>
                      <a:pt x="12" y="17"/>
                    </a:lnTo>
                    <a:lnTo>
                      <a:pt x="11" y="0"/>
                    </a:lnTo>
                    <a:lnTo>
                      <a:pt x="0" y="0"/>
                    </a:lnTo>
                    <a:lnTo>
                      <a:pt x="1" y="19"/>
                    </a:lnTo>
                    <a:lnTo>
                      <a:pt x="4" y="35"/>
                    </a:lnTo>
                    <a:lnTo>
                      <a:pt x="8" y="50"/>
                    </a:lnTo>
                    <a:lnTo>
                      <a:pt x="12" y="63"/>
                    </a:lnTo>
                    <a:lnTo>
                      <a:pt x="18" y="74"/>
                    </a:lnTo>
                    <a:lnTo>
                      <a:pt x="23" y="83"/>
                    </a:lnTo>
                    <a:lnTo>
                      <a:pt x="28" y="91"/>
                    </a:lnTo>
                    <a:lnTo>
                      <a:pt x="34" y="96"/>
                    </a:lnTo>
                    <a:lnTo>
                      <a:pt x="41" y="88"/>
                    </a:lnTo>
                    <a:close/>
                  </a:path>
                </a:pathLst>
              </a:custGeom>
              <a:solidFill>
                <a:srgbClr val="000000"/>
              </a:solidFill>
              <a:ln w="9525">
                <a:noFill/>
                <a:round/>
                <a:headEnd/>
                <a:tailEnd/>
              </a:ln>
            </p:spPr>
            <p:txBody>
              <a:bodyPr/>
              <a:lstStyle/>
              <a:p>
                <a:endParaRPr lang="en-US"/>
              </a:p>
            </p:txBody>
          </p:sp>
          <p:sp>
            <p:nvSpPr>
              <p:cNvPr id="1415" name="Freeform 181"/>
              <p:cNvSpPr>
                <a:spLocks/>
              </p:cNvSpPr>
              <p:nvPr/>
            </p:nvSpPr>
            <p:spPr bwMode="auto">
              <a:xfrm>
                <a:off x="3712" y="1944"/>
                <a:ext cx="28" cy="21"/>
              </a:xfrm>
              <a:custGeom>
                <a:avLst/>
                <a:gdLst>
                  <a:gd name="T0" fmla="*/ 0 w 147"/>
                  <a:gd name="T1" fmla="*/ 0 h 104"/>
                  <a:gd name="T2" fmla="*/ 0 w 147"/>
                  <a:gd name="T3" fmla="*/ 0 h 104"/>
                  <a:gd name="T4" fmla="*/ 0 w 147"/>
                  <a:gd name="T5" fmla="*/ 0 h 104"/>
                  <a:gd name="T6" fmla="*/ 0 w 147"/>
                  <a:gd name="T7" fmla="*/ 0 h 104"/>
                  <a:gd name="T8" fmla="*/ 0 w 147"/>
                  <a:gd name="T9" fmla="*/ 0 h 104"/>
                  <a:gd name="T10" fmla="*/ 0 w 147"/>
                  <a:gd name="T11" fmla="*/ 0 h 104"/>
                  <a:gd name="T12" fmla="*/ 0 w 147"/>
                  <a:gd name="T13" fmla="*/ 0 h 104"/>
                  <a:gd name="T14" fmla="*/ 0 w 147"/>
                  <a:gd name="T15" fmla="*/ 0 h 104"/>
                  <a:gd name="T16" fmla="*/ 0 w 147"/>
                  <a:gd name="T17" fmla="*/ 0 h 104"/>
                  <a:gd name="T18" fmla="*/ 0 w 147"/>
                  <a:gd name="T19" fmla="*/ 0 h 104"/>
                  <a:gd name="T20" fmla="*/ 0 w 147"/>
                  <a:gd name="T21" fmla="*/ 0 h 104"/>
                  <a:gd name="T22" fmla="*/ 0 w 147"/>
                  <a:gd name="T23" fmla="*/ 0 h 104"/>
                  <a:gd name="T24" fmla="*/ 0 w 147"/>
                  <a:gd name="T25" fmla="*/ 0 h 104"/>
                  <a:gd name="T26" fmla="*/ 0 w 147"/>
                  <a:gd name="T27" fmla="*/ 0 h 104"/>
                  <a:gd name="T28" fmla="*/ 0 w 147"/>
                  <a:gd name="T29" fmla="*/ 0 h 104"/>
                  <a:gd name="T30" fmla="*/ 0 w 147"/>
                  <a:gd name="T31" fmla="*/ 0 h 104"/>
                  <a:gd name="T32" fmla="*/ 0 w 147"/>
                  <a:gd name="T33" fmla="*/ 0 h 104"/>
                  <a:gd name="T34" fmla="*/ 0 w 147"/>
                  <a:gd name="T35" fmla="*/ 0 h 104"/>
                  <a:gd name="T36" fmla="*/ 0 w 147"/>
                  <a:gd name="T37" fmla="*/ 0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7"/>
                  <a:gd name="T58" fmla="*/ 0 h 104"/>
                  <a:gd name="T59" fmla="*/ 147 w 147"/>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7" h="104">
                    <a:moveTo>
                      <a:pt x="147" y="96"/>
                    </a:moveTo>
                    <a:lnTo>
                      <a:pt x="140" y="92"/>
                    </a:lnTo>
                    <a:lnTo>
                      <a:pt x="128" y="84"/>
                    </a:lnTo>
                    <a:lnTo>
                      <a:pt x="111" y="74"/>
                    </a:lnTo>
                    <a:lnTo>
                      <a:pt x="92" y="60"/>
                    </a:lnTo>
                    <a:lnTo>
                      <a:pt x="70" y="46"/>
                    </a:lnTo>
                    <a:lnTo>
                      <a:pt x="47" y="30"/>
                    </a:lnTo>
                    <a:lnTo>
                      <a:pt x="26" y="16"/>
                    </a:lnTo>
                    <a:lnTo>
                      <a:pt x="7" y="0"/>
                    </a:lnTo>
                    <a:lnTo>
                      <a:pt x="0" y="8"/>
                    </a:lnTo>
                    <a:lnTo>
                      <a:pt x="19" y="24"/>
                    </a:lnTo>
                    <a:lnTo>
                      <a:pt x="41" y="39"/>
                    </a:lnTo>
                    <a:lnTo>
                      <a:pt x="63" y="55"/>
                    </a:lnTo>
                    <a:lnTo>
                      <a:pt x="85" y="68"/>
                    </a:lnTo>
                    <a:lnTo>
                      <a:pt x="104" y="82"/>
                    </a:lnTo>
                    <a:lnTo>
                      <a:pt x="121" y="93"/>
                    </a:lnTo>
                    <a:lnTo>
                      <a:pt x="133" y="100"/>
                    </a:lnTo>
                    <a:lnTo>
                      <a:pt x="138" y="104"/>
                    </a:lnTo>
                    <a:lnTo>
                      <a:pt x="147" y="96"/>
                    </a:lnTo>
                    <a:close/>
                  </a:path>
                </a:pathLst>
              </a:custGeom>
              <a:solidFill>
                <a:srgbClr val="000000"/>
              </a:solidFill>
              <a:ln w="9525">
                <a:noFill/>
                <a:round/>
                <a:headEnd/>
                <a:tailEnd/>
              </a:ln>
            </p:spPr>
            <p:txBody>
              <a:bodyPr/>
              <a:lstStyle/>
              <a:p>
                <a:endParaRPr lang="en-US"/>
              </a:p>
            </p:txBody>
          </p:sp>
          <p:sp>
            <p:nvSpPr>
              <p:cNvPr id="1416" name="Freeform 182"/>
              <p:cNvSpPr>
                <a:spLocks/>
              </p:cNvSpPr>
              <p:nvPr/>
            </p:nvSpPr>
            <p:spPr bwMode="auto">
              <a:xfrm>
                <a:off x="3771" y="1945"/>
                <a:ext cx="15" cy="39"/>
              </a:xfrm>
              <a:custGeom>
                <a:avLst/>
                <a:gdLst>
                  <a:gd name="T0" fmla="*/ 0 w 72"/>
                  <a:gd name="T1" fmla="*/ 0 h 192"/>
                  <a:gd name="T2" fmla="*/ 0 w 72"/>
                  <a:gd name="T3" fmla="*/ 0 h 192"/>
                  <a:gd name="T4" fmla="*/ 0 w 72"/>
                  <a:gd name="T5" fmla="*/ 0 h 192"/>
                  <a:gd name="T6" fmla="*/ 0 w 72"/>
                  <a:gd name="T7" fmla="*/ 0 h 192"/>
                  <a:gd name="T8" fmla="*/ 0 w 72"/>
                  <a:gd name="T9" fmla="*/ 0 h 192"/>
                  <a:gd name="T10" fmla="*/ 0 w 72"/>
                  <a:gd name="T11" fmla="*/ 0 h 192"/>
                  <a:gd name="T12" fmla="*/ 0 w 72"/>
                  <a:gd name="T13" fmla="*/ 0 h 192"/>
                  <a:gd name="T14" fmla="*/ 0 w 72"/>
                  <a:gd name="T15" fmla="*/ 0 h 192"/>
                  <a:gd name="T16" fmla="*/ 0 w 72"/>
                  <a:gd name="T17" fmla="*/ 0 h 192"/>
                  <a:gd name="T18" fmla="*/ 0 w 72"/>
                  <a:gd name="T19" fmla="*/ 0 h 192"/>
                  <a:gd name="T20" fmla="*/ 0 w 72"/>
                  <a:gd name="T21" fmla="*/ 0 h 192"/>
                  <a:gd name="T22" fmla="*/ 0 w 72"/>
                  <a:gd name="T23" fmla="*/ 0 h 192"/>
                  <a:gd name="T24" fmla="*/ 0 w 72"/>
                  <a:gd name="T25" fmla="*/ 0 h 192"/>
                  <a:gd name="T26" fmla="*/ 0 w 72"/>
                  <a:gd name="T27" fmla="*/ 0 h 192"/>
                  <a:gd name="T28" fmla="*/ 0 w 72"/>
                  <a:gd name="T29" fmla="*/ 0 h 192"/>
                  <a:gd name="T30" fmla="*/ 0 w 72"/>
                  <a:gd name="T31" fmla="*/ 0 h 192"/>
                  <a:gd name="T32" fmla="*/ 0 w 72"/>
                  <a:gd name="T33" fmla="*/ 0 h 192"/>
                  <a:gd name="T34" fmla="*/ 0 w 72"/>
                  <a:gd name="T35" fmla="*/ 0 h 192"/>
                  <a:gd name="T36" fmla="*/ 0 w 72"/>
                  <a:gd name="T37" fmla="*/ 0 h 192"/>
                  <a:gd name="T38" fmla="*/ 0 w 72"/>
                  <a:gd name="T39" fmla="*/ 0 h 192"/>
                  <a:gd name="T40" fmla="*/ 0 w 72"/>
                  <a:gd name="T41" fmla="*/ 0 h 192"/>
                  <a:gd name="T42" fmla="*/ 0 w 72"/>
                  <a:gd name="T43" fmla="*/ 0 h 192"/>
                  <a:gd name="T44" fmla="*/ 0 w 72"/>
                  <a:gd name="T45" fmla="*/ 0 h 192"/>
                  <a:gd name="T46" fmla="*/ 0 w 72"/>
                  <a:gd name="T47" fmla="*/ 0 h 192"/>
                  <a:gd name="T48" fmla="*/ 0 w 72"/>
                  <a:gd name="T49" fmla="*/ 0 h 192"/>
                  <a:gd name="T50" fmla="*/ 0 w 72"/>
                  <a:gd name="T51" fmla="*/ 0 h 192"/>
                  <a:gd name="T52" fmla="*/ 0 w 72"/>
                  <a:gd name="T53" fmla="*/ 0 h 192"/>
                  <a:gd name="T54" fmla="*/ 0 w 72"/>
                  <a:gd name="T55" fmla="*/ 0 h 192"/>
                  <a:gd name="T56" fmla="*/ 0 w 72"/>
                  <a:gd name="T57" fmla="*/ 0 h 192"/>
                  <a:gd name="T58" fmla="*/ 0 w 72"/>
                  <a:gd name="T59" fmla="*/ 0 h 192"/>
                  <a:gd name="T60" fmla="*/ 0 w 72"/>
                  <a:gd name="T61" fmla="*/ 0 h 192"/>
                  <a:gd name="T62" fmla="*/ 0 w 72"/>
                  <a:gd name="T63" fmla="*/ 0 h 192"/>
                  <a:gd name="T64" fmla="*/ 0 w 72"/>
                  <a:gd name="T65" fmla="*/ 0 h 192"/>
                  <a:gd name="T66" fmla="*/ 0 w 72"/>
                  <a:gd name="T67" fmla="*/ 0 h 192"/>
                  <a:gd name="T68" fmla="*/ 0 w 72"/>
                  <a:gd name="T69" fmla="*/ 0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
                  <a:gd name="T106" fmla="*/ 0 h 192"/>
                  <a:gd name="T107" fmla="*/ 72 w 72"/>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 h="192">
                    <a:moveTo>
                      <a:pt x="13" y="192"/>
                    </a:moveTo>
                    <a:lnTo>
                      <a:pt x="11" y="171"/>
                    </a:lnTo>
                    <a:lnTo>
                      <a:pt x="11" y="150"/>
                    </a:lnTo>
                    <a:lnTo>
                      <a:pt x="11" y="130"/>
                    </a:lnTo>
                    <a:lnTo>
                      <a:pt x="11" y="112"/>
                    </a:lnTo>
                    <a:lnTo>
                      <a:pt x="13" y="94"/>
                    </a:lnTo>
                    <a:lnTo>
                      <a:pt x="15" y="80"/>
                    </a:lnTo>
                    <a:lnTo>
                      <a:pt x="17" y="65"/>
                    </a:lnTo>
                    <a:lnTo>
                      <a:pt x="19" y="51"/>
                    </a:lnTo>
                    <a:lnTo>
                      <a:pt x="24" y="41"/>
                    </a:lnTo>
                    <a:lnTo>
                      <a:pt x="27" y="30"/>
                    </a:lnTo>
                    <a:lnTo>
                      <a:pt x="33" y="23"/>
                    </a:lnTo>
                    <a:lnTo>
                      <a:pt x="38" y="17"/>
                    </a:lnTo>
                    <a:lnTo>
                      <a:pt x="44" y="12"/>
                    </a:lnTo>
                    <a:lnTo>
                      <a:pt x="52" y="10"/>
                    </a:lnTo>
                    <a:lnTo>
                      <a:pt x="60" y="10"/>
                    </a:lnTo>
                    <a:lnTo>
                      <a:pt x="70" y="11"/>
                    </a:lnTo>
                    <a:lnTo>
                      <a:pt x="72" y="1"/>
                    </a:lnTo>
                    <a:lnTo>
                      <a:pt x="60" y="0"/>
                    </a:lnTo>
                    <a:lnTo>
                      <a:pt x="50" y="0"/>
                    </a:lnTo>
                    <a:lnTo>
                      <a:pt x="39" y="4"/>
                    </a:lnTo>
                    <a:lnTo>
                      <a:pt x="32" y="9"/>
                    </a:lnTo>
                    <a:lnTo>
                      <a:pt x="24" y="16"/>
                    </a:lnTo>
                    <a:lnTo>
                      <a:pt x="18" y="26"/>
                    </a:lnTo>
                    <a:lnTo>
                      <a:pt x="13" y="36"/>
                    </a:lnTo>
                    <a:lnTo>
                      <a:pt x="8" y="49"/>
                    </a:lnTo>
                    <a:lnTo>
                      <a:pt x="6" y="63"/>
                    </a:lnTo>
                    <a:lnTo>
                      <a:pt x="4" y="77"/>
                    </a:lnTo>
                    <a:lnTo>
                      <a:pt x="1" y="94"/>
                    </a:lnTo>
                    <a:lnTo>
                      <a:pt x="0" y="112"/>
                    </a:lnTo>
                    <a:lnTo>
                      <a:pt x="0" y="130"/>
                    </a:lnTo>
                    <a:lnTo>
                      <a:pt x="0" y="150"/>
                    </a:lnTo>
                    <a:lnTo>
                      <a:pt x="0" y="171"/>
                    </a:lnTo>
                    <a:lnTo>
                      <a:pt x="1" y="192"/>
                    </a:lnTo>
                    <a:lnTo>
                      <a:pt x="13" y="192"/>
                    </a:lnTo>
                    <a:close/>
                  </a:path>
                </a:pathLst>
              </a:custGeom>
              <a:solidFill>
                <a:srgbClr val="000000"/>
              </a:solidFill>
              <a:ln w="9525">
                <a:noFill/>
                <a:round/>
                <a:headEnd/>
                <a:tailEnd/>
              </a:ln>
            </p:spPr>
            <p:txBody>
              <a:bodyPr/>
              <a:lstStyle/>
              <a:p>
                <a:endParaRPr lang="en-US"/>
              </a:p>
            </p:txBody>
          </p:sp>
          <p:sp>
            <p:nvSpPr>
              <p:cNvPr id="1417" name="Freeform 183"/>
              <p:cNvSpPr>
                <a:spLocks/>
              </p:cNvSpPr>
              <p:nvPr/>
            </p:nvSpPr>
            <p:spPr bwMode="auto">
              <a:xfrm>
                <a:off x="3753" y="1970"/>
                <a:ext cx="37" cy="18"/>
              </a:xfrm>
              <a:custGeom>
                <a:avLst/>
                <a:gdLst>
                  <a:gd name="T0" fmla="*/ 0 w 180"/>
                  <a:gd name="T1" fmla="*/ 0 h 94"/>
                  <a:gd name="T2" fmla="*/ 0 w 180"/>
                  <a:gd name="T3" fmla="*/ 0 h 94"/>
                  <a:gd name="T4" fmla="*/ 0 w 180"/>
                  <a:gd name="T5" fmla="*/ 0 h 94"/>
                  <a:gd name="T6" fmla="*/ 0 w 180"/>
                  <a:gd name="T7" fmla="*/ 0 h 94"/>
                  <a:gd name="T8" fmla="*/ 0 w 180"/>
                  <a:gd name="T9" fmla="*/ 0 h 94"/>
                  <a:gd name="T10" fmla="*/ 0 w 180"/>
                  <a:gd name="T11" fmla="*/ 0 h 94"/>
                  <a:gd name="T12" fmla="*/ 0 w 180"/>
                  <a:gd name="T13" fmla="*/ 0 h 94"/>
                  <a:gd name="T14" fmla="*/ 0 w 180"/>
                  <a:gd name="T15" fmla="*/ 0 h 94"/>
                  <a:gd name="T16" fmla="*/ 0 w 180"/>
                  <a:gd name="T17" fmla="*/ 0 h 94"/>
                  <a:gd name="T18" fmla="*/ 0 w 180"/>
                  <a:gd name="T19" fmla="*/ 0 h 94"/>
                  <a:gd name="T20" fmla="*/ 0 w 180"/>
                  <a:gd name="T21" fmla="*/ 0 h 94"/>
                  <a:gd name="T22" fmla="*/ 0 w 180"/>
                  <a:gd name="T23" fmla="*/ 0 h 94"/>
                  <a:gd name="T24" fmla="*/ 0 w 180"/>
                  <a:gd name="T25" fmla="*/ 0 h 94"/>
                  <a:gd name="T26" fmla="*/ 0 w 180"/>
                  <a:gd name="T27" fmla="*/ 0 h 94"/>
                  <a:gd name="T28" fmla="*/ 0 w 180"/>
                  <a:gd name="T29" fmla="*/ 0 h 94"/>
                  <a:gd name="T30" fmla="*/ 0 w 180"/>
                  <a:gd name="T31" fmla="*/ 0 h 94"/>
                  <a:gd name="T32" fmla="*/ 0 w 180"/>
                  <a:gd name="T33" fmla="*/ 0 h 94"/>
                  <a:gd name="T34" fmla="*/ 0 w 180"/>
                  <a:gd name="T35" fmla="*/ 0 h 94"/>
                  <a:gd name="T36" fmla="*/ 0 w 180"/>
                  <a:gd name="T37" fmla="*/ 0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
                  <a:gd name="T58" fmla="*/ 0 h 94"/>
                  <a:gd name="T59" fmla="*/ 180 w 180"/>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 h="94">
                    <a:moveTo>
                      <a:pt x="180" y="84"/>
                    </a:moveTo>
                    <a:lnTo>
                      <a:pt x="170" y="81"/>
                    </a:lnTo>
                    <a:lnTo>
                      <a:pt x="151" y="71"/>
                    </a:lnTo>
                    <a:lnTo>
                      <a:pt x="128" y="60"/>
                    </a:lnTo>
                    <a:lnTo>
                      <a:pt x="101" y="47"/>
                    </a:lnTo>
                    <a:lnTo>
                      <a:pt x="72" y="33"/>
                    </a:lnTo>
                    <a:lnTo>
                      <a:pt x="45" y="20"/>
                    </a:lnTo>
                    <a:lnTo>
                      <a:pt x="22" y="8"/>
                    </a:lnTo>
                    <a:lnTo>
                      <a:pt x="5" y="0"/>
                    </a:lnTo>
                    <a:lnTo>
                      <a:pt x="0" y="8"/>
                    </a:lnTo>
                    <a:lnTo>
                      <a:pt x="18" y="16"/>
                    </a:lnTo>
                    <a:lnTo>
                      <a:pt x="40" y="28"/>
                    </a:lnTo>
                    <a:lnTo>
                      <a:pt x="67" y="42"/>
                    </a:lnTo>
                    <a:lnTo>
                      <a:pt x="96" y="55"/>
                    </a:lnTo>
                    <a:lnTo>
                      <a:pt x="123" y="68"/>
                    </a:lnTo>
                    <a:lnTo>
                      <a:pt x="147" y="80"/>
                    </a:lnTo>
                    <a:lnTo>
                      <a:pt x="166" y="89"/>
                    </a:lnTo>
                    <a:lnTo>
                      <a:pt x="176" y="94"/>
                    </a:lnTo>
                    <a:lnTo>
                      <a:pt x="180" y="84"/>
                    </a:lnTo>
                    <a:close/>
                  </a:path>
                </a:pathLst>
              </a:custGeom>
              <a:solidFill>
                <a:srgbClr val="000000"/>
              </a:solidFill>
              <a:ln w="9525">
                <a:noFill/>
                <a:round/>
                <a:headEnd/>
                <a:tailEnd/>
              </a:ln>
            </p:spPr>
            <p:txBody>
              <a:bodyPr/>
              <a:lstStyle/>
              <a:p>
                <a:endParaRPr lang="en-US"/>
              </a:p>
            </p:txBody>
          </p:sp>
          <p:sp>
            <p:nvSpPr>
              <p:cNvPr id="1418" name="Freeform 184"/>
              <p:cNvSpPr>
                <a:spLocks/>
              </p:cNvSpPr>
              <p:nvPr/>
            </p:nvSpPr>
            <p:spPr bwMode="auto">
              <a:xfrm>
                <a:off x="3788" y="1961"/>
                <a:ext cx="17" cy="36"/>
              </a:xfrm>
              <a:custGeom>
                <a:avLst/>
                <a:gdLst>
                  <a:gd name="T0" fmla="*/ 0 w 85"/>
                  <a:gd name="T1" fmla="*/ 0 h 184"/>
                  <a:gd name="T2" fmla="*/ 0 w 85"/>
                  <a:gd name="T3" fmla="*/ 0 h 184"/>
                  <a:gd name="T4" fmla="*/ 0 w 85"/>
                  <a:gd name="T5" fmla="*/ 0 h 184"/>
                  <a:gd name="T6" fmla="*/ 0 w 85"/>
                  <a:gd name="T7" fmla="*/ 0 h 184"/>
                  <a:gd name="T8" fmla="*/ 0 w 85"/>
                  <a:gd name="T9" fmla="*/ 0 h 184"/>
                  <a:gd name="T10" fmla="*/ 0 w 85"/>
                  <a:gd name="T11" fmla="*/ 0 h 184"/>
                  <a:gd name="T12" fmla="*/ 0 w 85"/>
                  <a:gd name="T13" fmla="*/ 0 h 184"/>
                  <a:gd name="T14" fmla="*/ 0 w 85"/>
                  <a:gd name="T15" fmla="*/ 0 h 184"/>
                  <a:gd name="T16" fmla="*/ 0 w 85"/>
                  <a:gd name="T17" fmla="*/ 0 h 184"/>
                  <a:gd name="T18" fmla="*/ 0 w 85"/>
                  <a:gd name="T19" fmla="*/ 0 h 184"/>
                  <a:gd name="T20" fmla="*/ 0 w 85"/>
                  <a:gd name="T21" fmla="*/ 0 h 184"/>
                  <a:gd name="T22" fmla="*/ 0 w 85"/>
                  <a:gd name="T23" fmla="*/ 0 h 184"/>
                  <a:gd name="T24" fmla="*/ 0 w 85"/>
                  <a:gd name="T25" fmla="*/ 0 h 184"/>
                  <a:gd name="T26" fmla="*/ 0 w 85"/>
                  <a:gd name="T27" fmla="*/ 0 h 184"/>
                  <a:gd name="T28" fmla="*/ 0 w 85"/>
                  <a:gd name="T29" fmla="*/ 0 h 184"/>
                  <a:gd name="T30" fmla="*/ 0 w 85"/>
                  <a:gd name="T31" fmla="*/ 0 h 184"/>
                  <a:gd name="T32" fmla="*/ 0 w 85"/>
                  <a:gd name="T33" fmla="*/ 0 h 184"/>
                  <a:gd name="T34" fmla="*/ 0 w 85"/>
                  <a:gd name="T35" fmla="*/ 0 h 184"/>
                  <a:gd name="T36" fmla="*/ 0 w 85"/>
                  <a:gd name="T37" fmla="*/ 0 h 184"/>
                  <a:gd name="T38" fmla="*/ 0 w 85"/>
                  <a:gd name="T39" fmla="*/ 0 h 184"/>
                  <a:gd name="T40" fmla="*/ 0 w 85"/>
                  <a:gd name="T41" fmla="*/ 0 h 184"/>
                  <a:gd name="T42" fmla="*/ 0 w 85"/>
                  <a:gd name="T43" fmla="*/ 0 h 184"/>
                  <a:gd name="T44" fmla="*/ 0 w 85"/>
                  <a:gd name="T45" fmla="*/ 0 h 184"/>
                  <a:gd name="T46" fmla="*/ 0 w 85"/>
                  <a:gd name="T47" fmla="*/ 0 h 184"/>
                  <a:gd name="T48" fmla="*/ 0 w 85"/>
                  <a:gd name="T49" fmla="*/ 0 h 184"/>
                  <a:gd name="T50" fmla="*/ 0 w 85"/>
                  <a:gd name="T51" fmla="*/ 0 h 184"/>
                  <a:gd name="T52" fmla="*/ 0 w 85"/>
                  <a:gd name="T53" fmla="*/ 0 h 184"/>
                  <a:gd name="T54" fmla="*/ 0 w 85"/>
                  <a:gd name="T55" fmla="*/ 0 h 184"/>
                  <a:gd name="T56" fmla="*/ 0 w 85"/>
                  <a:gd name="T57" fmla="*/ 0 h 184"/>
                  <a:gd name="T58" fmla="*/ 0 w 85"/>
                  <a:gd name="T59" fmla="*/ 0 h 184"/>
                  <a:gd name="T60" fmla="*/ 0 w 85"/>
                  <a:gd name="T61" fmla="*/ 0 h 184"/>
                  <a:gd name="T62" fmla="*/ 0 w 85"/>
                  <a:gd name="T63" fmla="*/ 0 h 184"/>
                  <a:gd name="T64" fmla="*/ 0 w 85"/>
                  <a:gd name="T65" fmla="*/ 0 h 184"/>
                  <a:gd name="T66" fmla="*/ 0 w 85"/>
                  <a:gd name="T67" fmla="*/ 0 h 184"/>
                  <a:gd name="T68" fmla="*/ 0 w 85"/>
                  <a:gd name="T69" fmla="*/ 0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184"/>
                  <a:gd name="T107" fmla="*/ 85 w 85"/>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184">
                    <a:moveTo>
                      <a:pt x="59" y="172"/>
                    </a:moveTo>
                    <a:lnTo>
                      <a:pt x="51" y="174"/>
                    </a:lnTo>
                    <a:lnTo>
                      <a:pt x="42" y="172"/>
                    </a:lnTo>
                    <a:lnTo>
                      <a:pt x="35" y="165"/>
                    </a:lnTo>
                    <a:lnTo>
                      <a:pt x="27" y="155"/>
                    </a:lnTo>
                    <a:lnTo>
                      <a:pt x="21" y="142"/>
                    </a:lnTo>
                    <a:lnTo>
                      <a:pt x="16" y="127"/>
                    </a:lnTo>
                    <a:lnTo>
                      <a:pt x="12" y="109"/>
                    </a:lnTo>
                    <a:lnTo>
                      <a:pt x="11" y="93"/>
                    </a:lnTo>
                    <a:lnTo>
                      <a:pt x="11" y="76"/>
                    </a:lnTo>
                    <a:lnTo>
                      <a:pt x="15" y="59"/>
                    </a:lnTo>
                    <a:lnTo>
                      <a:pt x="20" y="44"/>
                    </a:lnTo>
                    <a:lnTo>
                      <a:pt x="27" y="32"/>
                    </a:lnTo>
                    <a:lnTo>
                      <a:pt x="36" y="21"/>
                    </a:lnTo>
                    <a:lnTo>
                      <a:pt x="49" y="15"/>
                    </a:lnTo>
                    <a:lnTo>
                      <a:pt x="64" y="10"/>
                    </a:lnTo>
                    <a:lnTo>
                      <a:pt x="83" y="12"/>
                    </a:lnTo>
                    <a:lnTo>
                      <a:pt x="85" y="1"/>
                    </a:lnTo>
                    <a:lnTo>
                      <a:pt x="64" y="0"/>
                    </a:lnTo>
                    <a:lnTo>
                      <a:pt x="45" y="4"/>
                    </a:lnTo>
                    <a:lnTo>
                      <a:pt x="29" y="13"/>
                    </a:lnTo>
                    <a:lnTo>
                      <a:pt x="18" y="25"/>
                    </a:lnTo>
                    <a:lnTo>
                      <a:pt x="9" y="40"/>
                    </a:lnTo>
                    <a:lnTo>
                      <a:pt x="4" y="57"/>
                    </a:lnTo>
                    <a:lnTo>
                      <a:pt x="0" y="76"/>
                    </a:lnTo>
                    <a:lnTo>
                      <a:pt x="0" y="93"/>
                    </a:lnTo>
                    <a:lnTo>
                      <a:pt x="1" y="112"/>
                    </a:lnTo>
                    <a:lnTo>
                      <a:pt x="5" y="129"/>
                    </a:lnTo>
                    <a:lnTo>
                      <a:pt x="10" y="146"/>
                    </a:lnTo>
                    <a:lnTo>
                      <a:pt x="18" y="159"/>
                    </a:lnTo>
                    <a:lnTo>
                      <a:pt x="26" y="172"/>
                    </a:lnTo>
                    <a:lnTo>
                      <a:pt x="37" y="180"/>
                    </a:lnTo>
                    <a:lnTo>
                      <a:pt x="51" y="184"/>
                    </a:lnTo>
                    <a:lnTo>
                      <a:pt x="64" y="182"/>
                    </a:lnTo>
                    <a:lnTo>
                      <a:pt x="59" y="172"/>
                    </a:lnTo>
                    <a:close/>
                  </a:path>
                </a:pathLst>
              </a:custGeom>
              <a:solidFill>
                <a:srgbClr val="000000"/>
              </a:solidFill>
              <a:ln w="9525">
                <a:noFill/>
                <a:round/>
                <a:headEnd/>
                <a:tailEnd/>
              </a:ln>
            </p:spPr>
            <p:txBody>
              <a:bodyPr/>
              <a:lstStyle/>
              <a:p>
                <a:endParaRPr lang="en-US"/>
              </a:p>
            </p:txBody>
          </p:sp>
          <p:sp>
            <p:nvSpPr>
              <p:cNvPr id="1419" name="Freeform 185"/>
              <p:cNvSpPr>
                <a:spLocks/>
              </p:cNvSpPr>
              <p:nvPr/>
            </p:nvSpPr>
            <p:spPr bwMode="auto">
              <a:xfrm>
                <a:off x="3791" y="1978"/>
                <a:ext cx="5" cy="11"/>
              </a:xfrm>
              <a:custGeom>
                <a:avLst/>
                <a:gdLst>
                  <a:gd name="T0" fmla="*/ 0 w 24"/>
                  <a:gd name="T1" fmla="*/ 0 h 54"/>
                  <a:gd name="T2" fmla="*/ 0 w 24"/>
                  <a:gd name="T3" fmla="*/ 0 h 54"/>
                  <a:gd name="T4" fmla="*/ 0 w 24"/>
                  <a:gd name="T5" fmla="*/ 0 h 54"/>
                  <a:gd name="T6" fmla="*/ 0 w 24"/>
                  <a:gd name="T7" fmla="*/ 0 h 54"/>
                  <a:gd name="T8" fmla="*/ 0 w 24"/>
                  <a:gd name="T9" fmla="*/ 0 h 54"/>
                  <a:gd name="T10" fmla="*/ 0 w 24"/>
                  <a:gd name="T11" fmla="*/ 0 h 54"/>
                  <a:gd name="T12" fmla="*/ 0 w 24"/>
                  <a:gd name="T13" fmla="*/ 0 h 54"/>
                  <a:gd name="T14" fmla="*/ 0 w 24"/>
                  <a:gd name="T15" fmla="*/ 0 h 54"/>
                  <a:gd name="T16" fmla="*/ 0 w 24"/>
                  <a:gd name="T17" fmla="*/ 0 h 54"/>
                  <a:gd name="T18" fmla="*/ 0 w 24"/>
                  <a:gd name="T19" fmla="*/ 0 h 54"/>
                  <a:gd name="T20" fmla="*/ 0 w 24"/>
                  <a:gd name="T21" fmla="*/ 0 h 54"/>
                  <a:gd name="T22" fmla="*/ 0 w 24"/>
                  <a:gd name="T23" fmla="*/ 0 h 54"/>
                  <a:gd name="T24" fmla="*/ 0 w 24"/>
                  <a:gd name="T25" fmla="*/ 0 h 54"/>
                  <a:gd name="T26" fmla="*/ 0 w 24"/>
                  <a:gd name="T27" fmla="*/ 0 h 54"/>
                  <a:gd name="T28" fmla="*/ 0 w 24"/>
                  <a:gd name="T29" fmla="*/ 0 h 54"/>
                  <a:gd name="T30" fmla="*/ 0 w 24"/>
                  <a:gd name="T31" fmla="*/ 0 h 54"/>
                  <a:gd name="T32" fmla="*/ 0 w 24"/>
                  <a:gd name="T33" fmla="*/ 0 h 54"/>
                  <a:gd name="T34" fmla="*/ 0 w 24"/>
                  <a:gd name="T35" fmla="*/ 0 h 54"/>
                  <a:gd name="T36" fmla="*/ 0 w 24"/>
                  <a:gd name="T37" fmla="*/ 0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54"/>
                  <a:gd name="T59" fmla="*/ 24 w 24"/>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54">
                    <a:moveTo>
                      <a:pt x="24" y="54"/>
                    </a:moveTo>
                    <a:lnTo>
                      <a:pt x="24" y="46"/>
                    </a:lnTo>
                    <a:lnTo>
                      <a:pt x="23" y="36"/>
                    </a:lnTo>
                    <a:lnTo>
                      <a:pt x="20" y="29"/>
                    </a:lnTo>
                    <a:lnTo>
                      <a:pt x="19" y="21"/>
                    </a:lnTo>
                    <a:lnTo>
                      <a:pt x="17" y="15"/>
                    </a:lnTo>
                    <a:lnTo>
                      <a:pt x="15" y="9"/>
                    </a:lnTo>
                    <a:lnTo>
                      <a:pt x="12" y="4"/>
                    </a:lnTo>
                    <a:lnTo>
                      <a:pt x="11" y="0"/>
                    </a:lnTo>
                    <a:lnTo>
                      <a:pt x="0" y="2"/>
                    </a:lnTo>
                    <a:lnTo>
                      <a:pt x="1" y="8"/>
                    </a:lnTo>
                    <a:lnTo>
                      <a:pt x="4" y="13"/>
                    </a:lnTo>
                    <a:lnTo>
                      <a:pt x="6" y="19"/>
                    </a:lnTo>
                    <a:lnTo>
                      <a:pt x="8" y="24"/>
                    </a:lnTo>
                    <a:lnTo>
                      <a:pt x="9" y="31"/>
                    </a:lnTo>
                    <a:lnTo>
                      <a:pt x="11" y="38"/>
                    </a:lnTo>
                    <a:lnTo>
                      <a:pt x="12" y="46"/>
                    </a:lnTo>
                    <a:lnTo>
                      <a:pt x="12" y="54"/>
                    </a:lnTo>
                    <a:lnTo>
                      <a:pt x="24" y="54"/>
                    </a:lnTo>
                    <a:close/>
                  </a:path>
                </a:pathLst>
              </a:custGeom>
              <a:solidFill>
                <a:srgbClr val="000000"/>
              </a:solidFill>
              <a:ln w="9525">
                <a:noFill/>
                <a:round/>
                <a:headEnd/>
                <a:tailEnd/>
              </a:ln>
            </p:spPr>
            <p:txBody>
              <a:bodyPr/>
              <a:lstStyle/>
              <a:p>
                <a:endParaRPr lang="en-US"/>
              </a:p>
            </p:txBody>
          </p:sp>
          <p:sp>
            <p:nvSpPr>
              <p:cNvPr id="1420" name="Freeform 186"/>
              <p:cNvSpPr>
                <a:spLocks/>
              </p:cNvSpPr>
              <p:nvPr/>
            </p:nvSpPr>
            <p:spPr bwMode="auto">
              <a:xfrm>
                <a:off x="3760" y="1963"/>
                <a:ext cx="51" cy="28"/>
              </a:xfrm>
              <a:custGeom>
                <a:avLst/>
                <a:gdLst>
                  <a:gd name="T0" fmla="*/ 0 w 251"/>
                  <a:gd name="T1" fmla="*/ 0 h 139"/>
                  <a:gd name="T2" fmla="*/ 0 w 251"/>
                  <a:gd name="T3" fmla="*/ 0 h 139"/>
                  <a:gd name="T4" fmla="*/ 0 w 251"/>
                  <a:gd name="T5" fmla="*/ 0 h 139"/>
                  <a:gd name="T6" fmla="*/ 0 w 251"/>
                  <a:gd name="T7" fmla="*/ 0 h 139"/>
                  <a:gd name="T8" fmla="*/ 0 w 251"/>
                  <a:gd name="T9" fmla="*/ 0 h 139"/>
                  <a:gd name="T10" fmla="*/ 0 w 251"/>
                  <a:gd name="T11" fmla="*/ 0 h 139"/>
                  <a:gd name="T12" fmla="*/ 0 w 251"/>
                  <a:gd name="T13" fmla="*/ 0 h 139"/>
                  <a:gd name="T14" fmla="*/ 0 w 251"/>
                  <a:gd name="T15" fmla="*/ 0 h 139"/>
                  <a:gd name="T16" fmla="*/ 0 w 251"/>
                  <a:gd name="T17" fmla="*/ 0 h 139"/>
                  <a:gd name="T18" fmla="*/ 0 w 251"/>
                  <a:gd name="T19" fmla="*/ 0 h 139"/>
                  <a:gd name="T20" fmla="*/ 0 w 251"/>
                  <a:gd name="T21" fmla="*/ 0 h 139"/>
                  <a:gd name="T22" fmla="*/ 0 w 251"/>
                  <a:gd name="T23" fmla="*/ 0 h 139"/>
                  <a:gd name="T24" fmla="*/ 0 w 251"/>
                  <a:gd name="T25" fmla="*/ 0 h 139"/>
                  <a:gd name="T26" fmla="*/ 0 w 251"/>
                  <a:gd name="T27" fmla="*/ 0 h 139"/>
                  <a:gd name="T28" fmla="*/ 0 w 251"/>
                  <a:gd name="T29" fmla="*/ 0 h 139"/>
                  <a:gd name="T30" fmla="*/ 0 w 251"/>
                  <a:gd name="T31" fmla="*/ 0 h 139"/>
                  <a:gd name="T32" fmla="*/ 0 w 251"/>
                  <a:gd name="T33" fmla="*/ 0 h 139"/>
                  <a:gd name="T34" fmla="*/ 0 w 251"/>
                  <a:gd name="T35" fmla="*/ 0 h 139"/>
                  <a:gd name="T36" fmla="*/ 0 w 251"/>
                  <a:gd name="T37" fmla="*/ 0 h 139"/>
                  <a:gd name="T38" fmla="*/ 0 w 251"/>
                  <a:gd name="T39" fmla="*/ 0 h 139"/>
                  <a:gd name="T40" fmla="*/ 0 w 251"/>
                  <a:gd name="T41" fmla="*/ 0 h 139"/>
                  <a:gd name="T42" fmla="*/ 0 w 251"/>
                  <a:gd name="T43" fmla="*/ 0 h 139"/>
                  <a:gd name="T44" fmla="*/ 0 w 251"/>
                  <a:gd name="T45" fmla="*/ 0 h 139"/>
                  <a:gd name="T46" fmla="*/ 0 w 251"/>
                  <a:gd name="T47" fmla="*/ 0 h 139"/>
                  <a:gd name="T48" fmla="*/ 0 w 251"/>
                  <a:gd name="T49" fmla="*/ 0 h 139"/>
                  <a:gd name="T50" fmla="*/ 0 w 251"/>
                  <a:gd name="T51" fmla="*/ 0 h 139"/>
                  <a:gd name="T52" fmla="*/ 0 w 251"/>
                  <a:gd name="T53" fmla="*/ 0 h 139"/>
                  <a:gd name="T54" fmla="*/ 0 w 251"/>
                  <a:gd name="T55" fmla="*/ 0 h 139"/>
                  <a:gd name="T56" fmla="*/ 0 w 251"/>
                  <a:gd name="T57" fmla="*/ 0 h 139"/>
                  <a:gd name="T58" fmla="*/ 0 w 251"/>
                  <a:gd name="T59" fmla="*/ 0 h 139"/>
                  <a:gd name="T60" fmla="*/ 0 w 251"/>
                  <a:gd name="T61" fmla="*/ 0 h 139"/>
                  <a:gd name="T62" fmla="*/ 0 w 251"/>
                  <a:gd name="T63" fmla="*/ 0 h 139"/>
                  <a:gd name="T64" fmla="*/ 0 w 251"/>
                  <a:gd name="T65" fmla="*/ 0 h 139"/>
                  <a:gd name="T66" fmla="*/ 0 w 251"/>
                  <a:gd name="T67" fmla="*/ 0 h 139"/>
                  <a:gd name="T68" fmla="*/ 0 w 251"/>
                  <a:gd name="T69" fmla="*/ 0 h 139"/>
                  <a:gd name="T70" fmla="*/ 0 w 251"/>
                  <a:gd name="T71" fmla="*/ 0 h 139"/>
                  <a:gd name="T72" fmla="*/ 0 w 251"/>
                  <a:gd name="T73" fmla="*/ 0 h 139"/>
                  <a:gd name="T74" fmla="*/ 0 w 251"/>
                  <a:gd name="T75" fmla="*/ 0 h 139"/>
                  <a:gd name="T76" fmla="*/ 0 w 251"/>
                  <a:gd name="T77" fmla="*/ 0 h 139"/>
                  <a:gd name="T78" fmla="*/ 0 w 251"/>
                  <a:gd name="T79" fmla="*/ 0 h 139"/>
                  <a:gd name="T80" fmla="*/ 0 w 251"/>
                  <a:gd name="T81" fmla="*/ 0 h 139"/>
                  <a:gd name="T82" fmla="*/ 0 w 251"/>
                  <a:gd name="T83" fmla="*/ 0 h 139"/>
                  <a:gd name="T84" fmla="*/ 0 w 251"/>
                  <a:gd name="T85" fmla="*/ 0 h 139"/>
                  <a:gd name="T86" fmla="*/ 0 w 251"/>
                  <a:gd name="T87" fmla="*/ 0 h 139"/>
                  <a:gd name="T88" fmla="*/ 0 w 251"/>
                  <a:gd name="T89" fmla="*/ 0 h 139"/>
                  <a:gd name="T90" fmla="*/ 0 w 251"/>
                  <a:gd name="T91" fmla="*/ 0 h 139"/>
                  <a:gd name="T92" fmla="*/ 0 w 251"/>
                  <a:gd name="T93" fmla="*/ 0 h 139"/>
                  <a:gd name="T94" fmla="*/ 0 w 251"/>
                  <a:gd name="T95" fmla="*/ 0 h 139"/>
                  <a:gd name="T96" fmla="*/ 0 w 251"/>
                  <a:gd name="T97" fmla="*/ 0 h 139"/>
                  <a:gd name="T98" fmla="*/ 0 w 251"/>
                  <a:gd name="T99" fmla="*/ 0 h 13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1"/>
                  <a:gd name="T151" fmla="*/ 0 h 139"/>
                  <a:gd name="T152" fmla="*/ 251 w 251"/>
                  <a:gd name="T153" fmla="*/ 139 h 13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1" h="139">
                    <a:moveTo>
                      <a:pt x="232" y="61"/>
                    </a:moveTo>
                    <a:lnTo>
                      <a:pt x="227" y="65"/>
                    </a:lnTo>
                    <a:lnTo>
                      <a:pt x="222" y="70"/>
                    </a:lnTo>
                    <a:lnTo>
                      <a:pt x="215" y="74"/>
                    </a:lnTo>
                    <a:lnTo>
                      <a:pt x="207" y="76"/>
                    </a:lnTo>
                    <a:lnTo>
                      <a:pt x="198" y="79"/>
                    </a:lnTo>
                    <a:lnTo>
                      <a:pt x="189" y="80"/>
                    </a:lnTo>
                    <a:lnTo>
                      <a:pt x="180" y="80"/>
                    </a:lnTo>
                    <a:lnTo>
                      <a:pt x="170" y="79"/>
                    </a:lnTo>
                    <a:lnTo>
                      <a:pt x="160" y="84"/>
                    </a:lnTo>
                    <a:lnTo>
                      <a:pt x="143" y="92"/>
                    </a:lnTo>
                    <a:lnTo>
                      <a:pt x="121" y="101"/>
                    </a:lnTo>
                    <a:lnTo>
                      <a:pt x="96" y="111"/>
                    </a:lnTo>
                    <a:lnTo>
                      <a:pt x="71" y="120"/>
                    </a:lnTo>
                    <a:lnTo>
                      <a:pt x="47" y="129"/>
                    </a:lnTo>
                    <a:lnTo>
                      <a:pt x="27" y="136"/>
                    </a:lnTo>
                    <a:lnTo>
                      <a:pt x="14" y="139"/>
                    </a:lnTo>
                    <a:lnTo>
                      <a:pt x="14" y="138"/>
                    </a:lnTo>
                    <a:lnTo>
                      <a:pt x="12" y="135"/>
                    </a:lnTo>
                    <a:lnTo>
                      <a:pt x="11" y="130"/>
                    </a:lnTo>
                    <a:lnTo>
                      <a:pt x="9" y="124"/>
                    </a:lnTo>
                    <a:lnTo>
                      <a:pt x="7" y="117"/>
                    </a:lnTo>
                    <a:lnTo>
                      <a:pt x="5" y="111"/>
                    </a:lnTo>
                    <a:lnTo>
                      <a:pt x="2" y="103"/>
                    </a:lnTo>
                    <a:lnTo>
                      <a:pt x="0" y="97"/>
                    </a:lnTo>
                    <a:lnTo>
                      <a:pt x="9" y="91"/>
                    </a:lnTo>
                    <a:lnTo>
                      <a:pt x="21" y="82"/>
                    </a:lnTo>
                    <a:lnTo>
                      <a:pt x="37" y="73"/>
                    </a:lnTo>
                    <a:lnTo>
                      <a:pt x="56" y="62"/>
                    </a:lnTo>
                    <a:lnTo>
                      <a:pt x="77" y="52"/>
                    </a:lnTo>
                    <a:lnTo>
                      <a:pt x="102" y="42"/>
                    </a:lnTo>
                    <a:lnTo>
                      <a:pt x="129" y="33"/>
                    </a:lnTo>
                    <a:lnTo>
                      <a:pt x="158" y="26"/>
                    </a:lnTo>
                    <a:lnTo>
                      <a:pt x="159" y="24"/>
                    </a:lnTo>
                    <a:lnTo>
                      <a:pt x="162" y="20"/>
                    </a:lnTo>
                    <a:lnTo>
                      <a:pt x="168" y="16"/>
                    </a:lnTo>
                    <a:lnTo>
                      <a:pt x="175" y="12"/>
                    </a:lnTo>
                    <a:lnTo>
                      <a:pt x="181" y="7"/>
                    </a:lnTo>
                    <a:lnTo>
                      <a:pt x="190" y="4"/>
                    </a:lnTo>
                    <a:lnTo>
                      <a:pt x="200" y="1"/>
                    </a:lnTo>
                    <a:lnTo>
                      <a:pt x="210" y="0"/>
                    </a:lnTo>
                    <a:lnTo>
                      <a:pt x="220" y="4"/>
                    </a:lnTo>
                    <a:lnTo>
                      <a:pt x="229" y="8"/>
                    </a:lnTo>
                    <a:lnTo>
                      <a:pt x="236" y="12"/>
                    </a:lnTo>
                    <a:lnTo>
                      <a:pt x="242" y="16"/>
                    </a:lnTo>
                    <a:lnTo>
                      <a:pt x="246" y="18"/>
                    </a:lnTo>
                    <a:lnTo>
                      <a:pt x="248" y="20"/>
                    </a:lnTo>
                    <a:lnTo>
                      <a:pt x="251" y="22"/>
                    </a:lnTo>
                    <a:lnTo>
                      <a:pt x="232" y="61"/>
                    </a:lnTo>
                    <a:close/>
                  </a:path>
                </a:pathLst>
              </a:custGeom>
              <a:solidFill>
                <a:srgbClr val="B2B2B2"/>
              </a:solidFill>
              <a:ln w="9525">
                <a:noFill/>
                <a:round/>
                <a:headEnd/>
                <a:tailEnd/>
              </a:ln>
            </p:spPr>
            <p:txBody>
              <a:bodyPr/>
              <a:lstStyle/>
              <a:p>
                <a:endParaRPr lang="en-US"/>
              </a:p>
            </p:txBody>
          </p:sp>
          <p:sp>
            <p:nvSpPr>
              <p:cNvPr id="1421" name="Freeform 187"/>
              <p:cNvSpPr>
                <a:spLocks/>
              </p:cNvSpPr>
              <p:nvPr/>
            </p:nvSpPr>
            <p:spPr bwMode="auto">
              <a:xfrm>
                <a:off x="3795" y="1984"/>
                <a:ext cx="14" cy="5"/>
              </a:xfrm>
              <a:custGeom>
                <a:avLst/>
                <a:gdLst>
                  <a:gd name="T0" fmla="*/ 0 w 69"/>
                  <a:gd name="T1" fmla="*/ 0 h 27"/>
                  <a:gd name="T2" fmla="*/ 0 w 69"/>
                  <a:gd name="T3" fmla="*/ 0 h 27"/>
                  <a:gd name="T4" fmla="*/ 0 w 69"/>
                  <a:gd name="T5" fmla="*/ 0 h 27"/>
                  <a:gd name="T6" fmla="*/ 0 w 69"/>
                  <a:gd name="T7" fmla="*/ 0 h 27"/>
                  <a:gd name="T8" fmla="*/ 0 w 69"/>
                  <a:gd name="T9" fmla="*/ 0 h 27"/>
                  <a:gd name="T10" fmla="*/ 0 w 69"/>
                  <a:gd name="T11" fmla="*/ 0 h 27"/>
                  <a:gd name="T12" fmla="*/ 0 w 69"/>
                  <a:gd name="T13" fmla="*/ 0 h 27"/>
                  <a:gd name="T14" fmla="*/ 0 w 69"/>
                  <a:gd name="T15" fmla="*/ 0 h 27"/>
                  <a:gd name="T16" fmla="*/ 0 w 69"/>
                  <a:gd name="T17" fmla="*/ 0 h 27"/>
                  <a:gd name="T18" fmla="*/ 0 w 69"/>
                  <a:gd name="T19" fmla="*/ 0 h 27"/>
                  <a:gd name="T20" fmla="*/ 0 w 69"/>
                  <a:gd name="T21" fmla="*/ 0 h 27"/>
                  <a:gd name="T22" fmla="*/ 0 w 69"/>
                  <a:gd name="T23" fmla="*/ 0 h 27"/>
                  <a:gd name="T24" fmla="*/ 0 w 69"/>
                  <a:gd name="T25" fmla="*/ 0 h 27"/>
                  <a:gd name="T26" fmla="*/ 0 w 69"/>
                  <a:gd name="T27" fmla="*/ 0 h 27"/>
                  <a:gd name="T28" fmla="*/ 0 w 69"/>
                  <a:gd name="T29" fmla="*/ 0 h 27"/>
                  <a:gd name="T30" fmla="*/ 0 w 69"/>
                  <a:gd name="T31" fmla="*/ 0 h 27"/>
                  <a:gd name="T32" fmla="*/ 0 w 69"/>
                  <a:gd name="T33" fmla="*/ 0 h 27"/>
                  <a:gd name="T34" fmla="*/ 0 w 69"/>
                  <a:gd name="T35" fmla="*/ 0 h 27"/>
                  <a:gd name="T36" fmla="*/ 0 w 69"/>
                  <a:gd name="T37" fmla="*/ 0 h 27"/>
                  <a:gd name="T38" fmla="*/ 0 w 69"/>
                  <a:gd name="T39" fmla="*/ 0 h 27"/>
                  <a:gd name="T40" fmla="*/ 0 w 69"/>
                  <a:gd name="T41" fmla="*/ 0 h 27"/>
                  <a:gd name="T42" fmla="*/ 0 w 69"/>
                  <a:gd name="T43" fmla="*/ 0 h 27"/>
                  <a:gd name="T44" fmla="*/ 0 w 69"/>
                  <a:gd name="T45" fmla="*/ 0 h 27"/>
                  <a:gd name="T46" fmla="*/ 0 w 69"/>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9"/>
                  <a:gd name="T73" fmla="*/ 0 h 27"/>
                  <a:gd name="T74" fmla="*/ 69 w 69"/>
                  <a:gd name="T75" fmla="*/ 27 h 2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9" h="27">
                    <a:moveTo>
                      <a:pt x="6" y="25"/>
                    </a:moveTo>
                    <a:lnTo>
                      <a:pt x="2" y="26"/>
                    </a:lnTo>
                    <a:lnTo>
                      <a:pt x="13" y="27"/>
                    </a:lnTo>
                    <a:lnTo>
                      <a:pt x="22" y="27"/>
                    </a:lnTo>
                    <a:lnTo>
                      <a:pt x="32" y="26"/>
                    </a:lnTo>
                    <a:lnTo>
                      <a:pt x="42" y="23"/>
                    </a:lnTo>
                    <a:lnTo>
                      <a:pt x="50" y="21"/>
                    </a:lnTo>
                    <a:lnTo>
                      <a:pt x="58" y="16"/>
                    </a:lnTo>
                    <a:lnTo>
                      <a:pt x="63" y="12"/>
                    </a:lnTo>
                    <a:lnTo>
                      <a:pt x="69" y="6"/>
                    </a:lnTo>
                    <a:lnTo>
                      <a:pt x="60" y="0"/>
                    </a:lnTo>
                    <a:lnTo>
                      <a:pt x="57" y="3"/>
                    </a:lnTo>
                    <a:lnTo>
                      <a:pt x="51" y="7"/>
                    </a:lnTo>
                    <a:lnTo>
                      <a:pt x="46" y="11"/>
                    </a:lnTo>
                    <a:lnTo>
                      <a:pt x="38" y="13"/>
                    </a:lnTo>
                    <a:lnTo>
                      <a:pt x="30" y="16"/>
                    </a:lnTo>
                    <a:lnTo>
                      <a:pt x="22" y="17"/>
                    </a:lnTo>
                    <a:lnTo>
                      <a:pt x="13" y="17"/>
                    </a:lnTo>
                    <a:lnTo>
                      <a:pt x="4" y="16"/>
                    </a:lnTo>
                    <a:lnTo>
                      <a:pt x="0" y="17"/>
                    </a:lnTo>
                    <a:lnTo>
                      <a:pt x="4" y="16"/>
                    </a:lnTo>
                    <a:lnTo>
                      <a:pt x="2" y="16"/>
                    </a:lnTo>
                    <a:lnTo>
                      <a:pt x="0" y="17"/>
                    </a:lnTo>
                    <a:lnTo>
                      <a:pt x="6" y="25"/>
                    </a:lnTo>
                    <a:close/>
                  </a:path>
                </a:pathLst>
              </a:custGeom>
              <a:solidFill>
                <a:srgbClr val="000000"/>
              </a:solidFill>
              <a:ln w="9525">
                <a:noFill/>
                <a:round/>
                <a:headEnd/>
                <a:tailEnd/>
              </a:ln>
            </p:spPr>
            <p:txBody>
              <a:bodyPr/>
              <a:lstStyle/>
              <a:p>
                <a:endParaRPr lang="en-US"/>
              </a:p>
            </p:txBody>
          </p:sp>
          <p:sp>
            <p:nvSpPr>
              <p:cNvPr id="1422" name="Freeform 188"/>
              <p:cNvSpPr>
                <a:spLocks/>
              </p:cNvSpPr>
              <p:nvPr/>
            </p:nvSpPr>
            <p:spPr bwMode="auto">
              <a:xfrm>
                <a:off x="3763" y="1988"/>
                <a:ext cx="33" cy="14"/>
              </a:xfrm>
              <a:custGeom>
                <a:avLst/>
                <a:gdLst>
                  <a:gd name="T0" fmla="*/ 0 w 165"/>
                  <a:gd name="T1" fmla="*/ 0 h 70"/>
                  <a:gd name="T2" fmla="*/ 0 w 165"/>
                  <a:gd name="T3" fmla="*/ 0 h 70"/>
                  <a:gd name="T4" fmla="*/ 0 w 165"/>
                  <a:gd name="T5" fmla="*/ 0 h 70"/>
                  <a:gd name="T6" fmla="*/ 0 w 165"/>
                  <a:gd name="T7" fmla="*/ 0 h 70"/>
                  <a:gd name="T8" fmla="*/ 0 w 165"/>
                  <a:gd name="T9" fmla="*/ 0 h 70"/>
                  <a:gd name="T10" fmla="*/ 0 w 165"/>
                  <a:gd name="T11" fmla="*/ 0 h 70"/>
                  <a:gd name="T12" fmla="*/ 0 w 165"/>
                  <a:gd name="T13" fmla="*/ 0 h 70"/>
                  <a:gd name="T14" fmla="*/ 0 w 165"/>
                  <a:gd name="T15" fmla="*/ 0 h 70"/>
                  <a:gd name="T16" fmla="*/ 0 w 165"/>
                  <a:gd name="T17" fmla="*/ 0 h 70"/>
                  <a:gd name="T18" fmla="*/ 0 w 165"/>
                  <a:gd name="T19" fmla="*/ 0 h 70"/>
                  <a:gd name="T20" fmla="*/ 0 w 165"/>
                  <a:gd name="T21" fmla="*/ 0 h 70"/>
                  <a:gd name="T22" fmla="*/ 0 w 165"/>
                  <a:gd name="T23" fmla="*/ 0 h 70"/>
                  <a:gd name="T24" fmla="*/ 0 w 165"/>
                  <a:gd name="T25" fmla="*/ 0 h 70"/>
                  <a:gd name="T26" fmla="*/ 0 w 165"/>
                  <a:gd name="T27" fmla="*/ 0 h 70"/>
                  <a:gd name="T28" fmla="*/ 0 w 165"/>
                  <a:gd name="T29" fmla="*/ 0 h 70"/>
                  <a:gd name="T30" fmla="*/ 0 w 165"/>
                  <a:gd name="T31" fmla="*/ 0 h 70"/>
                  <a:gd name="T32" fmla="*/ 0 w 165"/>
                  <a:gd name="T33" fmla="*/ 0 h 70"/>
                  <a:gd name="T34" fmla="*/ 0 w 165"/>
                  <a:gd name="T35" fmla="*/ 0 h 70"/>
                  <a:gd name="T36" fmla="*/ 0 w 165"/>
                  <a:gd name="T37" fmla="*/ 0 h 70"/>
                  <a:gd name="T38" fmla="*/ 0 w 165"/>
                  <a:gd name="T39" fmla="*/ 0 h 70"/>
                  <a:gd name="T40" fmla="*/ 0 w 165"/>
                  <a:gd name="T41" fmla="*/ 0 h 70"/>
                  <a:gd name="T42" fmla="*/ 0 w 165"/>
                  <a:gd name="T43" fmla="*/ 0 h 70"/>
                  <a:gd name="T44" fmla="*/ 0 w 165"/>
                  <a:gd name="T45" fmla="*/ 0 h 70"/>
                  <a:gd name="T46" fmla="*/ 0 w 165"/>
                  <a:gd name="T47" fmla="*/ 0 h 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5"/>
                  <a:gd name="T73" fmla="*/ 0 h 70"/>
                  <a:gd name="T74" fmla="*/ 165 w 165"/>
                  <a:gd name="T75" fmla="*/ 70 h 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5" h="70">
                    <a:moveTo>
                      <a:pt x="0" y="65"/>
                    </a:moveTo>
                    <a:lnTo>
                      <a:pt x="7" y="69"/>
                    </a:lnTo>
                    <a:lnTo>
                      <a:pt x="21" y="66"/>
                    </a:lnTo>
                    <a:lnTo>
                      <a:pt x="41" y="59"/>
                    </a:lnTo>
                    <a:lnTo>
                      <a:pt x="65" y="50"/>
                    </a:lnTo>
                    <a:lnTo>
                      <a:pt x="91" y="41"/>
                    </a:lnTo>
                    <a:lnTo>
                      <a:pt x="115" y="31"/>
                    </a:lnTo>
                    <a:lnTo>
                      <a:pt x="137" y="22"/>
                    </a:lnTo>
                    <a:lnTo>
                      <a:pt x="154" y="14"/>
                    </a:lnTo>
                    <a:lnTo>
                      <a:pt x="165" y="8"/>
                    </a:lnTo>
                    <a:lnTo>
                      <a:pt x="159" y="0"/>
                    </a:lnTo>
                    <a:lnTo>
                      <a:pt x="150" y="5"/>
                    </a:lnTo>
                    <a:lnTo>
                      <a:pt x="133" y="11"/>
                    </a:lnTo>
                    <a:lnTo>
                      <a:pt x="111" y="21"/>
                    </a:lnTo>
                    <a:lnTo>
                      <a:pt x="86" y="30"/>
                    </a:lnTo>
                    <a:lnTo>
                      <a:pt x="60" y="40"/>
                    </a:lnTo>
                    <a:lnTo>
                      <a:pt x="37" y="48"/>
                    </a:lnTo>
                    <a:lnTo>
                      <a:pt x="17" y="56"/>
                    </a:lnTo>
                    <a:lnTo>
                      <a:pt x="4" y="59"/>
                    </a:lnTo>
                    <a:lnTo>
                      <a:pt x="11" y="63"/>
                    </a:lnTo>
                    <a:lnTo>
                      <a:pt x="0" y="65"/>
                    </a:lnTo>
                    <a:lnTo>
                      <a:pt x="1" y="70"/>
                    </a:lnTo>
                    <a:lnTo>
                      <a:pt x="7" y="69"/>
                    </a:lnTo>
                    <a:lnTo>
                      <a:pt x="0" y="65"/>
                    </a:lnTo>
                    <a:close/>
                  </a:path>
                </a:pathLst>
              </a:custGeom>
              <a:solidFill>
                <a:srgbClr val="000000"/>
              </a:solidFill>
              <a:ln w="9525">
                <a:noFill/>
                <a:round/>
                <a:headEnd/>
                <a:tailEnd/>
              </a:ln>
            </p:spPr>
            <p:txBody>
              <a:bodyPr/>
              <a:lstStyle/>
              <a:p>
                <a:endParaRPr lang="en-US"/>
              </a:p>
            </p:txBody>
          </p:sp>
          <p:sp>
            <p:nvSpPr>
              <p:cNvPr id="1423" name="Freeform 189"/>
              <p:cNvSpPr>
                <a:spLocks/>
              </p:cNvSpPr>
              <p:nvPr/>
            </p:nvSpPr>
            <p:spPr bwMode="auto">
              <a:xfrm>
                <a:off x="3760" y="1992"/>
                <a:ext cx="5" cy="9"/>
              </a:xfrm>
              <a:custGeom>
                <a:avLst/>
                <a:gdLst>
                  <a:gd name="T0" fmla="*/ 0 w 26"/>
                  <a:gd name="T1" fmla="*/ 0 h 47"/>
                  <a:gd name="T2" fmla="*/ 0 w 26"/>
                  <a:gd name="T3" fmla="*/ 0 h 47"/>
                  <a:gd name="T4" fmla="*/ 0 w 26"/>
                  <a:gd name="T5" fmla="*/ 0 h 47"/>
                  <a:gd name="T6" fmla="*/ 0 w 26"/>
                  <a:gd name="T7" fmla="*/ 0 h 47"/>
                  <a:gd name="T8" fmla="*/ 0 w 26"/>
                  <a:gd name="T9" fmla="*/ 0 h 47"/>
                  <a:gd name="T10" fmla="*/ 0 w 26"/>
                  <a:gd name="T11" fmla="*/ 0 h 47"/>
                  <a:gd name="T12" fmla="*/ 0 w 26"/>
                  <a:gd name="T13" fmla="*/ 0 h 47"/>
                  <a:gd name="T14" fmla="*/ 0 w 26"/>
                  <a:gd name="T15" fmla="*/ 0 h 47"/>
                  <a:gd name="T16" fmla="*/ 0 w 26"/>
                  <a:gd name="T17" fmla="*/ 0 h 47"/>
                  <a:gd name="T18" fmla="*/ 0 w 26"/>
                  <a:gd name="T19" fmla="*/ 0 h 47"/>
                  <a:gd name="T20" fmla="*/ 0 w 26"/>
                  <a:gd name="T21" fmla="*/ 0 h 47"/>
                  <a:gd name="T22" fmla="*/ 0 w 26"/>
                  <a:gd name="T23" fmla="*/ 0 h 47"/>
                  <a:gd name="T24" fmla="*/ 0 w 26"/>
                  <a:gd name="T25" fmla="*/ 0 h 47"/>
                  <a:gd name="T26" fmla="*/ 0 w 26"/>
                  <a:gd name="T27" fmla="*/ 0 h 47"/>
                  <a:gd name="T28" fmla="*/ 0 w 26"/>
                  <a:gd name="T29" fmla="*/ 0 h 47"/>
                  <a:gd name="T30" fmla="*/ 0 w 26"/>
                  <a:gd name="T31" fmla="*/ 0 h 47"/>
                  <a:gd name="T32" fmla="*/ 0 w 26"/>
                  <a:gd name="T33" fmla="*/ 0 h 47"/>
                  <a:gd name="T34" fmla="*/ 0 w 26"/>
                  <a:gd name="T35" fmla="*/ 0 h 47"/>
                  <a:gd name="T36" fmla="*/ 0 w 26"/>
                  <a:gd name="T37" fmla="*/ 0 h 47"/>
                  <a:gd name="T38" fmla="*/ 0 w 26"/>
                  <a:gd name="T39" fmla="*/ 0 h 47"/>
                  <a:gd name="T40" fmla="*/ 0 w 26"/>
                  <a:gd name="T41" fmla="*/ 0 h 47"/>
                  <a:gd name="T42" fmla="*/ 0 w 26"/>
                  <a:gd name="T43" fmla="*/ 0 h 47"/>
                  <a:gd name="T44" fmla="*/ 0 w 26"/>
                  <a:gd name="T45" fmla="*/ 0 h 47"/>
                  <a:gd name="T46" fmla="*/ 0 w 26"/>
                  <a:gd name="T47" fmla="*/ 0 h 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
                  <a:gd name="T73" fmla="*/ 0 h 47"/>
                  <a:gd name="T74" fmla="*/ 26 w 26"/>
                  <a:gd name="T75" fmla="*/ 47 h 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 h="47">
                    <a:moveTo>
                      <a:pt x="4" y="0"/>
                    </a:moveTo>
                    <a:lnTo>
                      <a:pt x="2" y="6"/>
                    </a:lnTo>
                    <a:lnTo>
                      <a:pt x="4" y="11"/>
                    </a:lnTo>
                    <a:lnTo>
                      <a:pt x="6" y="19"/>
                    </a:lnTo>
                    <a:lnTo>
                      <a:pt x="8" y="25"/>
                    </a:lnTo>
                    <a:lnTo>
                      <a:pt x="10" y="33"/>
                    </a:lnTo>
                    <a:lnTo>
                      <a:pt x="13" y="38"/>
                    </a:lnTo>
                    <a:lnTo>
                      <a:pt x="14" y="43"/>
                    </a:lnTo>
                    <a:lnTo>
                      <a:pt x="15" y="46"/>
                    </a:lnTo>
                    <a:lnTo>
                      <a:pt x="15" y="47"/>
                    </a:lnTo>
                    <a:lnTo>
                      <a:pt x="26" y="45"/>
                    </a:lnTo>
                    <a:lnTo>
                      <a:pt x="26" y="44"/>
                    </a:lnTo>
                    <a:lnTo>
                      <a:pt x="25" y="41"/>
                    </a:lnTo>
                    <a:lnTo>
                      <a:pt x="24" y="36"/>
                    </a:lnTo>
                    <a:lnTo>
                      <a:pt x="22" y="29"/>
                    </a:lnTo>
                    <a:lnTo>
                      <a:pt x="19" y="23"/>
                    </a:lnTo>
                    <a:lnTo>
                      <a:pt x="17" y="17"/>
                    </a:lnTo>
                    <a:lnTo>
                      <a:pt x="15" y="9"/>
                    </a:lnTo>
                    <a:lnTo>
                      <a:pt x="13" y="2"/>
                    </a:lnTo>
                    <a:lnTo>
                      <a:pt x="10" y="8"/>
                    </a:lnTo>
                    <a:lnTo>
                      <a:pt x="4" y="0"/>
                    </a:lnTo>
                    <a:lnTo>
                      <a:pt x="0" y="2"/>
                    </a:lnTo>
                    <a:lnTo>
                      <a:pt x="2" y="6"/>
                    </a:lnTo>
                    <a:lnTo>
                      <a:pt x="4" y="0"/>
                    </a:lnTo>
                    <a:close/>
                  </a:path>
                </a:pathLst>
              </a:custGeom>
              <a:solidFill>
                <a:srgbClr val="000000"/>
              </a:solidFill>
              <a:ln w="9525">
                <a:noFill/>
                <a:round/>
                <a:headEnd/>
                <a:tailEnd/>
              </a:ln>
            </p:spPr>
            <p:txBody>
              <a:bodyPr/>
              <a:lstStyle/>
              <a:p>
                <a:endParaRPr lang="en-US"/>
              </a:p>
            </p:txBody>
          </p:sp>
          <p:sp>
            <p:nvSpPr>
              <p:cNvPr id="1424" name="Freeform 190"/>
              <p:cNvSpPr>
                <a:spLocks/>
              </p:cNvSpPr>
              <p:nvPr/>
            </p:nvSpPr>
            <p:spPr bwMode="auto">
              <a:xfrm>
                <a:off x="3761" y="1966"/>
                <a:ext cx="33" cy="16"/>
              </a:xfrm>
              <a:custGeom>
                <a:avLst/>
                <a:gdLst>
                  <a:gd name="T0" fmla="*/ 0 w 166"/>
                  <a:gd name="T1" fmla="*/ 0 h 80"/>
                  <a:gd name="T2" fmla="*/ 0 w 166"/>
                  <a:gd name="T3" fmla="*/ 0 h 80"/>
                  <a:gd name="T4" fmla="*/ 0 w 166"/>
                  <a:gd name="T5" fmla="*/ 0 h 80"/>
                  <a:gd name="T6" fmla="*/ 0 w 166"/>
                  <a:gd name="T7" fmla="*/ 0 h 80"/>
                  <a:gd name="T8" fmla="*/ 0 w 166"/>
                  <a:gd name="T9" fmla="*/ 0 h 80"/>
                  <a:gd name="T10" fmla="*/ 0 w 166"/>
                  <a:gd name="T11" fmla="*/ 0 h 80"/>
                  <a:gd name="T12" fmla="*/ 0 w 166"/>
                  <a:gd name="T13" fmla="*/ 0 h 80"/>
                  <a:gd name="T14" fmla="*/ 0 w 166"/>
                  <a:gd name="T15" fmla="*/ 0 h 80"/>
                  <a:gd name="T16" fmla="*/ 0 w 166"/>
                  <a:gd name="T17" fmla="*/ 0 h 80"/>
                  <a:gd name="T18" fmla="*/ 0 w 166"/>
                  <a:gd name="T19" fmla="*/ 0 h 80"/>
                  <a:gd name="T20" fmla="*/ 0 w 166"/>
                  <a:gd name="T21" fmla="*/ 0 h 80"/>
                  <a:gd name="T22" fmla="*/ 0 w 166"/>
                  <a:gd name="T23" fmla="*/ 0 h 80"/>
                  <a:gd name="T24" fmla="*/ 0 w 166"/>
                  <a:gd name="T25" fmla="*/ 0 h 80"/>
                  <a:gd name="T26" fmla="*/ 0 w 166"/>
                  <a:gd name="T27" fmla="*/ 0 h 80"/>
                  <a:gd name="T28" fmla="*/ 0 w 166"/>
                  <a:gd name="T29" fmla="*/ 0 h 80"/>
                  <a:gd name="T30" fmla="*/ 0 w 166"/>
                  <a:gd name="T31" fmla="*/ 0 h 80"/>
                  <a:gd name="T32" fmla="*/ 0 w 166"/>
                  <a:gd name="T33" fmla="*/ 0 h 80"/>
                  <a:gd name="T34" fmla="*/ 0 w 166"/>
                  <a:gd name="T35" fmla="*/ 0 h 80"/>
                  <a:gd name="T36" fmla="*/ 0 w 166"/>
                  <a:gd name="T37" fmla="*/ 0 h 80"/>
                  <a:gd name="T38" fmla="*/ 0 w 166"/>
                  <a:gd name="T39" fmla="*/ 0 h 80"/>
                  <a:gd name="T40" fmla="*/ 0 w 166"/>
                  <a:gd name="T41" fmla="*/ 0 h 80"/>
                  <a:gd name="T42" fmla="*/ 0 w 166"/>
                  <a:gd name="T43" fmla="*/ 0 h 80"/>
                  <a:gd name="T44" fmla="*/ 0 w 166"/>
                  <a:gd name="T45" fmla="*/ 0 h 80"/>
                  <a:gd name="T46" fmla="*/ 0 w 166"/>
                  <a:gd name="T47" fmla="*/ 0 h 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6"/>
                  <a:gd name="T73" fmla="*/ 0 h 80"/>
                  <a:gd name="T74" fmla="*/ 166 w 166"/>
                  <a:gd name="T75" fmla="*/ 80 h 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6" h="80">
                    <a:moveTo>
                      <a:pt x="155" y="4"/>
                    </a:moveTo>
                    <a:lnTo>
                      <a:pt x="160" y="0"/>
                    </a:lnTo>
                    <a:lnTo>
                      <a:pt x="131" y="6"/>
                    </a:lnTo>
                    <a:lnTo>
                      <a:pt x="103" y="16"/>
                    </a:lnTo>
                    <a:lnTo>
                      <a:pt x="78" y="25"/>
                    </a:lnTo>
                    <a:lnTo>
                      <a:pt x="57" y="37"/>
                    </a:lnTo>
                    <a:lnTo>
                      <a:pt x="37" y="48"/>
                    </a:lnTo>
                    <a:lnTo>
                      <a:pt x="21" y="57"/>
                    </a:lnTo>
                    <a:lnTo>
                      <a:pt x="9" y="65"/>
                    </a:lnTo>
                    <a:lnTo>
                      <a:pt x="0" y="72"/>
                    </a:lnTo>
                    <a:lnTo>
                      <a:pt x="6" y="80"/>
                    </a:lnTo>
                    <a:lnTo>
                      <a:pt x="15" y="74"/>
                    </a:lnTo>
                    <a:lnTo>
                      <a:pt x="28" y="65"/>
                    </a:lnTo>
                    <a:lnTo>
                      <a:pt x="43" y="56"/>
                    </a:lnTo>
                    <a:lnTo>
                      <a:pt x="61" y="45"/>
                    </a:lnTo>
                    <a:lnTo>
                      <a:pt x="83" y="36"/>
                    </a:lnTo>
                    <a:lnTo>
                      <a:pt x="107" y="26"/>
                    </a:lnTo>
                    <a:lnTo>
                      <a:pt x="133" y="17"/>
                    </a:lnTo>
                    <a:lnTo>
                      <a:pt x="162" y="11"/>
                    </a:lnTo>
                    <a:lnTo>
                      <a:pt x="166" y="6"/>
                    </a:lnTo>
                    <a:lnTo>
                      <a:pt x="162" y="11"/>
                    </a:lnTo>
                    <a:lnTo>
                      <a:pt x="165" y="10"/>
                    </a:lnTo>
                    <a:lnTo>
                      <a:pt x="166" y="6"/>
                    </a:lnTo>
                    <a:lnTo>
                      <a:pt x="155" y="4"/>
                    </a:lnTo>
                    <a:close/>
                  </a:path>
                </a:pathLst>
              </a:custGeom>
              <a:solidFill>
                <a:srgbClr val="000000"/>
              </a:solidFill>
              <a:ln w="9525">
                <a:noFill/>
                <a:round/>
                <a:headEnd/>
                <a:tailEnd/>
              </a:ln>
            </p:spPr>
            <p:txBody>
              <a:bodyPr/>
              <a:lstStyle/>
              <a:p>
                <a:endParaRPr lang="en-US"/>
              </a:p>
            </p:txBody>
          </p:sp>
          <p:sp>
            <p:nvSpPr>
              <p:cNvPr id="1425" name="Freeform 191"/>
              <p:cNvSpPr>
                <a:spLocks/>
              </p:cNvSpPr>
              <p:nvPr/>
            </p:nvSpPr>
            <p:spPr bwMode="auto">
              <a:xfrm>
                <a:off x="3791" y="1968"/>
                <a:ext cx="12" cy="12"/>
              </a:xfrm>
              <a:custGeom>
                <a:avLst/>
                <a:gdLst>
                  <a:gd name="T0" fmla="*/ 0 w 61"/>
                  <a:gd name="T1" fmla="*/ 0 h 32"/>
                  <a:gd name="T2" fmla="*/ 0 w 61"/>
                  <a:gd name="T3" fmla="*/ 0 h 32"/>
                  <a:gd name="T4" fmla="*/ 0 w 61"/>
                  <a:gd name="T5" fmla="*/ 0 h 32"/>
                  <a:gd name="T6" fmla="*/ 0 w 61"/>
                  <a:gd name="T7" fmla="*/ 0 h 32"/>
                  <a:gd name="T8" fmla="*/ 0 w 61"/>
                  <a:gd name="T9" fmla="*/ 0 h 32"/>
                  <a:gd name="T10" fmla="*/ 0 w 61"/>
                  <a:gd name="T11" fmla="*/ 0 h 32"/>
                  <a:gd name="T12" fmla="*/ 0 w 61"/>
                  <a:gd name="T13" fmla="*/ 0 h 32"/>
                  <a:gd name="T14" fmla="*/ 0 w 61"/>
                  <a:gd name="T15" fmla="*/ 0 h 32"/>
                  <a:gd name="T16" fmla="*/ 0 w 61"/>
                  <a:gd name="T17" fmla="*/ 0 h 32"/>
                  <a:gd name="T18" fmla="*/ 0 w 61"/>
                  <a:gd name="T19" fmla="*/ 0 h 32"/>
                  <a:gd name="T20" fmla="*/ 0 w 61"/>
                  <a:gd name="T21" fmla="*/ 0 h 32"/>
                  <a:gd name="T22" fmla="*/ 0 w 61"/>
                  <a:gd name="T23" fmla="*/ 0 h 32"/>
                  <a:gd name="T24" fmla="*/ 0 w 61"/>
                  <a:gd name="T25" fmla="*/ 0 h 32"/>
                  <a:gd name="T26" fmla="*/ 0 w 61"/>
                  <a:gd name="T27" fmla="*/ 0 h 32"/>
                  <a:gd name="T28" fmla="*/ 0 w 61"/>
                  <a:gd name="T29" fmla="*/ 0 h 32"/>
                  <a:gd name="T30" fmla="*/ 0 w 61"/>
                  <a:gd name="T31" fmla="*/ 0 h 32"/>
                  <a:gd name="T32" fmla="*/ 0 w 61"/>
                  <a:gd name="T33" fmla="*/ 0 h 32"/>
                  <a:gd name="T34" fmla="*/ 0 w 61"/>
                  <a:gd name="T35" fmla="*/ 0 h 32"/>
                  <a:gd name="T36" fmla="*/ 0 w 61"/>
                  <a:gd name="T37" fmla="*/ 0 h 32"/>
                  <a:gd name="T38" fmla="*/ 0 w 61"/>
                  <a:gd name="T39" fmla="*/ 0 h 32"/>
                  <a:gd name="T40" fmla="*/ 0 w 61"/>
                  <a:gd name="T41" fmla="*/ 0 h 32"/>
                  <a:gd name="T42" fmla="*/ 0 w 61"/>
                  <a:gd name="T43" fmla="*/ 0 h 32"/>
                  <a:gd name="T44" fmla="*/ 0 w 61"/>
                  <a:gd name="T45" fmla="*/ 0 h 32"/>
                  <a:gd name="T46" fmla="*/ 0 w 61"/>
                  <a:gd name="T47" fmla="*/ 0 h 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1"/>
                  <a:gd name="T73" fmla="*/ 0 h 32"/>
                  <a:gd name="T74" fmla="*/ 61 w 61"/>
                  <a:gd name="T75" fmla="*/ 32 h 3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1" h="32">
                    <a:moveTo>
                      <a:pt x="61" y="0"/>
                    </a:moveTo>
                    <a:lnTo>
                      <a:pt x="58" y="0"/>
                    </a:lnTo>
                    <a:lnTo>
                      <a:pt x="47" y="1"/>
                    </a:lnTo>
                    <a:lnTo>
                      <a:pt x="36" y="4"/>
                    </a:lnTo>
                    <a:lnTo>
                      <a:pt x="27" y="8"/>
                    </a:lnTo>
                    <a:lnTo>
                      <a:pt x="19" y="12"/>
                    </a:lnTo>
                    <a:lnTo>
                      <a:pt x="12" y="17"/>
                    </a:lnTo>
                    <a:lnTo>
                      <a:pt x="6" y="21"/>
                    </a:lnTo>
                    <a:lnTo>
                      <a:pt x="2" y="26"/>
                    </a:lnTo>
                    <a:lnTo>
                      <a:pt x="0" y="30"/>
                    </a:lnTo>
                    <a:lnTo>
                      <a:pt x="11" y="32"/>
                    </a:lnTo>
                    <a:lnTo>
                      <a:pt x="15" y="29"/>
                    </a:lnTo>
                    <a:lnTo>
                      <a:pt x="19" y="25"/>
                    </a:lnTo>
                    <a:lnTo>
                      <a:pt x="26" y="21"/>
                    </a:lnTo>
                    <a:lnTo>
                      <a:pt x="32" y="17"/>
                    </a:lnTo>
                    <a:lnTo>
                      <a:pt x="40" y="15"/>
                    </a:lnTo>
                    <a:lnTo>
                      <a:pt x="49" y="11"/>
                    </a:lnTo>
                    <a:lnTo>
                      <a:pt x="58" y="10"/>
                    </a:lnTo>
                    <a:lnTo>
                      <a:pt x="56" y="10"/>
                    </a:lnTo>
                    <a:lnTo>
                      <a:pt x="61" y="0"/>
                    </a:lnTo>
                    <a:lnTo>
                      <a:pt x="59" y="0"/>
                    </a:lnTo>
                    <a:lnTo>
                      <a:pt x="58" y="0"/>
                    </a:lnTo>
                    <a:lnTo>
                      <a:pt x="61" y="0"/>
                    </a:lnTo>
                    <a:close/>
                  </a:path>
                </a:pathLst>
              </a:custGeom>
              <a:solidFill>
                <a:srgbClr val="000000"/>
              </a:solidFill>
              <a:ln w="9525">
                <a:noFill/>
                <a:round/>
                <a:headEnd/>
                <a:tailEnd/>
              </a:ln>
            </p:spPr>
            <p:txBody>
              <a:bodyPr/>
              <a:lstStyle/>
              <a:p>
                <a:endParaRPr lang="en-US"/>
              </a:p>
            </p:txBody>
          </p:sp>
          <p:sp>
            <p:nvSpPr>
              <p:cNvPr id="1426" name="Freeform 192"/>
              <p:cNvSpPr>
                <a:spLocks/>
              </p:cNvSpPr>
              <p:nvPr/>
            </p:nvSpPr>
            <p:spPr bwMode="auto">
              <a:xfrm>
                <a:off x="3803" y="1967"/>
                <a:ext cx="10" cy="12"/>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w 49"/>
                  <a:gd name="T11" fmla="*/ 0 h 31"/>
                  <a:gd name="T12" fmla="*/ 0 w 49"/>
                  <a:gd name="T13" fmla="*/ 0 h 31"/>
                  <a:gd name="T14" fmla="*/ 0 w 49"/>
                  <a:gd name="T15" fmla="*/ 0 h 31"/>
                  <a:gd name="T16" fmla="*/ 0 w 49"/>
                  <a:gd name="T17" fmla="*/ 0 h 31"/>
                  <a:gd name="T18" fmla="*/ 0 w 49"/>
                  <a:gd name="T19" fmla="*/ 0 h 31"/>
                  <a:gd name="T20" fmla="*/ 0 w 49"/>
                  <a:gd name="T21" fmla="*/ 0 h 31"/>
                  <a:gd name="T22" fmla="*/ 0 w 49"/>
                  <a:gd name="T23" fmla="*/ 0 h 31"/>
                  <a:gd name="T24" fmla="*/ 0 w 49"/>
                  <a:gd name="T25" fmla="*/ 0 h 31"/>
                  <a:gd name="T26" fmla="*/ 0 w 49"/>
                  <a:gd name="T27" fmla="*/ 0 h 31"/>
                  <a:gd name="T28" fmla="*/ 0 w 49"/>
                  <a:gd name="T29" fmla="*/ 0 h 31"/>
                  <a:gd name="T30" fmla="*/ 0 w 49"/>
                  <a:gd name="T31" fmla="*/ 0 h 31"/>
                  <a:gd name="T32" fmla="*/ 0 w 49"/>
                  <a:gd name="T33" fmla="*/ 0 h 31"/>
                  <a:gd name="T34" fmla="*/ 0 w 49"/>
                  <a:gd name="T35" fmla="*/ 0 h 31"/>
                  <a:gd name="T36" fmla="*/ 0 w 49"/>
                  <a:gd name="T37" fmla="*/ 0 h 31"/>
                  <a:gd name="T38" fmla="*/ 0 w 49"/>
                  <a:gd name="T39" fmla="*/ 0 h 31"/>
                  <a:gd name="T40" fmla="*/ 0 w 49"/>
                  <a:gd name="T41" fmla="*/ 0 h 31"/>
                  <a:gd name="T42" fmla="*/ 0 w 49"/>
                  <a:gd name="T43" fmla="*/ 0 h 31"/>
                  <a:gd name="T44" fmla="*/ 0 w 49"/>
                  <a:gd name="T45" fmla="*/ 0 h 31"/>
                  <a:gd name="T46" fmla="*/ 0 w 49"/>
                  <a:gd name="T47" fmla="*/ 0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9"/>
                  <a:gd name="T73" fmla="*/ 0 h 31"/>
                  <a:gd name="T74" fmla="*/ 49 w 49"/>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9" h="31">
                    <a:moveTo>
                      <a:pt x="48" y="29"/>
                    </a:moveTo>
                    <a:lnTo>
                      <a:pt x="47" y="24"/>
                    </a:lnTo>
                    <a:lnTo>
                      <a:pt x="47" y="23"/>
                    </a:lnTo>
                    <a:lnTo>
                      <a:pt x="45" y="21"/>
                    </a:lnTo>
                    <a:lnTo>
                      <a:pt x="41" y="19"/>
                    </a:lnTo>
                    <a:lnTo>
                      <a:pt x="37" y="17"/>
                    </a:lnTo>
                    <a:lnTo>
                      <a:pt x="31" y="12"/>
                    </a:lnTo>
                    <a:lnTo>
                      <a:pt x="24" y="9"/>
                    </a:lnTo>
                    <a:lnTo>
                      <a:pt x="15" y="4"/>
                    </a:lnTo>
                    <a:lnTo>
                      <a:pt x="5" y="0"/>
                    </a:lnTo>
                    <a:lnTo>
                      <a:pt x="0" y="10"/>
                    </a:lnTo>
                    <a:lnTo>
                      <a:pt x="10" y="15"/>
                    </a:lnTo>
                    <a:lnTo>
                      <a:pt x="19" y="18"/>
                    </a:lnTo>
                    <a:lnTo>
                      <a:pt x="25" y="21"/>
                    </a:lnTo>
                    <a:lnTo>
                      <a:pt x="30" y="25"/>
                    </a:lnTo>
                    <a:lnTo>
                      <a:pt x="35" y="27"/>
                    </a:lnTo>
                    <a:lnTo>
                      <a:pt x="36" y="29"/>
                    </a:lnTo>
                    <a:lnTo>
                      <a:pt x="38" y="31"/>
                    </a:lnTo>
                    <a:lnTo>
                      <a:pt x="38" y="30"/>
                    </a:lnTo>
                    <a:lnTo>
                      <a:pt x="37" y="25"/>
                    </a:lnTo>
                    <a:lnTo>
                      <a:pt x="48" y="29"/>
                    </a:lnTo>
                    <a:lnTo>
                      <a:pt x="49" y="26"/>
                    </a:lnTo>
                    <a:lnTo>
                      <a:pt x="47" y="24"/>
                    </a:lnTo>
                    <a:lnTo>
                      <a:pt x="48" y="29"/>
                    </a:lnTo>
                    <a:close/>
                  </a:path>
                </a:pathLst>
              </a:custGeom>
              <a:solidFill>
                <a:srgbClr val="000000"/>
              </a:solidFill>
              <a:ln w="9525">
                <a:noFill/>
                <a:round/>
                <a:headEnd/>
                <a:tailEnd/>
              </a:ln>
            </p:spPr>
            <p:txBody>
              <a:bodyPr/>
              <a:lstStyle/>
              <a:p>
                <a:endParaRPr lang="en-US"/>
              </a:p>
            </p:txBody>
          </p:sp>
          <p:sp>
            <p:nvSpPr>
              <p:cNvPr id="1427" name="Freeform 193"/>
              <p:cNvSpPr>
                <a:spLocks/>
              </p:cNvSpPr>
              <p:nvPr/>
            </p:nvSpPr>
            <p:spPr bwMode="auto">
              <a:xfrm>
                <a:off x="3807" y="1970"/>
                <a:ext cx="6" cy="12"/>
              </a:xfrm>
              <a:custGeom>
                <a:avLst/>
                <a:gdLst>
                  <a:gd name="T0" fmla="*/ 0 w 30"/>
                  <a:gd name="T1" fmla="*/ 0 h 44"/>
                  <a:gd name="T2" fmla="*/ 0 w 30"/>
                  <a:gd name="T3" fmla="*/ 0 h 44"/>
                  <a:gd name="T4" fmla="*/ 0 w 30"/>
                  <a:gd name="T5" fmla="*/ 0 h 44"/>
                  <a:gd name="T6" fmla="*/ 0 w 30"/>
                  <a:gd name="T7" fmla="*/ 0 h 44"/>
                  <a:gd name="T8" fmla="*/ 0 w 30"/>
                  <a:gd name="T9" fmla="*/ 0 h 44"/>
                  <a:gd name="T10" fmla="*/ 0 w 30"/>
                  <a:gd name="T11" fmla="*/ 0 h 44"/>
                  <a:gd name="T12" fmla="*/ 0 w 30"/>
                  <a:gd name="T13" fmla="*/ 0 h 44"/>
                  <a:gd name="T14" fmla="*/ 0 w 30"/>
                  <a:gd name="T15" fmla="*/ 0 h 44"/>
                  <a:gd name="T16" fmla="*/ 0 w 30"/>
                  <a:gd name="T17" fmla="*/ 0 h 44"/>
                  <a:gd name="T18" fmla="*/ 0 w 30"/>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44"/>
                  <a:gd name="T32" fmla="*/ 30 w 30"/>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44">
                    <a:moveTo>
                      <a:pt x="10" y="44"/>
                    </a:moveTo>
                    <a:lnTo>
                      <a:pt x="11" y="43"/>
                    </a:lnTo>
                    <a:lnTo>
                      <a:pt x="30" y="4"/>
                    </a:lnTo>
                    <a:lnTo>
                      <a:pt x="19" y="0"/>
                    </a:lnTo>
                    <a:lnTo>
                      <a:pt x="0" y="39"/>
                    </a:lnTo>
                    <a:lnTo>
                      <a:pt x="1" y="38"/>
                    </a:lnTo>
                    <a:lnTo>
                      <a:pt x="10" y="44"/>
                    </a:lnTo>
                    <a:lnTo>
                      <a:pt x="11" y="43"/>
                    </a:lnTo>
                    <a:lnTo>
                      <a:pt x="10" y="44"/>
                    </a:lnTo>
                    <a:close/>
                  </a:path>
                </a:pathLst>
              </a:custGeom>
              <a:solidFill>
                <a:srgbClr val="000000"/>
              </a:solidFill>
              <a:ln w="9525">
                <a:noFill/>
                <a:round/>
                <a:headEnd/>
                <a:tailEnd/>
              </a:ln>
            </p:spPr>
            <p:txBody>
              <a:bodyPr/>
              <a:lstStyle/>
              <a:p>
                <a:endParaRPr lang="en-US"/>
              </a:p>
            </p:txBody>
          </p:sp>
          <p:sp>
            <p:nvSpPr>
              <p:cNvPr id="1428" name="Freeform 194"/>
              <p:cNvSpPr>
                <a:spLocks/>
              </p:cNvSpPr>
              <p:nvPr/>
            </p:nvSpPr>
            <p:spPr bwMode="auto">
              <a:xfrm>
                <a:off x="3803" y="1912"/>
                <a:ext cx="15" cy="66"/>
              </a:xfrm>
              <a:custGeom>
                <a:avLst/>
                <a:gdLst>
                  <a:gd name="T0" fmla="*/ 0 w 75"/>
                  <a:gd name="T1" fmla="*/ 0 h 327"/>
                  <a:gd name="T2" fmla="*/ 0 w 75"/>
                  <a:gd name="T3" fmla="*/ 0 h 327"/>
                  <a:gd name="T4" fmla="*/ 0 w 75"/>
                  <a:gd name="T5" fmla="*/ 0 h 327"/>
                  <a:gd name="T6" fmla="*/ 0 w 75"/>
                  <a:gd name="T7" fmla="*/ 0 h 327"/>
                  <a:gd name="T8" fmla="*/ 0 w 75"/>
                  <a:gd name="T9" fmla="*/ 0 h 327"/>
                  <a:gd name="T10" fmla="*/ 0 w 75"/>
                  <a:gd name="T11" fmla="*/ 0 h 327"/>
                  <a:gd name="T12" fmla="*/ 0 w 75"/>
                  <a:gd name="T13" fmla="*/ 0 h 327"/>
                  <a:gd name="T14" fmla="*/ 0 w 75"/>
                  <a:gd name="T15" fmla="*/ 0 h 327"/>
                  <a:gd name="T16" fmla="*/ 0 w 75"/>
                  <a:gd name="T17" fmla="*/ 0 h 327"/>
                  <a:gd name="T18" fmla="*/ 0 w 75"/>
                  <a:gd name="T19" fmla="*/ 0 h 327"/>
                  <a:gd name="T20" fmla="*/ 0 w 75"/>
                  <a:gd name="T21" fmla="*/ 0 h 327"/>
                  <a:gd name="T22" fmla="*/ 0 w 75"/>
                  <a:gd name="T23" fmla="*/ 0 h 327"/>
                  <a:gd name="T24" fmla="*/ 0 w 75"/>
                  <a:gd name="T25" fmla="*/ 0 h 327"/>
                  <a:gd name="T26" fmla="*/ 0 w 75"/>
                  <a:gd name="T27" fmla="*/ 0 h 327"/>
                  <a:gd name="T28" fmla="*/ 0 w 75"/>
                  <a:gd name="T29" fmla="*/ 0 h 327"/>
                  <a:gd name="T30" fmla="*/ 0 w 75"/>
                  <a:gd name="T31" fmla="*/ 0 h 327"/>
                  <a:gd name="T32" fmla="*/ 0 w 75"/>
                  <a:gd name="T33" fmla="*/ 0 h 327"/>
                  <a:gd name="T34" fmla="*/ 0 w 75"/>
                  <a:gd name="T35" fmla="*/ 0 h 327"/>
                  <a:gd name="T36" fmla="*/ 0 w 75"/>
                  <a:gd name="T37" fmla="*/ 0 h 327"/>
                  <a:gd name="T38" fmla="*/ 0 w 75"/>
                  <a:gd name="T39" fmla="*/ 0 h 327"/>
                  <a:gd name="T40" fmla="*/ 0 w 75"/>
                  <a:gd name="T41" fmla="*/ 0 h 327"/>
                  <a:gd name="T42" fmla="*/ 0 w 75"/>
                  <a:gd name="T43" fmla="*/ 0 h 327"/>
                  <a:gd name="T44" fmla="*/ 0 w 75"/>
                  <a:gd name="T45" fmla="*/ 0 h 327"/>
                  <a:gd name="T46" fmla="*/ 0 w 75"/>
                  <a:gd name="T47" fmla="*/ 0 h 327"/>
                  <a:gd name="T48" fmla="*/ 0 w 75"/>
                  <a:gd name="T49" fmla="*/ 0 h 327"/>
                  <a:gd name="T50" fmla="*/ 0 w 75"/>
                  <a:gd name="T51" fmla="*/ 0 h 327"/>
                  <a:gd name="T52" fmla="*/ 0 w 75"/>
                  <a:gd name="T53" fmla="*/ 0 h 327"/>
                  <a:gd name="T54" fmla="*/ 0 w 75"/>
                  <a:gd name="T55" fmla="*/ 0 h 327"/>
                  <a:gd name="T56" fmla="*/ 0 w 75"/>
                  <a:gd name="T57" fmla="*/ 0 h 327"/>
                  <a:gd name="T58" fmla="*/ 0 w 75"/>
                  <a:gd name="T59" fmla="*/ 0 h 327"/>
                  <a:gd name="T60" fmla="*/ 0 w 75"/>
                  <a:gd name="T61" fmla="*/ 0 h 327"/>
                  <a:gd name="T62" fmla="*/ 0 w 75"/>
                  <a:gd name="T63" fmla="*/ 0 h 327"/>
                  <a:gd name="T64" fmla="*/ 0 w 75"/>
                  <a:gd name="T65" fmla="*/ 0 h 3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327"/>
                  <a:gd name="T101" fmla="*/ 75 w 75"/>
                  <a:gd name="T102" fmla="*/ 327 h 3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327">
                    <a:moveTo>
                      <a:pt x="12" y="228"/>
                    </a:moveTo>
                    <a:lnTo>
                      <a:pt x="12" y="219"/>
                    </a:lnTo>
                    <a:lnTo>
                      <a:pt x="11" y="207"/>
                    </a:lnTo>
                    <a:lnTo>
                      <a:pt x="11" y="194"/>
                    </a:lnTo>
                    <a:lnTo>
                      <a:pt x="11" y="180"/>
                    </a:lnTo>
                    <a:lnTo>
                      <a:pt x="11" y="165"/>
                    </a:lnTo>
                    <a:lnTo>
                      <a:pt x="12" y="150"/>
                    </a:lnTo>
                    <a:lnTo>
                      <a:pt x="12" y="134"/>
                    </a:lnTo>
                    <a:lnTo>
                      <a:pt x="13" y="119"/>
                    </a:lnTo>
                    <a:lnTo>
                      <a:pt x="13" y="103"/>
                    </a:lnTo>
                    <a:lnTo>
                      <a:pt x="15" y="88"/>
                    </a:lnTo>
                    <a:lnTo>
                      <a:pt x="16" y="74"/>
                    </a:lnTo>
                    <a:lnTo>
                      <a:pt x="16" y="63"/>
                    </a:lnTo>
                    <a:lnTo>
                      <a:pt x="17" y="52"/>
                    </a:lnTo>
                    <a:lnTo>
                      <a:pt x="18" y="43"/>
                    </a:lnTo>
                    <a:lnTo>
                      <a:pt x="18" y="36"/>
                    </a:lnTo>
                    <a:lnTo>
                      <a:pt x="19" y="32"/>
                    </a:lnTo>
                    <a:lnTo>
                      <a:pt x="34" y="23"/>
                    </a:lnTo>
                    <a:lnTo>
                      <a:pt x="45" y="14"/>
                    </a:lnTo>
                    <a:lnTo>
                      <a:pt x="54" y="9"/>
                    </a:lnTo>
                    <a:lnTo>
                      <a:pt x="60" y="5"/>
                    </a:lnTo>
                    <a:lnTo>
                      <a:pt x="65" y="2"/>
                    </a:lnTo>
                    <a:lnTo>
                      <a:pt x="67" y="1"/>
                    </a:lnTo>
                    <a:lnTo>
                      <a:pt x="69" y="0"/>
                    </a:lnTo>
                    <a:lnTo>
                      <a:pt x="72" y="10"/>
                    </a:lnTo>
                    <a:lnTo>
                      <a:pt x="73" y="22"/>
                    </a:lnTo>
                    <a:lnTo>
                      <a:pt x="74" y="34"/>
                    </a:lnTo>
                    <a:lnTo>
                      <a:pt x="75" y="49"/>
                    </a:lnTo>
                    <a:lnTo>
                      <a:pt x="75" y="64"/>
                    </a:lnTo>
                    <a:lnTo>
                      <a:pt x="75" y="80"/>
                    </a:lnTo>
                    <a:lnTo>
                      <a:pt x="75" y="95"/>
                    </a:lnTo>
                    <a:lnTo>
                      <a:pt x="75" y="112"/>
                    </a:lnTo>
                    <a:lnTo>
                      <a:pt x="74" y="128"/>
                    </a:lnTo>
                    <a:lnTo>
                      <a:pt x="73" y="144"/>
                    </a:lnTo>
                    <a:lnTo>
                      <a:pt x="72" y="159"/>
                    </a:lnTo>
                    <a:lnTo>
                      <a:pt x="70" y="173"/>
                    </a:lnTo>
                    <a:lnTo>
                      <a:pt x="69" y="186"/>
                    </a:lnTo>
                    <a:lnTo>
                      <a:pt x="68" y="198"/>
                    </a:lnTo>
                    <a:lnTo>
                      <a:pt x="66" y="207"/>
                    </a:lnTo>
                    <a:lnTo>
                      <a:pt x="65" y="214"/>
                    </a:lnTo>
                    <a:lnTo>
                      <a:pt x="69" y="222"/>
                    </a:lnTo>
                    <a:lnTo>
                      <a:pt x="72" y="229"/>
                    </a:lnTo>
                    <a:lnTo>
                      <a:pt x="74" y="237"/>
                    </a:lnTo>
                    <a:lnTo>
                      <a:pt x="75" y="245"/>
                    </a:lnTo>
                    <a:lnTo>
                      <a:pt x="74" y="253"/>
                    </a:lnTo>
                    <a:lnTo>
                      <a:pt x="70" y="263"/>
                    </a:lnTo>
                    <a:lnTo>
                      <a:pt x="67" y="273"/>
                    </a:lnTo>
                    <a:lnTo>
                      <a:pt x="60" y="286"/>
                    </a:lnTo>
                    <a:lnTo>
                      <a:pt x="54" y="298"/>
                    </a:lnTo>
                    <a:lnTo>
                      <a:pt x="49" y="307"/>
                    </a:lnTo>
                    <a:lnTo>
                      <a:pt x="46" y="315"/>
                    </a:lnTo>
                    <a:lnTo>
                      <a:pt x="45" y="320"/>
                    </a:lnTo>
                    <a:lnTo>
                      <a:pt x="44" y="324"/>
                    </a:lnTo>
                    <a:lnTo>
                      <a:pt x="44" y="326"/>
                    </a:lnTo>
                    <a:lnTo>
                      <a:pt x="44" y="327"/>
                    </a:lnTo>
                    <a:lnTo>
                      <a:pt x="3" y="305"/>
                    </a:lnTo>
                    <a:lnTo>
                      <a:pt x="1" y="298"/>
                    </a:lnTo>
                    <a:lnTo>
                      <a:pt x="0" y="289"/>
                    </a:lnTo>
                    <a:lnTo>
                      <a:pt x="0" y="281"/>
                    </a:lnTo>
                    <a:lnTo>
                      <a:pt x="0" y="271"/>
                    </a:lnTo>
                    <a:lnTo>
                      <a:pt x="1" y="262"/>
                    </a:lnTo>
                    <a:lnTo>
                      <a:pt x="4" y="251"/>
                    </a:lnTo>
                    <a:lnTo>
                      <a:pt x="8" y="240"/>
                    </a:lnTo>
                    <a:lnTo>
                      <a:pt x="12" y="228"/>
                    </a:lnTo>
                    <a:close/>
                  </a:path>
                </a:pathLst>
              </a:custGeom>
              <a:solidFill>
                <a:srgbClr val="999999"/>
              </a:solidFill>
              <a:ln w="9525">
                <a:noFill/>
                <a:round/>
                <a:headEnd/>
                <a:tailEnd/>
              </a:ln>
            </p:spPr>
            <p:txBody>
              <a:bodyPr/>
              <a:lstStyle/>
              <a:p>
                <a:endParaRPr lang="en-US"/>
              </a:p>
            </p:txBody>
          </p:sp>
          <p:sp>
            <p:nvSpPr>
              <p:cNvPr id="1429" name="Freeform 195"/>
              <p:cNvSpPr>
                <a:spLocks/>
              </p:cNvSpPr>
              <p:nvPr/>
            </p:nvSpPr>
            <p:spPr bwMode="auto">
              <a:xfrm>
                <a:off x="3804" y="1915"/>
                <a:ext cx="4" cy="40"/>
              </a:xfrm>
              <a:custGeom>
                <a:avLst/>
                <a:gdLst>
                  <a:gd name="T0" fmla="*/ 0 w 19"/>
                  <a:gd name="T1" fmla="*/ 0 h 200"/>
                  <a:gd name="T2" fmla="*/ 0 w 19"/>
                  <a:gd name="T3" fmla="*/ 0 h 200"/>
                  <a:gd name="T4" fmla="*/ 0 w 19"/>
                  <a:gd name="T5" fmla="*/ 0 h 200"/>
                  <a:gd name="T6" fmla="*/ 0 w 19"/>
                  <a:gd name="T7" fmla="*/ 0 h 200"/>
                  <a:gd name="T8" fmla="*/ 0 w 19"/>
                  <a:gd name="T9" fmla="*/ 0 h 200"/>
                  <a:gd name="T10" fmla="*/ 0 w 19"/>
                  <a:gd name="T11" fmla="*/ 0 h 200"/>
                  <a:gd name="T12" fmla="*/ 0 w 19"/>
                  <a:gd name="T13" fmla="*/ 0 h 200"/>
                  <a:gd name="T14" fmla="*/ 0 w 19"/>
                  <a:gd name="T15" fmla="*/ 0 h 200"/>
                  <a:gd name="T16" fmla="*/ 0 w 19"/>
                  <a:gd name="T17" fmla="*/ 0 h 200"/>
                  <a:gd name="T18" fmla="*/ 0 w 19"/>
                  <a:gd name="T19" fmla="*/ 0 h 200"/>
                  <a:gd name="T20" fmla="*/ 0 w 19"/>
                  <a:gd name="T21" fmla="*/ 0 h 200"/>
                  <a:gd name="T22" fmla="*/ 0 w 19"/>
                  <a:gd name="T23" fmla="*/ 0 h 200"/>
                  <a:gd name="T24" fmla="*/ 0 w 19"/>
                  <a:gd name="T25" fmla="*/ 0 h 200"/>
                  <a:gd name="T26" fmla="*/ 0 w 19"/>
                  <a:gd name="T27" fmla="*/ 0 h 200"/>
                  <a:gd name="T28" fmla="*/ 0 w 19"/>
                  <a:gd name="T29" fmla="*/ 0 h 200"/>
                  <a:gd name="T30" fmla="*/ 0 w 19"/>
                  <a:gd name="T31" fmla="*/ 0 h 200"/>
                  <a:gd name="T32" fmla="*/ 0 w 19"/>
                  <a:gd name="T33" fmla="*/ 0 h 200"/>
                  <a:gd name="T34" fmla="*/ 0 w 19"/>
                  <a:gd name="T35" fmla="*/ 0 h 200"/>
                  <a:gd name="T36" fmla="*/ 0 w 19"/>
                  <a:gd name="T37" fmla="*/ 0 h 200"/>
                  <a:gd name="T38" fmla="*/ 0 w 19"/>
                  <a:gd name="T39" fmla="*/ 0 h 200"/>
                  <a:gd name="T40" fmla="*/ 0 w 19"/>
                  <a:gd name="T41" fmla="*/ 0 h 200"/>
                  <a:gd name="T42" fmla="*/ 0 w 19"/>
                  <a:gd name="T43" fmla="*/ 0 h 200"/>
                  <a:gd name="T44" fmla="*/ 0 w 19"/>
                  <a:gd name="T45" fmla="*/ 0 h 200"/>
                  <a:gd name="T46" fmla="*/ 0 w 19"/>
                  <a:gd name="T47" fmla="*/ 0 h 200"/>
                  <a:gd name="T48" fmla="*/ 0 w 19"/>
                  <a:gd name="T49" fmla="*/ 0 h 200"/>
                  <a:gd name="T50" fmla="*/ 0 w 19"/>
                  <a:gd name="T51" fmla="*/ 0 h 200"/>
                  <a:gd name="T52" fmla="*/ 0 w 19"/>
                  <a:gd name="T53" fmla="*/ 0 h 200"/>
                  <a:gd name="T54" fmla="*/ 0 w 19"/>
                  <a:gd name="T55" fmla="*/ 0 h 200"/>
                  <a:gd name="T56" fmla="*/ 0 w 19"/>
                  <a:gd name="T57" fmla="*/ 0 h 200"/>
                  <a:gd name="T58" fmla="*/ 0 w 19"/>
                  <a:gd name="T59" fmla="*/ 0 h 200"/>
                  <a:gd name="T60" fmla="*/ 0 w 19"/>
                  <a:gd name="T61" fmla="*/ 0 h 200"/>
                  <a:gd name="T62" fmla="*/ 0 w 19"/>
                  <a:gd name="T63" fmla="*/ 0 h 200"/>
                  <a:gd name="T64" fmla="*/ 0 w 19"/>
                  <a:gd name="T65" fmla="*/ 0 h 200"/>
                  <a:gd name="T66" fmla="*/ 0 w 19"/>
                  <a:gd name="T67" fmla="*/ 0 h 200"/>
                  <a:gd name="T68" fmla="*/ 0 w 19"/>
                  <a:gd name="T69" fmla="*/ 0 h 200"/>
                  <a:gd name="T70" fmla="*/ 0 w 19"/>
                  <a:gd name="T71" fmla="*/ 0 h 200"/>
                  <a:gd name="T72" fmla="*/ 0 w 19"/>
                  <a:gd name="T73" fmla="*/ 0 h 200"/>
                  <a:gd name="T74" fmla="*/ 0 w 19"/>
                  <a:gd name="T75" fmla="*/ 0 h 200"/>
                  <a:gd name="T76" fmla="*/ 0 w 19"/>
                  <a:gd name="T77" fmla="*/ 0 h 200"/>
                  <a:gd name="T78" fmla="*/ 0 w 19"/>
                  <a:gd name="T79" fmla="*/ 0 h 2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
                  <a:gd name="T121" fmla="*/ 0 h 200"/>
                  <a:gd name="T122" fmla="*/ 19 w 19"/>
                  <a:gd name="T123" fmla="*/ 200 h 2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 h="200">
                    <a:moveTo>
                      <a:pt x="10" y="0"/>
                    </a:moveTo>
                    <a:lnTo>
                      <a:pt x="7" y="3"/>
                    </a:lnTo>
                    <a:lnTo>
                      <a:pt x="6" y="8"/>
                    </a:lnTo>
                    <a:lnTo>
                      <a:pt x="6" y="15"/>
                    </a:lnTo>
                    <a:lnTo>
                      <a:pt x="5" y="23"/>
                    </a:lnTo>
                    <a:lnTo>
                      <a:pt x="4" y="35"/>
                    </a:lnTo>
                    <a:lnTo>
                      <a:pt x="4" y="46"/>
                    </a:lnTo>
                    <a:lnTo>
                      <a:pt x="3" y="60"/>
                    </a:lnTo>
                    <a:lnTo>
                      <a:pt x="2" y="75"/>
                    </a:lnTo>
                    <a:lnTo>
                      <a:pt x="2" y="91"/>
                    </a:lnTo>
                    <a:lnTo>
                      <a:pt x="1" y="106"/>
                    </a:lnTo>
                    <a:lnTo>
                      <a:pt x="1" y="122"/>
                    </a:lnTo>
                    <a:lnTo>
                      <a:pt x="0" y="137"/>
                    </a:lnTo>
                    <a:lnTo>
                      <a:pt x="0" y="152"/>
                    </a:lnTo>
                    <a:lnTo>
                      <a:pt x="0" y="166"/>
                    </a:lnTo>
                    <a:lnTo>
                      <a:pt x="0" y="179"/>
                    </a:lnTo>
                    <a:lnTo>
                      <a:pt x="1" y="191"/>
                    </a:lnTo>
                    <a:lnTo>
                      <a:pt x="1" y="200"/>
                    </a:lnTo>
                    <a:lnTo>
                      <a:pt x="12" y="200"/>
                    </a:lnTo>
                    <a:lnTo>
                      <a:pt x="12" y="191"/>
                    </a:lnTo>
                    <a:lnTo>
                      <a:pt x="11" y="179"/>
                    </a:lnTo>
                    <a:lnTo>
                      <a:pt x="11" y="166"/>
                    </a:lnTo>
                    <a:lnTo>
                      <a:pt x="11" y="152"/>
                    </a:lnTo>
                    <a:lnTo>
                      <a:pt x="11" y="137"/>
                    </a:lnTo>
                    <a:lnTo>
                      <a:pt x="12" y="122"/>
                    </a:lnTo>
                    <a:lnTo>
                      <a:pt x="12" y="106"/>
                    </a:lnTo>
                    <a:lnTo>
                      <a:pt x="13" y="91"/>
                    </a:lnTo>
                    <a:lnTo>
                      <a:pt x="13" y="75"/>
                    </a:lnTo>
                    <a:lnTo>
                      <a:pt x="14" y="60"/>
                    </a:lnTo>
                    <a:lnTo>
                      <a:pt x="15" y="46"/>
                    </a:lnTo>
                    <a:lnTo>
                      <a:pt x="15" y="35"/>
                    </a:lnTo>
                    <a:lnTo>
                      <a:pt x="16" y="25"/>
                    </a:lnTo>
                    <a:lnTo>
                      <a:pt x="17" y="15"/>
                    </a:lnTo>
                    <a:lnTo>
                      <a:pt x="17" y="8"/>
                    </a:lnTo>
                    <a:lnTo>
                      <a:pt x="19" y="5"/>
                    </a:lnTo>
                    <a:lnTo>
                      <a:pt x="16" y="8"/>
                    </a:lnTo>
                    <a:lnTo>
                      <a:pt x="10" y="0"/>
                    </a:lnTo>
                    <a:lnTo>
                      <a:pt x="9" y="1"/>
                    </a:lnTo>
                    <a:lnTo>
                      <a:pt x="7" y="3"/>
                    </a:lnTo>
                    <a:lnTo>
                      <a:pt x="10" y="0"/>
                    </a:lnTo>
                    <a:close/>
                  </a:path>
                </a:pathLst>
              </a:custGeom>
              <a:solidFill>
                <a:srgbClr val="000000"/>
              </a:solidFill>
              <a:ln w="9525">
                <a:noFill/>
                <a:round/>
                <a:headEnd/>
                <a:tailEnd/>
              </a:ln>
            </p:spPr>
            <p:txBody>
              <a:bodyPr/>
              <a:lstStyle/>
              <a:p>
                <a:endParaRPr lang="en-US"/>
              </a:p>
            </p:txBody>
          </p:sp>
          <p:sp>
            <p:nvSpPr>
              <p:cNvPr id="1430" name="Freeform 196"/>
              <p:cNvSpPr>
                <a:spLocks/>
              </p:cNvSpPr>
              <p:nvPr/>
            </p:nvSpPr>
            <p:spPr bwMode="auto">
              <a:xfrm>
                <a:off x="3805" y="1910"/>
                <a:ext cx="12" cy="8"/>
              </a:xfrm>
              <a:custGeom>
                <a:avLst/>
                <a:gdLst>
                  <a:gd name="T0" fmla="*/ 0 w 59"/>
                  <a:gd name="T1" fmla="*/ 0 h 44"/>
                  <a:gd name="T2" fmla="*/ 0 w 59"/>
                  <a:gd name="T3" fmla="*/ 0 h 44"/>
                  <a:gd name="T4" fmla="*/ 0 w 59"/>
                  <a:gd name="T5" fmla="*/ 0 h 44"/>
                  <a:gd name="T6" fmla="*/ 0 w 59"/>
                  <a:gd name="T7" fmla="*/ 0 h 44"/>
                  <a:gd name="T8" fmla="*/ 0 w 59"/>
                  <a:gd name="T9" fmla="*/ 0 h 44"/>
                  <a:gd name="T10" fmla="*/ 0 w 59"/>
                  <a:gd name="T11" fmla="*/ 0 h 44"/>
                  <a:gd name="T12" fmla="*/ 0 w 59"/>
                  <a:gd name="T13" fmla="*/ 0 h 44"/>
                  <a:gd name="T14" fmla="*/ 0 w 59"/>
                  <a:gd name="T15" fmla="*/ 0 h 44"/>
                  <a:gd name="T16" fmla="*/ 0 w 59"/>
                  <a:gd name="T17" fmla="*/ 0 h 44"/>
                  <a:gd name="T18" fmla="*/ 0 w 59"/>
                  <a:gd name="T19" fmla="*/ 0 h 44"/>
                  <a:gd name="T20" fmla="*/ 0 w 59"/>
                  <a:gd name="T21" fmla="*/ 0 h 44"/>
                  <a:gd name="T22" fmla="*/ 0 w 59"/>
                  <a:gd name="T23" fmla="*/ 0 h 44"/>
                  <a:gd name="T24" fmla="*/ 0 w 59"/>
                  <a:gd name="T25" fmla="*/ 0 h 44"/>
                  <a:gd name="T26" fmla="*/ 0 w 59"/>
                  <a:gd name="T27" fmla="*/ 0 h 44"/>
                  <a:gd name="T28" fmla="*/ 0 w 59"/>
                  <a:gd name="T29" fmla="*/ 0 h 44"/>
                  <a:gd name="T30" fmla="*/ 0 w 59"/>
                  <a:gd name="T31" fmla="*/ 0 h 44"/>
                  <a:gd name="T32" fmla="*/ 0 w 59"/>
                  <a:gd name="T33" fmla="*/ 0 h 44"/>
                  <a:gd name="T34" fmla="*/ 0 w 59"/>
                  <a:gd name="T35" fmla="*/ 0 h 44"/>
                  <a:gd name="T36" fmla="*/ 0 w 59"/>
                  <a:gd name="T37" fmla="*/ 0 h 44"/>
                  <a:gd name="T38" fmla="*/ 0 w 59"/>
                  <a:gd name="T39" fmla="*/ 0 h 44"/>
                  <a:gd name="T40" fmla="*/ 0 w 59"/>
                  <a:gd name="T41" fmla="*/ 0 h 44"/>
                  <a:gd name="T42" fmla="*/ 0 w 59"/>
                  <a:gd name="T43" fmla="*/ 0 h 44"/>
                  <a:gd name="T44" fmla="*/ 0 w 59"/>
                  <a:gd name="T45" fmla="*/ 0 h 44"/>
                  <a:gd name="T46" fmla="*/ 0 w 59"/>
                  <a:gd name="T47" fmla="*/ 0 h 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
                  <a:gd name="T73" fmla="*/ 0 h 44"/>
                  <a:gd name="T74" fmla="*/ 59 w 59"/>
                  <a:gd name="T75" fmla="*/ 44 h 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 h="44">
                    <a:moveTo>
                      <a:pt x="59" y="7"/>
                    </a:moveTo>
                    <a:lnTo>
                      <a:pt x="51" y="2"/>
                    </a:lnTo>
                    <a:lnTo>
                      <a:pt x="51" y="3"/>
                    </a:lnTo>
                    <a:lnTo>
                      <a:pt x="49" y="4"/>
                    </a:lnTo>
                    <a:lnTo>
                      <a:pt x="46" y="6"/>
                    </a:lnTo>
                    <a:lnTo>
                      <a:pt x="41" y="9"/>
                    </a:lnTo>
                    <a:lnTo>
                      <a:pt x="34" y="13"/>
                    </a:lnTo>
                    <a:lnTo>
                      <a:pt x="25" y="18"/>
                    </a:lnTo>
                    <a:lnTo>
                      <a:pt x="14" y="27"/>
                    </a:lnTo>
                    <a:lnTo>
                      <a:pt x="0" y="36"/>
                    </a:lnTo>
                    <a:lnTo>
                      <a:pt x="6" y="44"/>
                    </a:lnTo>
                    <a:lnTo>
                      <a:pt x="21" y="35"/>
                    </a:lnTo>
                    <a:lnTo>
                      <a:pt x="32" y="27"/>
                    </a:lnTo>
                    <a:lnTo>
                      <a:pt x="41" y="21"/>
                    </a:lnTo>
                    <a:lnTo>
                      <a:pt x="48" y="17"/>
                    </a:lnTo>
                    <a:lnTo>
                      <a:pt x="52" y="14"/>
                    </a:lnTo>
                    <a:lnTo>
                      <a:pt x="53" y="13"/>
                    </a:lnTo>
                    <a:lnTo>
                      <a:pt x="56" y="12"/>
                    </a:lnTo>
                    <a:lnTo>
                      <a:pt x="56" y="13"/>
                    </a:lnTo>
                    <a:lnTo>
                      <a:pt x="48" y="9"/>
                    </a:lnTo>
                    <a:lnTo>
                      <a:pt x="59" y="7"/>
                    </a:lnTo>
                    <a:lnTo>
                      <a:pt x="57" y="0"/>
                    </a:lnTo>
                    <a:lnTo>
                      <a:pt x="51" y="2"/>
                    </a:lnTo>
                    <a:lnTo>
                      <a:pt x="59" y="7"/>
                    </a:lnTo>
                    <a:close/>
                  </a:path>
                </a:pathLst>
              </a:custGeom>
              <a:solidFill>
                <a:srgbClr val="000000"/>
              </a:solidFill>
              <a:ln w="9525">
                <a:noFill/>
                <a:round/>
                <a:headEnd/>
                <a:tailEnd/>
              </a:ln>
            </p:spPr>
            <p:txBody>
              <a:bodyPr/>
              <a:lstStyle/>
              <a:p>
                <a:endParaRPr lang="en-US"/>
              </a:p>
            </p:txBody>
          </p:sp>
          <p:sp>
            <p:nvSpPr>
              <p:cNvPr id="1431" name="Freeform 197"/>
              <p:cNvSpPr>
                <a:spLocks/>
              </p:cNvSpPr>
              <p:nvPr/>
            </p:nvSpPr>
            <p:spPr bwMode="auto">
              <a:xfrm>
                <a:off x="3815" y="1911"/>
                <a:ext cx="2" cy="44"/>
              </a:xfrm>
              <a:custGeom>
                <a:avLst/>
                <a:gdLst>
                  <a:gd name="T0" fmla="*/ 0 w 22"/>
                  <a:gd name="T1" fmla="*/ 0 h 218"/>
                  <a:gd name="T2" fmla="*/ 0 w 22"/>
                  <a:gd name="T3" fmla="*/ 0 h 218"/>
                  <a:gd name="T4" fmla="*/ 0 w 22"/>
                  <a:gd name="T5" fmla="*/ 0 h 218"/>
                  <a:gd name="T6" fmla="*/ 0 w 22"/>
                  <a:gd name="T7" fmla="*/ 0 h 218"/>
                  <a:gd name="T8" fmla="*/ 0 w 22"/>
                  <a:gd name="T9" fmla="*/ 0 h 218"/>
                  <a:gd name="T10" fmla="*/ 0 w 22"/>
                  <a:gd name="T11" fmla="*/ 0 h 218"/>
                  <a:gd name="T12" fmla="*/ 0 w 22"/>
                  <a:gd name="T13" fmla="*/ 0 h 218"/>
                  <a:gd name="T14" fmla="*/ 0 w 22"/>
                  <a:gd name="T15" fmla="*/ 0 h 218"/>
                  <a:gd name="T16" fmla="*/ 0 w 22"/>
                  <a:gd name="T17" fmla="*/ 0 h 218"/>
                  <a:gd name="T18" fmla="*/ 0 w 22"/>
                  <a:gd name="T19" fmla="*/ 0 h 218"/>
                  <a:gd name="T20" fmla="*/ 0 w 22"/>
                  <a:gd name="T21" fmla="*/ 0 h 218"/>
                  <a:gd name="T22" fmla="*/ 0 w 22"/>
                  <a:gd name="T23" fmla="*/ 0 h 218"/>
                  <a:gd name="T24" fmla="*/ 0 w 22"/>
                  <a:gd name="T25" fmla="*/ 0 h 218"/>
                  <a:gd name="T26" fmla="*/ 0 w 22"/>
                  <a:gd name="T27" fmla="*/ 0 h 218"/>
                  <a:gd name="T28" fmla="*/ 0 w 22"/>
                  <a:gd name="T29" fmla="*/ 0 h 218"/>
                  <a:gd name="T30" fmla="*/ 0 w 22"/>
                  <a:gd name="T31" fmla="*/ 0 h 218"/>
                  <a:gd name="T32" fmla="*/ 0 w 22"/>
                  <a:gd name="T33" fmla="*/ 0 h 218"/>
                  <a:gd name="T34" fmla="*/ 0 w 22"/>
                  <a:gd name="T35" fmla="*/ 0 h 218"/>
                  <a:gd name="T36" fmla="*/ 0 w 22"/>
                  <a:gd name="T37" fmla="*/ 0 h 218"/>
                  <a:gd name="T38" fmla="*/ 0 w 22"/>
                  <a:gd name="T39" fmla="*/ 0 h 218"/>
                  <a:gd name="T40" fmla="*/ 0 w 22"/>
                  <a:gd name="T41" fmla="*/ 0 h 218"/>
                  <a:gd name="T42" fmla="*/ 0 w 22"/>
                  <a:gd name="T43" fmla="*/ 0 h 218"/>
                  <a:gd name="T44" fmla="*/ 0 w 22"/>
                  <a:gd name="T45" fmla="*/ 0 h 218"/>
                  <a:gd name="T46" fmla="*/ 0 w 22"/>
                  <a:gd name="T47" fmla="*/ 0 h 218"/>
                  <a:gd name="T48" fmla="*/ 0 w 22"/>
                  <a:gd name="T49" fmla="*/ 0 h 218"/>
                  <a:gd name="T50" fmla="*/ 0 w 22"/>
                  <a:gd name="T51" fmla="*/ 0 h 218"/>
                  <a:gd name="T52" fmla="*/ 0 w 22"/>
                  <a:gd name="T53" fmla="*/ 0 h 218"/>
                  <a:gd name="T54" fmla="*/ 0 w 22"/>
                  <a:gd name="T55" fmla="*/ 0 h 218"/>
                  <a:gd name="T56" fmla="*/ 0 w 22"/>
                  <a:gd name="T57" fmla="*/ 0 h 218"/>
                  <a:gd name="T58" fmla="*/ 0 w 22"/>
                  <a:gd name="T59" fmla="*/ 0 h 218"/>
                  <a:gd name="T60" fmla="*/ 0 w 22"/>
                  <a:gd name="T61" fmla="*/ 0 h 218"/>
                  <a:gd name="T62" fmla="*/ 0 w 22"/>
                  <a:gd name="T63" fmla="*/ 0 h 218"/>
                  <a:gd name="T64" fmla="*/ 0 w 22"/>
                  <a:gd name="T65" fmla="*/ 0 h 218"/>
                  <a:gd name="T66" fmla="*/ 0 w 22"/>
                  <a:gd name="T67" fmla="*/ 0 h 218"/>
                  <a:gd name="T68" fmla="*/ 0 w 22"/>
                  <a:gd name="T69" fmla="*/ 0 h 218"/>
                  <a:gd name="T70" fmla="*/ 0 w 22"/>
                  <a:gd name="T71" fmla="*/ 0 h 218"/>
                  <a:gd name="T72" fmla="*/ 0 w 22"/>
                  <a:gd name="T73" fmla="*/ 0 h 218"/>
                  <a:gd name="T74" fmla="*/ 0 w 22"/>
                  <a:gd name="T75" fmla="*/ 0 h 218"/>
                  <a:gd name="T76" fmla="*/ 0 w 22"/>
                  <a:gd name="T77" fmla="*/ 0 h 218"/>
                  <a:gd name="T78" fmla="*/ 0 w 22"/>
                  <a:gd name="T79" fmla="*/ 0 h 2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
                  <a:gd name="T121" fmla="*/ 0 h 218"/>
                  <a:gd name="T122" fmla="*/ 22 w 22"/>
                  <a:gd name="T123" fmla="*/ 218 h 21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 h="218">
                    <a:moveTo>
                      <a:pt x="10" y="213"/>
                    </a:moveTo>
                    <a:lnTo>
                      <a:pt x="11" y="217"/>
                    </a:lnTo>
                    <a:lnTo>
                      <a:pt x="13" y="209"/>
                    </a:lnTo>
                    <a:lnTo>
                      <a:pt x="15" y="200"/>
                    </a:lnTo>
                    <a:lnTo>
                      <a:pt x="16" y="187"/>
                    </a:lnTo>
                    <a:lnTo>
                      <a:pt x="17" y="174"/>
                    </a:lnTo>
                    <a:lnTo>
                      <a:pt x="18" y="160"/>
                    </a:lnTo>
                    <a:lnTo>
                      <a:pt x="19" y="145"/>
                    </a:lnTo>
                    <a:lnTo>
                      <a:pt x="20" y="129"/>
                    </a:lnTo>
                    <a:lnTo>
                      <a:pt x="22" y="113"/>
                    </a:lnTo>
                    <a:lnTo>
                      <a:pt x="22" y="96"/>
                    </a:lnTo>
                    <a:lnTo>
                      <a:pt x="22" y="81"/>
                    </a:lnTo>
                    <a:lnTo>
                      <a:pt x="22" y="65"/>
                    </a:lnTo>
                    <a:lnTo>
                      <a:pt x="22" y="50"/>
                    </a:lnTo>
                    <a:lnTo>
                      <a:pt x="20" y="35"/>
                    </a:lnTo>
                    <a:lnTo>
                      <a:pt x="19" y="23"/>
                    </a:lnTo>
                    <a:lnTo>
                      <a:pt x="18" y="10"/>
                    </a:lnTo>
                    <a:lnTo>
                      <a:pt x="16" y="0"/>
                    </a:lnTo>
                    <a:lnTo>
                      <a:pt x="5" y="2"/>
                    </a:lnTo>
                    <a:lnTo>
                      <a:pt x="7" y="12"/>
                    </a:lnTo>
                    <a:lnTo>
                      <a:pt x="8" y="23"/>
                    </a:lnTo>
                    <a:lnTo>
                      <a:pt x="9" y="35"/>
                    </a:lnTo>
                    <a:lnTo>
                      <a:pt x="10" y="50"/>
                    </a:lnTo>
                    <a:lnTo>
                      <a:pt x="10" y="65"/>
                    </a:lnTo>
                    <a:lnTo>
                      <a:pt x="10" y="81"/>
                    </a:lnTo>
                    <a:lnTo>
                      <a:pt x="10" y="96"/>
                    </a:lnTo>
                    <a:lnTo>
                      <a:pt x="10" y="113"/>
                    </a:lnTo>
                    <a:lnTo>
                      <a:pt x="9" y="129"/>
                    </a:lnTo>
                    <a:lnTo>
                      <a:pt x="8" y="145"/>
                    </a:lnTo>
                    <a:lnTo>
                      <a:pt x="7" y="160"/>
                    </a:lnTo>
                    <a:lnTo>
                      <a:pt x="6" y="174"/>
                    </a:lnTo>
                    <a:lnTo>
                      <a:pt x="5" y="187"/>
                    </a:lnTo>
                    <a:lnTo>
                      <a:pt x="4" y="198"/>
                    </a:lnTo>
                    <a:lnTo>
                      <a:pt x="1" y="207"/>
                    </a:lnTo>
                    <a:lnTo>
                      <a:pt x="0" y="214"/>
                    </a:lnTo>
                    <a:lnTo>
                      <a:pt x="1" y="218"/>
                    </a:lnTo>
                    <a:lnTo>
                      <a:pt x="0" y="214"/>
                    </a:lnTo>
                    <a:lnTo>
                      <a:pt x="0" y="217"/>
                    </a:lnTo>
                    <a:lnTo>
                      <a:pt x="1" y="218"/>
                    </a:lnTo>
                    <a:lnTo>
                      <a:pt x="10" y="213"/>
                    </a:lnTo>
                    <a:close/>
                  </a:path>
                </a:pathLst>
              </a:custGeom>
              <a:solidFill>
                <a:srgbClr val="000000"/>
              </a:solidFill>
              <a:ln w="9525">
                <a:noFill/>
                <a:round/>
                <a:headEnd/>
                <a:tailEnd/>
              </a:ln>
            </p:spPr>
            <p:txBody>
              <a:bodyPr/>
              <a:lstStyle/>
              <a:p>
                <a:endParaRPr lang="en-US"/>
              </a:p>
            </p:txBody>
          </p:sp>
          <p:sp>
            <p:nvSpPr>
              <p:cNvPr id="1432" name="Freeform 198"/>
              <p:cNvSpPr>
                <a:spLocks/>
              </p:cNvSpPr>
              <p:nvPr/>
            </p:nvSpPr>
            <p:spPr bwMode="auto">
              <a:xfrm>
                <a:off x="3813" y="1955"/>
                <a:ext cx="5" cy="12"/>
              </a:xfrm>
              <a:custGeom>
                <a:avLst/>
                <a:gdLst>
                  <a:gd name="T0" fmla="*/ 0 w 25"/>
                  <a:gd name="T1" fmla="*/ 0 h 76"/>
                  <a:gd name="T2" fmla="*/ 0 w 25"/>
                  <a:gd name="T3" fmla="*/ 0 h 76"/>
                  <a:gd name="T4" fmla="*/ 0 w 25"/>
                  <a:gd name="T5" fmla="*/ 0 h 76"/>
                  <a:gd name="T6" fmla="*/ 0 w 25"/>
                  <a:gd name="T7" fmla="*/ 0 h 76"/>
                  <a:gd name="T8" fmla="*/ 0 w 25"/>
                  <a:gd name="T9" fmla="*/ 0 h 76"/>
                  <a:gd name="T10" fmla="*/ 0 w 25"/>
                  <a:gd name="T11" fmla="*/ 0 h 76"/>
                  <a:gd name="T12" fmla="*/ 0 w 25"/>
                  <a:gd name="T13" fmla="*/ 0 h 76"/>
                  <a:gd name="T14" fmla="*/ 0 w 25"/>
                  <a:gd name="T15" fmla="*/ 0 h 76"/>
                  <a:gd name="T16" fmla="*/ 0 w 25"/>
                  <a:gd name="T17" fmla="*/ 0 h 76"/>
                  <a:gd name="T18" fmla="*/ 0 w 25"/>
                  <a:gd name="T19" fmla="*/ 0 h 76"/>
                  <a:gd name="T20" fmla="*/ 0 w 25"/>
                  <a:gd name="T21" fmla="*/ 0 h 76"/>
                  <a:gd name="T22" fmla="*/ 0 w 25"/>
                  <a:gd name="T23" fmla="*/ 0 h 76"/>
                  <a:gd name="T24" fmla="*/ 0 w 25"/>
                  <a:gd name="T25" fmla="*/ 0 h 76"/>
                  <a:gd name="T26" fmla="*/ 0 w 25"/>
                  <a:gd name="T27" fmla="*/ 0 h 76"/>
                  <a:gd name="T28" fmla="*/ 0 w 25"/>
                  <a:gd name="T29" fmla="*/ 0 h 76"/>
                  <a:gd name="T30" fmla="*/ 0 w 25"/>
                  <a:gd name="T31" fmla="*/ 0 h 76"/>
                  <a:gd name="T32" fmla="*/ 0 w 25"/>
                  <a:gd name="T33" fmla="*/ 0 h 76"/>
                  <a:gd name="T34" fmla="*/ 0 w 25"/>
                  <a:gd name="T35" fmla="*/ 0 h 76"/>
                  <a:gd name="T36" fmla="*/ 0 w 25"/>
                  <a:gd name="T37" fmla="*/ 0 h 76"/>
                  <a:gd name="T38" fmla="*/ 0 w 25"/>
                  <a:gd name="T39" fmla="*/ 0 h 76"/>
                  <a:gd name="T40" fmla="*/ 0 w 25"/>
                  <a:gd name="T41" fmla="*/ 0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76"/>
                  <a:gd name="T65" fmla="*/ 25 w 25"/>
                  <a:gd name="T66" fmla="*/ 76 h 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76">
                    <a:moveTo>
                      <a:pt x="9" y="76"/>
                    </a:moveTo>
                    <a:lnTo>
                      <a:pt x="9" y="76"/>
                    </a:lnTo>
                    <a:lnTo>
                      <a:pt x="17" y="64"/>
                    </a:lnTo>
                    <a:lnTo>
                      <a:pt x="20" y="53"/>
                    </a:lnTo>
                    <a:lnTo>
                      <a:pt x="23" y="43"/>
                    </a:lnTo>
                    <a:lnTo>
                      <a:pt x="25" y="33"/>
                    </a:lnTo>
                    <a:lnTo>
                      <a:pt x="23" y="24"/>
                    </a:lnTo>
                    <a:lnTo>
                      <a:pt x="21" y="16"/>
                    </a:lnTo>
                    <a:lnTo>
                      <a:pt x="19" y="8"/>
                    </a:lnTo>
                    <a:lnTo>
                      <a:pt x="13" y="0"/>
                    </a:lnTo>
                    <a:lnTo>
                      <a:pt x="4" y="5"/>
                    </a:lnTo>
                    <a:lnTo>
                      <a:pt x="8" y="12"/>
                    </a:lnTo>
                    <a:lnTo>
                      <a:pt x="10" y="18"/>
                    </a:lnTo>
                    <a:lnTo>
                      <a:pt x="12" y="26"/>
                    </a:lnTo>
                    <a:lnTo>
                      <a:pt x="13" y="33"/>
                    </a:lnTo>
                    <a:lnTo>
                      <a:pt x="12" y="40"/>
                    </a:lnTo>
                    <a:lnTo>
                      <a:pt x="9" y="49"/>
                    </a:lnTo>
                    <a:lnTo>
                      <a:pt x="6" y="59"/>
                    </a:lnTo>
                    <a:lnTo>
                      <a:pt x="0" y="72"/>
                    </a:lnTo>
                    <a:lnTo>
                      <a:pt x="9" y="76"/>
                    </a:lnTo>
                    <a:close/>
                  </a:path>
                </a:pathLst>
              </a:custGeom>
              <a:solidFill>
                <a:srgbClr val="000000"/>
              </a:solidFill>
              <a:ln w="9525">
                <a:noFill/>
                <a:round/>
                <a:headEnd/>
                <a:tailEnd/>
              </a:ln>
            </p:spPr>
            <p:txBody>
              <a:bodyPr/>
              <a:lstStyle/>
              <a:p>
                <a:endParaRPr lang="en-US"/>
              </a:p>
            </p:txBody>
          </p:sp>
          <p:sp>
            <p:nvSpPr>
              <p:cNvPr id="1433" name="Freeform 199"/>
              <p:cNvSpPr>
                <a:spLocks/>
              </p:cNvSpPr>
              <p:nvPr/>
            </p:nvSpPr>
            <p:spPr bwMode="auto">
              <a:xfrm>
                <a:off x="3810" y="1969"/>
                <a:ext cx="6" cy="12"/>
              </a:xfrm>
              <a:custGeom>
                <a:avLst/>
                <a:gdLst>
                  <a:gd name="T0" fmla="*/ 0 w 27"/>
                  <a:gd name="T1" fmla="*/ 0 h 58"/>
                  <a:gd name="T2" fmla="*/ 0 w 27"/>
                  <a:gd name="T3" fmla="*/ 0 h 58"/>
                  <a:gd name="T4" fmla="*/ 0 w 27"/>
                  <a:gd name="T5" fmla="*/ 0 h 58"/>
                  <a:gd name="T6" fmla="*/ 0 w 27"/>
                  <a:gd name="T7" fmla="*/ 0 h 58"/>
                  <a:gd name="T8" fmla="*/ 0 w 27"/>
                  <a:gd name="T9" fmla="*/ 0 h 58"/>
                  <a:gd name="T10" fmla="*/ 0 w 27"/>
                  <a:gd name="T11" fmla="*/ 0 h 58"/>
                  <a:gd name="T12" fmla="*/ 0 w 27"/>
                  <a:gd name="T13" fmla="*/ 0 h 58"/>
                  <a:gd name="T14" fmla="*/ 0 w 27"/>
                  <a:gd name="T15" fmla="*/ 0 h 58"/>
                  <a:gd name="T16" fmla="*/ 0 w 27"/>
                  <a:gd name="T17" fmla="*/ 0 h 58"/>
                  <a:gd name="T18" fmla="*/ 0 w 27"/>
                  <a:gd name="T19" fmla="*/ 0 h 58"/>
                  <a:gd name="T20" fmla="*/ 0 w 27"/>
                  <a:gd name="T21" fmla="*/ 0 h 58"/>
                  <a:gd name="T22" fmla="*/ 0 w 27"/>
                  <a:gd name="T23" fmla="*/ 0 h 58"/>
                  <a:gd name="T24" fmla="*/ 0 w 27"/>
                  <a:gd name="T25" fmla="*/ 0 h 58"/>
                  <a:gd name="T26" fmla="*/ 0 w 27"/>
                  <a:gd name="T27" fmla="*/ 0 h 58"/>
                  <a:gd name="T28" fmla="*/ 0 w 27"/>
                  <a:gd name="T29" fmla="*/ 0 h 58"/>
                  <a:gd name="T30" fmla="*/ 0 w 27"/>
                  <a:gd name="T31" fmla="*/ 0 h 58"/>
                  <a:gd name="T32" fmla="*/ 0 w 27"/>
                  <a:gd name="T33" fmla="*/ 0 h 58"/>
                  <a:gd name="T34" fmla="*/ 0 w 27"/>
                  <a:gd name="T35" fmla="*/ 0 h 58"/>
                  <a:gd name="T36" fmla="*/ 0 w 27"/>
                  <a:gd name="T37" fmla="*/ 0 h 58"/>
                  <a:gd name="T38" fmla="*/ 0 w 27"/>
                  <a:gd name="T39" fmla="*/ 0 h 58"/>
                  <a:gd name="T40" fmla="*/ 0 w 27"/>
                  <a:gd name="T41" fmla="*/ 0 h 58"/>
                  <a:gd name="T42" fmla="*/ 0 w 27"/>
                  <a:gd name="T43" fmla="*/ 0 h 58"/>
                  <a:gd name="T44" fmla="*/ 0 w 27"/>
                  <a:gd name="T45" fmla="*/ 0 h 58"/>
                  <a:gd name="T46" fmla="*/ 0 w 27"/>
                  <a:gd name="T47" fmla="*/ 0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
                  <a:gd name="T73" fmla="*/ 0 h 58"/>
                  <a:gd name="T74" fmla="*/ 27 w 27"/>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 h="58">
                    <a:moveTo>
                      <a:pt x="2" y="47"/>
                    </a:moveTo>
                    <a:lnTo>
                      <a:pt x="10" y="40"/>
                    </a:lnTo>
                    <a:lnTo>
                      <a:pt x="11" y="43"/>
                    </a:lnTo>
                    <a:lnTo>
                      <a:pt x="11" y="42"/>
                    </a:lnTo>
                    <a:lnTo>
                      <a:pt x="11" y="41"/>
                    </a:lnTo>
                    <a:lnTo>
                      <a:pt x="12" y="37"/>
                    </a:lnTo>
                    <a:lnTo>
                      <a:pt x="13" y="33"/>
                    </a:lnTo>
                    <a:lnTo>
                      <a:pt x="17" y="25"/>
                    </a:lnTo>
                    <a:lnTo>
                      <a:pt x="20" y="16"/>
                    </a:lnTo>
                    <a:lnTo>
                      <a:pt x="27" y="4"/>
                    </a:lnTo>
                    <a:lnTo>
                      <a:pt x="18" y="0"/>
                    </a:lnTo>
                    <a:lnTo>
                      <a:pt x="11" y="12"/>
                    </a:lnTo>
                    <a:lnTo>
                      <a:pt x="6" y="21"/>
                    </a:lnTo>
                    <a:lnTo>
                      <a:pt x="2" y="28"/>
                    </a:lnTo>
                    <a:lnTo>
                      <a:pt x="1" y="35"/>
                    </a:lnTo>
                    <a:lnTo>
                      <a:pt x="0" y="39"/>
                    </a:lnTo>
                    <a:lnTo>
                      <a:pt x="0" y="42"/>
                    </a:lnTo>
                    <a:lnTo>
                      <a:pt x="0" y="43"/>
                    </a:lnTo>
                    <a:lnTo>
                      <a:pt x="1" y="46"/>
                    </a:lnTo>
                    <a:lnTo>
                      <a:pt x="9" y="39"/>
                    </a:lnTo>
                    <a:lnTo>
                      <a:pt x="2" y="47"/>
                    </a:lnTo>
                    <a:lnTo>
                      <a:pt x="21" y="58"/>
                    </a:lnTo>
                    <a:lnTo>
                      <a:pt x="10" y="40"/>
                    </a:lnTo>
                    <a:lnTo>
                      <a:pt x="2" y="47"/>
                    </a:lnTo>
                    <a:close/>
                  </a:path>
                </a:pathLst>
              </a:custGeom>
              <a:solidFill>
                <a:srgbClr val="000000"/>
              </a:solidFill>
              <a:ln w="9525">
                <a:noFill/>
                <a:round/>
                <a:headEnd/>
                <a:tailEnd/>
              </a:ln>
            </p:spPr>
            <p:txBody>
              <a:bodyPr/>
              <a:lstStyle/>
              <a:p>
                <a:endParaRPr lang="en-US"/>
              </a:p>
            </p:txBody>
          </p:sp>
          <p:sp>
            <p:nvSpPr>
              <p:cNvPr id="1434" name="Freeform 200"/>
              <p:cNvSpPr>
                <a:spLocks/>
              </p:cNvSpPr>
              <p:nvPr/>
            </p:nvSpPr>
            <p:spPr bwMode="auto">
              <a:xfrm>
                <a:off x="3803" y="1967"/>
                <a:ext cx="10" cy="12"/>
              </a:xfrm>
              <a:custGeom>
                <a:avLst/>
                <a:gdLst>
                  <a:gd name="T0" fmla="*/ 0 w 49"/>
                  <a:gd name="T1" fmla="*/ 0 h 30"/>
                  <a:gd name="T2" fmla="*/ 0 w 49"/>
                  <a:gd name="T3" fmla="*/ 0 h 30"/>
                  <a:gd name="T4" fmla="*/ 0 w 49"/>
                  <a:gd name="T5" fmla="*/ 0 h 30"/>
                  <a:gd name="T6" fmla="*/ 0 w 49"/>
                  <a:gd name="T7" fmla="*/ 0 h 30"/>
                  <a:gd name="T8" fmla="*/ 0 w 49"/>
                  <a:gd name="T9" fmla="*/ 0 h 30"/>
                  <a:gd name="T10" fmla="*/ 0 w 49"/>
                  <a:gd name="T11" fmla="*/ 0 h 30"/>
                  <a:gd name="T12" fmla="*/ 0 w 49"/>
                  <a:gd name="T13" fmla="*/ 0 h 30"/>
                  <a:gd name="T14" fmla="*/ 0 w 49"/>
                  <a:gd name="T15" fmla="*/ 0 h 30"/>
                  <a:gd name="T16" fmla="*/ 0 w 49"/>
                  <a:gd name="T17" fmla="*/ 0 h 30"/>
                  <a:gd name="T18" fmla="*/ 0 w 49"/>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0"/>
                  <a:gd name="T32" fmla="*/ 49 w 49"/>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0">
                    <a:moveTo>
                      <a:pt x="0" y="5"/>
                    </a:moveTo>
                    <a:lnTo>
                      <a:pt x="2" y="8"/>
                    </a:lnTo>
                    <a:lnTo>
                      <a:pt x="42" y="30"/>
                    </a:lnTo>
                    <a:lnTo>
                      <a:pt x="49" y="22"/>
                    </a:lnTo>
                    <a:lnTo>
                      <a:pt x="9" y="0"/>
                    </a:lnTo>
                    <a:lnTo>
                      <a:pt x="11" y="3"/>
                    </a:lnTo>
                    <a:lnTo>
                      <a:pt x="0" y="5"/>
                    </a:lnTo>
                    <a:lnTo>
                      <a:pt x="1" y="7"/>
                    </a:lnTo>
                    <a:lnTo>
                      <a:pt x="2" y="8"/>
                    </a:lnTo>
                    <a:lnTo>
                      <a:pt x="0" y="5"/>
                    </a:lnTo>
                    <a:close/>
                  </a:path>
                </a:pathLst>
              </a:custGeom>
              <a:solidFill>
                <a:srgbClr val="000000"/>
              </a:solidFill>
              <a:ln w="9525">
                <a:noFill/>
                <a:round/>
                <a:headEnd/>
                <a:tailEnd/>
              </a:ln>
            </p:spPr>
            <p:txBody>
              <a:bodyPr/>
              <a:lstStyle/>
              <a:p>
                <a:endParaRPr lang="en-US"/>
              </a:p>
            </p:txBody>
          </p:sp>
          <p:sp>
            <p:nvSpPr>
              <p:cNvPr id="1435" name="Freeform 201"/>
              <p:cNvSpPr>
                <a:spLocks/>
              </p:cNvSpPr>
              <p:nvPr/>
            </p:nvSpPr>
            <p:spPr bwMode="auto">
              <a:xfrm>
                <a:off x="3802" y="1956"/>
                <a:ext cx="2" cy="12"/>
              </a:xfrm>
              <a:custGeom>
                <a:avLst/>
                <a:gdLst>
                  <a:gd name="T0" fmla="*/ 0 w 24"/>
                  <a:gd name="T1" fmla="*/ 0 h 80"/>
                  <a:gd name="T2" fmla="*/ 0 w 24"/>
                  <a:gd name="T3" fmla="*/ 0 h 80"/>
                  <a:gd name="T4" fmla="*/ 0 w 24"/>
                  <a:gd name="T5" fmla="*/ 0 h 80"/>
                  <a:gd name="T6" fmla="*/ 0 w 24"/>
                  <a:gd name="T7" fmla="*/ 0 h 80"/>
                  <a:gd name="T8" fmla="*/ 0 w 24"/>
                  <a:gd name="T9" fmla="*/ 0 h 80"/>
                  <a:gd name="T10" fmla="*/ 0 w 24"/>
                  <a:gd name="T11" fmla="*/ 0 h 80"/>
                  <a:gd name="T12" fmla="*/ 0 w 24"/>
                  <a:gd name="T13" fmla="*/ 0 h 80"/>
                  <a:gd name="T14" fmla="*/ 0 w 24"/>
                  <a:gd name="T15" fmla="*/ 0 h 80"/>
                  <a:gd name="T16" fmla="*/ 0 w 24"/>
                  <a:gd name="T17" fmla="*/ 0 h 80"/>
                  <a:gd name="T18" fmla="*/ 0 w 24"/>
                  <a:gd name="T19" fmla="*/ 0 h 80"/>
                  <a:gd name="T20" fmla="*/ 0 w 24"/>
                  <a:gd name="T21" fmla="*/ 0 h 80"/>
                  <a:gd name="T22" fmla="*/ 0 w 24"/>
                  <a:gd name="T23" fmla="*/ 0 h 80"/>
                  <a:gd name="T24" fmla="*/ 0 w 24"/>
                  <a:gd name="T25" fmla="*/ 0 h 80"/>
                  <a:gd name="T26" fmla="*/ 0 w 24"/>
                  <a:gd name="T27" fmla="*/ 0 h 80"/>
                  <a:gd name="T28" fmla="*/ 0 w 24"/>
                  <a:gd name="T29" fmla="*/ 0 h 80"/>
                  <a:gd name="T30" fmla="*/ 0 w 24"/>
                  <a:gd name="T31" fmla="*/ 0 h 80"/>
                  <a:gd name="T32" fmla="*/ 0 w 24"/>
                  <a:gd name="T33" fmla="*/ 0 h 80"/>
                  <a:gd name="T34" fmla="*/ 0 w 24"/>
                  <a:gd name="T35" fmla="*/ 0 h 80"/>
                  <a:gd name="T36" fmla="*/ 0 w 24"/>
                  <a:gd name="T37" fmla="*/ 0 h 80"/>
                  <a:gd name="T38" fmla="*/ 0 w 24"/>
                  <a:gd name="T39" fmla="*/ 0 h 80"/>
                  <a:gd name="T40" fmla="*/ 0 w 24"/>
                  <a:gd name="T41" fmla="*/ 0 h 80"/>
                  <a:gd name="T42" fmla="*/ 0 w 24"/>
                  <a:gd name="T43" fmla="*/ 0 h 80"/>
                  <a:gd name="T44" fmla="*/ 0 w 24"/>
                  <a:gd name="T45" fmla="*/ 0 h 80"/>
                  <a:gd name="T46" fmla="*/ 0 w 24"/>
                  <a:gd name="T47" fmla="*/ 0 h 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80"/>
                  <a:gd name="T74" fmla="*/ 24 w 24"/>
                  <a:gd name="T75" fmla="*/ 80 h 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80">
                    <a:moveTo>
                      <a:pt x="13" y="2"/>
                    </a:moveTo>
                    <a:lnTo>
                      <a:pt x="13" y="0"/>
                    </a:lnTo>
                    <a:lnTo>
                      <a:pt x="8" y="12"/>
                    </a:lnTo>
                    <a:lnTo>
                      <a:pt x="5" y="24"/>
                    </a:lnTo>
                    <a:lnTo>
                      <a:pt x="2" y="35"/>
                    </a:lnTo>
                    <a:lnTo>
                      <a:pt x="0" y="45"/>
                    </a:lnTo>
                    <a:lnTo>
                      <a:pt x="0" y="55"/>
                    </a:lnTo>
                    <a:lnTo>
                      <a:pt x="0" y="63"/>
                    </a:lnTo>
                    <a:lnTo>
                      <a:pt x="2" y="73"/>
                    </a:lnTo>
                    <a:lnTo>
                      <a:pt x="4" y="80"/>
                    </a:lnTo>
                    <a:lnTo>
                      <a:pt x="15" y="78"/>
                    </a:lnTo>
                    <a:lnTo>
                      <a:pt x="13" y="71"/>
                    </a:lnTo>
                    <a:lnTo>
                      <a:pt x="12" y="63"/>
                    </a:lnTo>
                    <a:lnTo>
                      <a:pt x="12" y="55"/>
                    </a:lnTo>
                    <a:lnTo>
                      <a:pt x="12" y="45"/>
                    </a:lnTo>
                    <a:lnTo>
                      <a:pt x="13" y="37"/>
                    </a:lnTo>
                    <a:lnTo>
                      <a:pt x="16" y="26"/>
                    </a:lnTo>
                    <a:lnTo>
                      <a:pt x="19" y="16"/>
                    </a:lnTo>
                    <a:lnTo>
                      <a:pt x="24" y="4"/>
                    </a:lnTo>
                    <a:lnTo>
                      <a:pt x="24" y="2"/>
                    </a:lnTo>
                    <a:lnTo>
                      <a:pt x="24" y="4"/>
                    </a:lnTo>
                    <a:lnTo>
                      <a:pt x="24" y="3"/>
                    </a:lnTo>
                    <a:lnTo>
                      <a:pt x="24" y="2"/>
                    </a:lnTo>
                    <a:lnTo>
                      <a:pt x="13" y="2"/>
                    </a:lnTo>
                    <a:close/>
                  </a:path>
                </a:pathLst>
              </a:custGeom>
              <a:solidFill>
                <a:srgbClr val="000000"/>
              </a:solidFill>
              <a:ln w="9525">
                <a:noFill/>
                <a:round/>
                <a:headEnd/>
                <a:tailEnd/>
              </a:ln>
            </p:spPr>
            <p:txBody>
              <a:bodyPr/>
              <a:lstStyle/>
              <a:p>
                <a:endParaRPr lang="en-US"/>
              </a:p>
            </p:txBody>
          </p:sp>
          <p:sp>
            <p:nvSpPr>
              <p:cNvPr id="1436" name="Freeform 202"/>
              <p:cNvSpPr>
                <a:spLocks/>
              </p:cNvSpPr>
              <p:nvPr/>
            </p:nvSpPr>
            <p:spPr bwMode="auto">
              <a:xfrm>
                <a:off x="3812" y="1957"/>
                <a:ext cx="42" cy="23"/>
              </a:xfrm>
              <a:custGeom>
                <a:avLst/>
                <a:gdLst>
                  <a:gd name="T0" fmla="*/ 0 w 210"/>
                  <a:gd name="T1" fmla="*/ 0 h 114"/>
                  <a:gd name="T2" fmla="*/ 0 w 210"/>
                  <a:gd name="T3" fmla="*/ 0 h 114"/>
                  <a:gd name="T4" fmla="*/ 0 w 210"/>
                  <a:gd name="T5" fmla="*/ 0 h 114"/>
                  <a:gd name="T6" fmla="*/ 0 w 210"/>
                  <a:gd name="T7" fmla="*/ 0 h 114"/>
                  <a:gd name="T8" fmla="*/ 0 w 210"/>
                  <a:gd name="T9" fmla="*/ 0 h 114"/>
                  <a:gd name="T10" fmla="*/ 0 w 210"/>
                  <a:gd name="T11" fmla="*/ 0 h 114"/>
                  <a:gd name="T12" fmla="*/ 0 w 210"/>
                  <a:gd name="T13" fmla="*/ 0 h 114"/>
                  <a:gd name="T14" fmla="*/ 0 w 210"/>
                  <a:gd name="T15" fmla="*/ 0 h 114"/>
                  <a:gd name="T16" fmla="*/ 0 w 210"/>
                  <a:gd name="T17" fmla="*/ 0 h 114"/>
                  <a:gd name="T18" fmla="*/ 0 w 210"/>
                  <a:gd name="T19" fmla="*/ 0 h 114"/>
                  <a:gd name="T20" fmla="*/ 0 w 210"/>
                  <a:gd name="T21" fmla="*/ 0 h 114"/>
                  <a:gd name="T22" fmla="*/ 0 w 210"/>
                  <a:gd name="T23" fmla="*/ 0 h 114"/>
                  <a:gd name="T24" fmla="*/ 0 w 210"/>
                  <a:gd name="T25" fmla="*/ 0 h 114"/>
                  <a:gd name="T26" fmla="*/ 0 w 210"/>
                  <a:gd name="T27" fmla="*/ 0 h 114"/>
                  <a:gd name="T28" fmla="*/ 0 w 210"/>
                  <a:gd name="T29" fmla="*/ 0 h 114"/>
                  <a:gd name="T30" fmla="*/ 0 w 210"/>
                  <a:gd name="T31" fmla="*/ 0 h 114"/>
                  <a:gd name="T32" fmla="*/ 0 w 210"/>
                  <a:gd name="T33" fmla="*/ 0 h 114"/>
                  <a:gd name="T34" fmla="*/ 0 w 210"/>
                  <a:gd name="T35" fmla="*/ 0 h 114"/>
                  <a:gd name="T36" fmla="*/ 0 w 210"/>
                  <a:gd name="T37" fmla="*/ 0 h 114"/>
                  <a:gd name="T38" fmla="*/ 0 w 210"/>
                  <a:gd name="T39" fmla="*/ 0 h 114"/>
                  <a:gd name="T40" fmla="*/ 0 w 210"/>
                  <a:gd name="T41" fmla="*/ 0 h 114"/>
                  <a:gd name="T42" fmla="*/ 0 w 210"/>
                  <a:gd name="T43" fmla="*/ 0 h 114"/>
                  <a:gd name="T44" fmla="*/ 0 w 210"/>
                  <a:gd name="T45" fmla="*/ 0 h 114"/>
                  <a:gd name="T46" fmla="*/ 0 w 210"/>
                  <a:gd name="T47" fmla="*/ 0 h 114"/>
                  <a:gd name="T48" fmla="*/ 0 w 210"/>
                  <a:gd name="T49" fmla="*/ 0 h 114"/>
                  <a:gd name="T50" fmla="*/ 0 w 210"/>
                  <a:gd name="T51" fmla="*/ 0 h 114"/>
                  <a:gd name="T52" fmla="*/ 0 w 210"/>
                  <a:gd name="T53" fmla="*/ 0 h 114"/>
                  <a:gd name="T54" fmla="*/ 0 w 210"/>
                  <a:gd name="T55" fmla="*/ 0 h 114"/>
                  <a:gd name="T56" fmla="*/ 0 w 210"/>
                  <a:gd name="T57" fmla="*/ 0 h 114"/>
                  <a:gd name="T58" fmla="*/ 0 w 210"/>
                  <a:gd name="T59" fmla="*/ 0 h 114"/>
                  <a:gd name="T60" fmla="*/ 0 w 210"/>
                  <a:gd name="T61" fmla="*/ 0 h 114"/>
                  <a:gd name="T62" fmla="*/ 0 w 210"/>
                  <a:gd name="T63" fmla="*/ 0 h 114"/>
                  <a:gd name="T64" fmla="*/ 0 w 210"/>
                  <a:gd name="T65" fmla="*/ 0 h 114"/>
                  <a:gd name="T66" fmla="*/ 0 w 210"/>
                  <a:gd name="T67" fmla="*/ 0 h 114"/>
                  <a:gd name="T68" fmla="*/ 0 w 210"/>
                  <a:gd name="T69" fmla="*/ 0 h 114"/>
                  <a:gd name="T70" fmla="*/ 0 w 210"/>
                  <a:gd name="T71" fmla="*/ 0 h 114"/>
                  <a:gd name="T72" fmla="*/ 0 w 210"/>
                  <a:gd name="T73" fmla="*/ 0 h 114"/>
                  <a:gd name="T74" fmla="*/ 0 w 210"/>
                  <a:gd name="T75" fmla="*/ 0 h 114"/>
                  <a:gd name="T76" fmla="*/ 0 w 210"/>
                  <a:gd name="T77" fmla="*/ 0 h 114"/>
                  <a:gd name="T78" fmla="*/ 0 w 210"/>
                  <a:gd name="T79" fmla="*/ 0 h 114"/>
                  <a:gd name="T80" fmla="*/ 0 w 210"/>
                  <a:gd name="T81" fmla="*/ 0 h 1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0"/>
                  <a:gd name="T124" fmla="*/ 0 h 114"/>
                  <a:gd name="T125" fmla="*/ 210 w 210"/>
                  <a:gd name="T126" fmla="*/ 114 h 1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0" h="114">
                    <a:moveTo>
                      <a:pt x="0" y="102"/>
                    </a:moveTo>
                    <a:lnTo>
                      <a:pt x="0" y="90"/>
                    </a:lnTo>
                    <a:lnTo>
                      <a:pt x="1" y="79"/>
                    </a:lnTo>
                    <a:lnTo>
                      <a:pt x="3" y="71"/>
                    </a:lnTo>
                    <a:lnTo>
                      <a:pt x="7" y="64"/>
                    </a:lnTo>
                    <a:lnTo>
                      <a:pt x="15" y="59"/>
                    </a:lnTo>
                    <a:lnTo>
                      <a:pt x="25" y="55"/>
                    </a:lnTo>
                    <a:lnTo>
                      <a:pt x="38" y="52"/>
                    </a:lnTo>
                    <a:lnTo>
                      <a:pt x="54" y="50"/>
                    </a:lnTo>
                    <a:lnTo>
                      <a:pt x="69" y="43"/>
                    </a:lnTo>
                    <a:lnTo>
                      <a:pt x="86" y="36"/>
                    </a:lnTo>
                    <a:lnTo>
                      <a:pt x="106" y="26"/>
                    </a:lnTo>
                    <a:lnTo>
                      <a:pt x="127" y="18"/>
                    </a:lnTo>
                    <a:lnTo>
                      <a:pt x="149" y="9"/>
                    </a:lnTo>
                    <a:lnTo>
                      <a:pt x="171" y="4"/>
                    </a:lnTo>
                    <a:lnTo>
                      <a:pt x="192" y="0"/>
                    </a:lnTo>
                    <a:lnTo>
                      <a:pt x="210" y="1"/>
                    </a:lnTo>
                    <a:lnTo>
                      <a:pt x="205" y="13"/>
                    </a:lnTo>
                    <a:lnTo>
                      <a:pt x="202" y="22"/>
                    </a:lnTo>
                    <a:lnTo>
                      <a:pt x="200" y="30"/>
                    </a:lnTo>
                    <a:lnTo>
                      <a:pt x="198" y="34"/>
                    </a:lnTo>
                    <a:lnTo>
                      <a:pt x="196" y="37"/>
                    </a:lnTo>
                    <a:lnTo>
                      <a:pt x="195" y="39"/>
                    </a:lnTo>
                    <a:lnTo>
                      <a:pt x="194" y="40"/>
                    </a:lnTo>
                    <a:lnTo>
                      <a:pt x="180" y="50"/>
                    </a:lnTo>
                    <a:lnTo>
                      <a:pt x="163" y="59"/>
                    </a:lnTo>
                    <a:lnTo>
                      <a:pt x="145" y="68"/>
                    </a:lnTo>
                    <a:lnTo>
                      <a:pt x="126" y="78"/>
                    </a:lnTo>
                    <a:lnTo>
                      <a:pt x="107" y="86"/>
                    </a:lnTo>
                    <a:lnTo>
                      <a:pt x="89" y="95"/>
                    </a:lnTo>
                    <a:lnTo>
                      <a:pt x="72" y="101"/>
                    </a:lnTo>
                    <a:lnTo>
                      <a:pt x="58" y="105"/>
                    </a:lnTo>
                    <a:lnTo>
                      <a:pt x="45" y="111"/>
                    </a:lnTo>
                    <a:lnTo>
                      <a:pt x="37" y="113"/>
                    </a:lnTo>
                    <a:lnTo>
                      <a:pt x="29" y="114"/>
                    </a:lnTo>
                    <a:lnTo>
                      <a:pt x="23" y="113"/>
                    </a:lnTo>
                    <a:lnTo>
                      <a:pt x="18" y="111"/>
                    </a:lnTo>
                    <a:lnTo>
                      <a:pt x="13" y="109"/>
                    </a:lnTo>
                    <a:lnTo>
                      <a:pt x="6" y="105"/>
                    </a:lnTo>
                    <a:lnTo>
                      <a:pt x="0" y="102"/>
                    </a:lnTo>
                    <a:close/>
                  </a:path>
                </a:pathLst>
              </a:custGeom>
              <a:solidFill>
                <a:srgbClr val="B2B2B2"/>
              </a:solidFill>
              <a:ln w="9525">
                <a:noFill/>
                <a:round/>
                <a:headEnd/>
                <a:tailEnd/>
              </a:ln>
            </p:spPr>
            <p:txBody>
              <a:bodyPr/>
              <a:lstStyle/>
              <a:p>
                <a:endParaRPr lang="en-US"/>
              </a:p>
            </p:txBody>
          </p:sp>
          <p:sp>
            <p:nvSpPr>
              <p:cNvPr id="1437" name="Freeform 203"/>
              <p:cNvSpPr>
                <a:spLocks/>
              </p:cNvSpPr>
              <p:nvPr/>
            </p:nvSpPr>
            <p:spPr bwMode="auto">
              <a:xfrm>
                <a:off x="3810" y="1966"/>
                <a:ext cx="13" cy="12"/>
              </a:xfrm>
              <a:custGeom>
                <a:avLst/>
                <a:gdLst>
                  <a:gd name="T0" fmla="*/ 0 w 63"/>
                  <a:gd name="T1" fmla="*/ 0 h 58"/>
                  <a:gd name="T2" fmla="*/ 0 w 63"/>
                  <a:gd name="T3" fmla="*/ 0 h 58"/>
                  <a:gd name="T4" fmla="*/ 0 w 63"/>
                  <a:gd name="T5" fmla="*/ 0 h 58"/>
                  <a:gd name="T6" fmla="*/ 0 w 63"/>
                  <a:gd name="T7" fmla="*/ 0 h 58"/>
                  <a:gd name="T8" fmla="*/ 0 w 63"/>
                  <a:gd name="T9" fmla="*/ 0 h 58"/>
                  <a:gd name="T10" fmla="*/ 0 w 63"/>
                  <a:gd name="T11" fmla="*/ 0 h 58"/>
                  <a:gd name="T12" fmla="*/ 0 w 63"/>
                  <a:gd name="T13" fmla="*/ 0 h 58"/>
                  <a:gd name="T14" fmla="*/ 0 w 63"/>
                  <a:gd name="T15" fmla="*/ 0 h 58"/>
                  <a:gd name="T16" fmla="*/ 0 w 63"/>
                  <a:gd name="T17" fmla="*/ 0 h 58"/>
                  <a:gd name="T18" fmla="*/ 0 w 63"/>
                  <a:gd name="T19" fmla="*/ 0 h 58"/>
                  <a:gd name="T20" fmla="*/ 0 w 63"/>
                  <a:gd name="T21" fmla="*/ 0 h 58"/>
                  <a:gd name="T22" fmla="*/ 0 w 63"/>
                  <a:gd name="T23" fmla="*/ 0 h 58"/>
                  <a:gd name="T24" fmla="*/ 0 w 63"/>
                  <a:gd name="T25" fmla="*/ 0 h 58"/>
                  <a:gd name="T26" fmla="*/ 0 w 63"/>
                  <a:gd name="T27" fmla="*/ 0 h 58"/>
                  <a:gd name="T28" fmla="*/ 0 w 63"/>
                  <a:gd name="T29" fmla="*/ 0 h 58"/>
                  <a:gd name="T30" fmla="*/ 0 w 63"/>
                  <a:gd name="T31" fmla="*/ 0 h 58"/>
                  <a:gd name="T32" fmla="*/ 0 w 63"/>
                  <a:gd name="T33" fmla="*/ 0 h 58"/>
                  <a:gd name="T34" fmla="*/ 0 w 63"/>
                  <a:gd name="T35" fmla="*/ 0 h 58"/>
                  <a:gd name="T36" fmla="*/ 0 w 63"/>
                  <a:gd name="T37" fmla="*/ 0 h 58"/>
                  <a:gd name="T38" fmla="*/ 0 w 63"/>
                  <a:gd name="T39" fmla="*/ 0 h 58"/>
                  <a:gd name="T40" fmla="*/ 0 w 63"/>
                  <a:gd name="T41" fmla="*/ 0 h 58"/>
                  <a:gd name="T42" fmla="*/ 0 w 63"/>
                  <a:gd name="T43" fmla="*/ 0 h 58"/>
                  <a:gd name="T44" fmla="*/ 0 w 63"/>
                  <a:gd name="T45" fmla="*/ 0 h 58"/>
                  <a:gd name="T46" fmla="*/ 0 w 63"/>
                  <a:gd name="T47" fmla="*/ 0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
                  <a:gd name="T73" fmla="*/ 0 h 58"/>
                  <a:gd name="T74" fmla="*/ 63 w 63"/>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 h="58">
                    <a:moveTo>
                      <a:pt x="58" y="0"/>
                    </a:moveTo>
                    <a:lnTo>
                      <a:pt x="59" y="0"/>
                    </a:lnTo>
                    <a:lnTo>
                      <a:pt x="43" y="2"/>
                    </a:lnTo>
                    <a:lnTo>
                      <a:pt x="29" y="6"/>
                    </a:lnTo>
                    <a:lnTo>
                      <a:pt x="19" y="11"/>
                    </a:lnTo>
                    <a:lnTo>
                      <a:pt x="9" y="16"/>
                    </a:lnTo>
                    <a:lnTo>
                      <a:pt x="3" y="24"/>
                    </a:lnTo>
                    <a:lnTo>
                      <a:pt x="1" y="34"/>
                    </a:lnTo>
                    <a:lnTo>
                      <a:pt x="0" y="46"/>
                    </a:lnTo>
                    <a:lnTo>
                      <a:pt x="0" y="58"/>
                    </a:lnTo>
                    <a:lnTo>
                      <a:pt x="11" y="58"/>
                    </a:lnTo>
                    <a:lnTo>
                      <a:pt x="11" y="46"/>
                    </a:lnTo>
                    <a:lnTo>
                      <a:pt x="12" y="36"/>
                    </a:lnTo>
                    <a:lnTo>
                      <a:pt x="15" y="29"/>
                    </a:lnTo>
                    <a:lnTo>
                      <a:pt x="18" y="24"/>
                    </a:lnTo>
                    <a:lnTo>
                      <a:pt x="24" y="19"/>
                    </a:lnTo>
                    <a:lnTo>
                      <a:pt x="34" y="16"/>
                    </a:lnTo>
                    <a:lnTo>
                      <a:pt x="45" y="13"/>
                    </a:lnTo>
                    <a:lnTo>
                      <a:pt x="62" y="11"/>
                    </a:lnTo>
                    <a:lnTo>
                      <a:pt x="63" y="11"/>
                    </a:lnTo>
                    <a:lnTo>
                      <a:pt x="62" y="11"/>
                    </a:lnTo>
                    <a:lnTo>
                      <a:pt x="63" y="11"/>
                    </a:lnTo>
                    <a:lnTo>
                      <a:pt x="58" y="0"/>
                    </a:lnTo>
                    <a:close/>
                  </a:path>
                </a:pathLst>
              </a:custGeom>
              <a:solidFill>
                <a:srgbClr val="000000"/>
              </a:solidFill>
              <a:ln w="9525">
                <a:noFill/>
                <a:round/>
                <a:headEnd/>
                <a:tailEnd/>
              </a:ln>
            </p:spPr>
            <p:txBody>
              <a:bodyPr/>
              <a:lstStyle/>
              <a:p>
                <a:endParaRPr lang="en-US"/>
              </a:p>
            </p:txBody>
          </p:sp>
          <p:sp>
            <p:nvSpPr>
              <p:cNvPr id="1438" name="Freeform 204"/>
              <p:cNvSpPr>
                <a:spLocks/>
              </p:cNvSpPr>
              <p:nvPr/>
            </p:nvSpPr>
            <p:spPr bwMode="auto">
              <a:xfrm>
                <a:off x="3821" y="1955"/>
                <a:ext cx="33" cy="12"/>
              </a:xfrm>
              <a:custGeom>
                <a:avLst/>
                <a:gdLst>
                  <a:gd name="T0" fmla="*/ 0 w 165"/>
                  <a:gd name="T1" fmla="*/ 0 h 60"/>
                  <a:gd name="T2" fmla="*/ 0 w 165"/>
                  <a:gd name="T3" fmla="*/ 0 h 60"/>
                  <a:gd name="T4" fmla="*/ 0 w 165"/>
                  <a:gd name="T5" fmla="*/ 0 h 60"/>
                  <a:gd name="T6" fmla="*/ 0 w 165"/>
                  <a:gd name="T7" fmla="*/ 0 h 60"/>
                  <a:gd name="T8" fmla="*/ 0 w 165"/>
                  <a:gd name="T9" fmla="*/ 0 h 60"/>
                  <a:gd name="T10" fmla="*/ 0 w 165"/>
                  <a:gd name="T11" fmla="*/ 0 h 60"/>
                  <a:gd name="T12" fmla="*/ 0 w 165"/>
                  <a:gd name="T13" fmla="*/ 0 h 60"/>
                  <a:gd name="T14" fmla="*/ 0 w 165"/>
                  <a:gd name="T15" fmla="*/ 0 h 60"/>
                  <a:gd name="T16" fmla="*/ 0 w 165"/>
                  <a:gd name="T17" fmla="*/ 0 h 60"/>
                  <a:gd name="T18" fmla="*/ 0 w 165"/>
                  <a:gd name="T19" fmla="*/ 0 h 60"/>
                  <a:gd name="T20" fmla="*/ 0 w 165"/>
                  <a:gd name="T21" fmla="*/ 0 h 60"/>
                  <a:gd name="T22" fmla="*/ 0 w 165"/>
                  <a:gd name="T23" fmla="*/ 0 h 60"/>
                  <a:gd name="T24" fmla="*/ 0 w 165"/>
                  <a:gd name="T25" fmla="*/ 0 h 60"/>
                  <a:gd name="T26" fmla="*/ 0 w 165"/>
                  <a:gd name="T27" fmla="*/ 0 h 60"/>
                  <a:gd name="T28" fmla="*/ 0 w 165"/>
                  <a:gd name="T29" fmla="*/ 0 h 60"/>
                  <a:gd name="T30" fmla="*/ 0 w 165"/>
                  <a:gd name="T31" fmla="*/ 0 h 60"/>
                  <a:gd name="T32" fmla="*/ 0 w 165"/>
                  <a:gd name="T33" fmla="*/ 0 h 60"/>
                  <a:gd name="T34" fmla="*/ 0 w 165"/>
                  <a:gd name="T35" fmla="*/ 0 h 60"/>
                  <a:gd name="T36" fmla="*/ 0 w 165"/>
                  <a:gd name="T37" fmla="*/ 0 h 60"/>
                  <a:gd name="T38" fmla="*/ 0 w 165"/>
                  <a:gd name="T39" fmla="*/ 0 h 60"/>
                  <a:gd name="T40" fmla="*/ 0 w 165"/>
                  <a:gd name="T41" fmla="*/ 0 h 60"/>
                  <a:gd name="T42" fmla="*/ 0 w 165"/>
                  <a:gd name="T43" fmla="*/ 0 h 60"/>
                  <a:gd name="T44" fmla="*/ 0 w 165"/>
                  <a:gd name="T45" fmla="*/ 0 h 60"/>
                  <a:gd name="T46" fmla="*/ 0 w 165"/>
                  <a:gd name="T47" fmla="*/ 0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5"/>
                  <a:gd name="T73" fmla="*/ 0 h 60"/>
                  <a:gd name="T74" fmla="*/ 165 w 165"/>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5" h="60">
                    <a:moveTo>
                      <a:pt x="163" y="8"/>
                    </a:moveTo>
                    <a:lnTo>
                      <a:pt x="159" y="1"/>
                    </a:lnTo>
                    <a:lnTo>
                      <a:pt x="140" y="0"/>
                    </a:lnTo>
                    <a:lnTo>
                      <a:pt x="118" y="4"/>
                    </a:lnTo>
                    <a:lnTo>
                      <a:pt x="95" y="9"/>
                    </a:lnTo>
                    <a:lnTo>
                      <a:pt x="73" y="18"/>
                    </a:lnTo>
                    <a:lnTo>
                      <a:pt x="52" y="26"/>
                    </a:lnTo>
                    <a:lnTo>
                      <a:pt x="31" y="37"/>
                    </a:lnTo>
                    <a:lnTo>
                      <a:pt x="15" y="43"/>
                    </a:lnTo>
                    <a:lnTo>
                      <a:pt x="0" y="49"/>
                    </a:lnTo>
                    <a:lnTo>
                      <a:pt x="5" y="60"/>
                    </a:lnTo>
                    <a:lnTo>
                      <a:pt x="19" y="53"/>
                    </a:lnTo>
                    <a:lnTo>
                      <a:pt x="36" y="45"/>
                    </a:lnTo>
                    <a:lnTo>
                      <a:pt x="56" y="37"/>
                    </a:lnTo>
                    <a:lnTo>
                      <a:pt x="77" y="28"/>
                    </a:lnTo>
                    <a:lnTo>
                      <a:pt x="100" y="20"/>
                    </a:lnTo>
                    <a:lnTo>
                      <a:pt x="120" y="14"/>
                    </a:lnTo>
                    <a:lnTo>
                      <a:pt x="140" y="10"/>
                    </a:lnTo>
                    <a:lnTo>
                      <a:pt x="157" y="11"/>
                    </a:lnTo>
                    <a:lnTo>
                      <a:pt x="152" y="4"/>
                    </a:lnTo>
                    <a:lnTo>
                      <a:pt x="163" y="8"/>
                    </a:lnTo>
                    <a:lnTo>
                      <a:pt x="165" y="2"/>
                    </a:lnTo>
                    <a:lnTo>
                      <a:pt x="159" y="1"/>
                    </a:lnTo>
                    <a:lnTo>
                      <a:pt x="163" y="8"/>
                    </a:lnTo>
                    <a:close/>
                  </a:path>
                </a:pathLst>
              </a:custGeom>
              <a:solidFill>
                <a:srgbClr val="000000"/>
              </a:solidFill>
              <a:ln w="9525">
                <a:noFill/>
                <a:round/>
                <a:headEnd/>
                <a:tailEnd/>
              </a:ln>
            </p:spPr>
            <p:txBody>
              <a:bodyPr/>
              <a:lstStyle/>
              <a:p>
                <a:endParaRPr lang="en-US"/>
              </a:p>
            </p:txBody>
          </p:sp>
          <p:sp>
            <p:nvSpPr>
              <p:cNvPr id="1439" name="Freeform 205"/>
              <p:cNvSpPr>
                <a:spLocks/>
              </p:cNvSpPr>
              <p:nvPr/>
            </p:nvSpPr>
            <p:spPr bwMode="auto">
              <a:xfrm>
                <a:off x="3850" y="1957"/>
                <a:ext cx="5" cy="9"/>
              </a:xfrm>
              <a:custGeom>
                <a:avLst/>
                <a:gdLst>
                  <a:gd name="T0" fmla="*/ 0 w 25"/>
                  <a:gd name="T1" fmla="*/ 0 h 45"/>
                  <a:gd name="T2" fmla="*/ 0 w 25"/>
                  <a:gd name="T3" fmla="*/ 0 h 45"/>
                  <a:gd name="T4" fmla="*/ 0 w 25"/>
                  <a:gd name="T5" fmla="*/ 0 h 45"/>
                  <a:gd name="T6" fmla="*/ 0 w 25"/>
                  <a:gd name="T7" fmla="*/ 0 h 45"/>
                  <a:gd name="T8" fmla="*/ 0 w 25"/>
                  <a:gd name="T9" fmla="*/ 0 h 45"/>
                  <a:gd name="T10" fmla="*/ 0 w 25"/>
                  <a:gd name="T11" fmla="*/ 0 h 45"/>
                  <a:gd name="T12" fmla="*/ 0 w 25"/>
                  <a:gd name="T13" fmla="*/ 0 h 45"/>
                  <a:gd name="T14" fmla="*/ 0 w 25"/>
                  <a:gd name="T15" fmla="*/ 0 h 45"/>
                  <a:gd name="T16" fmla="*/ 0 w 25"/>
                  <a:gd name="T17" fmla="*/ 0 h 45"/>
                  <a:gd name="T18" fmla="*/ 0 w 25"/>
                  <a:gd name="T19" fmla="*/ 0 h 45"/>
                  <a:gd name="T20" fmla="*/ 0 w 25"/>
                  <a:gd name="T21" fmla="*/ 0 h 45"/>
                  <a:gd name="T22" fmla="*/ 0 w 25"/>
                  <a:gd name="T23" fmla="*/ 0 h 45"/>
                  <a:gd name="T24" fmla="*/ 0 w 25"/>
                  <a:gd name="T25" fmla="*/ 0 h 45"/>
                  <a:gd name="T26" fmla="*/ 0 w 25"/>
                  <a:gd name="T27" fmla="*/ 0 h 45"/>
                  <a:gd name="T28" fmla="*/ 0 w 25"/>
                  <a:gd name="T29" fmla="*/ 0 h 45"/>
                  <a:gd name="T30" fmla="*/ 0 w 25"/>
                  <a:gd name="T31" fmla="*/ 0 h 45"/>
                  <a:gd name="T32" fmla="*/ 0 w 25"/>
                  <a:gd name="T33" fmla="*/ 0 h 45"/>
                  <a:gd name="T34" fmla="*/ 0 w 25"/>
                  <a:gd name="T35" fmla="*/ 0 h 45"/>
                  <a:gd name="T36" fmla="*/ 0 w 25"/>
                  <a:gd name="T37" fmla="*/ 0 h 45"/>
                  <a:gd name="T38" fmla="*/ 0 w 25"/>
                  <a:gd name="T39" fmla="*/ 0 h 45"/>
                  <a:gd name="T40" fmla="*/ 0 w 25"/>
                  <a:gd name="T41" fmla="*/ 0 h 45"/>
                  <a:gd name="T42" fmla="*/ 0 w 25"/>
                  <a:gd name="T43" fmla="*/ 0 h 45"/>
                  <a:gd name="T44" fmla="*/ 0 w 25"/>
                  <a:gd name="T45" fmla="*/ 0 h 45"/>
                  <a:gd name="T46" fmla="*/ 0 w 25"/>
                  <a:gd name="T47" fmla="*/ 0 h 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5"/>
                  <a:gd name="T74" fmla="*/ 25 w 25"/>
                  <a:gd name="T75" fmla="*/ 45 h 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5">
                    <a:moveTo>
                      <a:pt x="8" y="45"/>
                    </a:moveTo>
                    <a:lnTo>
                      <a:pt x="9" y="45"/>
                    </a:lnTo>
                    <a:lnTo>
                      <a:pt x="8" y="44"/>
                    </a:lnTo>
                    <a:lnTo>
                      <a:pt x="10" y="43"/>
                    </a:lnTo>
                    <a:lnTo>
                      <a:pt x="12" y="40"/>
                    </a:lnTo>
                    <a:lnTo>
                      <a:pt x="13" y="37"/>
                    </a:lnTo>
                    <a:lnTo>
                      <a:pt x="15" y="33"/>
                    </a:lnTo>
                    <a:lnTo>
                      <a:pt x="18" y="24"/>
                    </a:lnTo>
                    <a:lnTo>
                      <a:pt x="21" y="16"/>
                    </a:lnTo>
                    <a:lnTo>
                      <a:pt x="25" y="4"/>
                    </a:lnTo>
                    <a:lnTo>
                      <a:pt x="14" y="0"/>
                    </a:lnTo>
                    <a:lnTo>
                      <a:pt x="10" y="12"/>
                    </a:lnTo>
                    <a:lnTo>
                      <a:pt x="6" y="22"/>
                    </a:lnTo>
                    <a:lnTo>
                      <a:pt x="4" y="28"/>
                    </a:lnTo>
                    <a:lnTo>
                      <a:pt x="2" y="33"/>
                    </a:lnTo>
                    <a:lnTo>
                      <a:pt x="1" y="36"/>
                    </a:lnTo>
                    <a:lnTo>
                      <a:pt x="1" y="37"/>
                    </a:lnTo>
                    <a:lnTo>
                      <a:pt x="1" y="38"/>
                    </a:lnTo>
                    <a:lnTo>
                      <a:pt x="0" y="37"/>
                    </a:lnTo>
                    <a:lnTo>
                      <a:pt x="1" y="37"/>
                    </a:lnTo>
                    <a:lnTo>
                      <a:pt x="8" y="45"/>
                    </a:lnTo>
                    <a:lnTo>
                      <a:pt x="9" y="45"/>
                    </a:lnTo>
                    <a:lnTo>
                      <a:pt x="8" y="45"/>
                    </a:lnTo>
                    <a:close/>
                  </a:path>
                </a:pathLst>
              </a:custGeom>
              <a:solidFill>
                <a:srgbClr val="000000"/>
              </a:solidFill>
              <a:ln w="9525">
                <a:noFill/>
                <a:round/>
                <a:headEnd/>
                <a:tailEnd/>
              </a:ln>
            </p:spPr>
            <p:txBody>
              <a:bodyPr/>
              <a:lstStyle/>
              <a:p>
                <a:endParaRPr lang="en-US"/>
              </a:p>
            </p:txBody>
          </p:sp>
          <p:sp>
            <p:nvSpPr>
              <p:cNvPr id="1440" name="Freeform 206"/>
              <p:cNvSpPr>
                <a:spLocks/>
              </p:cNvSpPr>
              <p:nvPr/>
            </p:nvSpPr>
            <p:spPr bwMode="auto">
              <a:xfrm>
                <a:off x="3823" y="1964"/>
                <a:ext cx="28" cy="15"/>
              </a:xfrm>
              <a:custGeom>
                <a:avLst/>
                <a:gdLst>
                  <a:gd name="T0" fmla="*/ 0 w 142"/>
                  <a:gd name="T1" fmla="*/ 0 h 75"/>
                  <a:gd name="T2" fmla="*/ 0 w 142"/>
                  <a:gd name="T3" fmla="*/ 0 h 75"/>
                  <a:gd name="T4" fmla="*/ 0 w 142"/>
                  <a:gd name="T5" fmla="*/ 0 h 75"/>
                  <a:gd name="T6" fmla="*/ 0 w 142"/>
                  <a:gd name="T7" fmla="*/ 0 h 75"/>
                  <a:gd name="T8" fmla="*/ 0 w 142"/>
                  <a:gd name="T9" fmla="*/ 0 h 75"/>
                  <a:gd name="T10" fmla="*/ 0 w 142"/>
                  <a:gd name="T11" fmla="*/ 0 h 75"/>
                  <a:gd name="T12" fmla="*/ 0 w 142"/>
                  <a:gd name="T13" fmla="*/ 0 h 75"/>
                  <a:gd name="T14" fmla="*/ 0 w 142"/>
                  <a:gd name="T15" fmla="*/ 0 h 75"/>
                  <a:gd name="T16" fmla="*/ 0 w 142"/>
                  <a:gd name="T17" fmla="*/ 0 h 75"/>
                  <a:gd name="T18" fmla="*/ 0 w 142"/>
                  <a:gd name="T19" fmla="*/ 0 h 75"/>
                  <a:gd name="T20" fmla="*/ 0 w 142"/>
                  <a:gd name="T21" fmla="*/ 0 h 75"/>
                  <a:gd name="T22" fmla="*/ 0 w 142"/>
                  <a:gd name="T23" fmla="*/ 0 h 75"/>
                  <a:gd name="T24" fmla="*/ 0 w 142"/>
                  <a:gd name="T25" fmla="*/ 0 h 75"/>
                  <a:gd name="T26" fmla="*/ 0 w 142"/>
                  <a:gd name="T27" fmla="*/ 0 h 75"/>
                  <a:gd name="T28" fmla="*/ 0 w 142"/>
                  <a:gd name="T29" fmla="*/ 0 h 75"/>
                  <a:gd name="T30" fmla="*/ 0 w 142"/>
                  <a:gd name="T31" fmla="*/ 0 h 75"/>
                  <a:gd name="T32" fmla="*/ 0 w 142"/>
                  <a:gd name="T33" fmla="*/ 0 h 75"/>
                  <a:gd name="T34" fmla="*/ 0 w 142"/>
                  <a:gd name="T35" fmla="*/ 0 h 75"/>
                  <a:gd name="T36" fmla="*/ 0 w 142"/>
                  <a:gd name="T37" fmla="*/ 0 h 75"/>
                  <a:gd name="T38" fmla="*/ 0 w 142"/>
                  <a:gd name="T39" fmla="*/ 0 h 75"/>
                  <a:gd name="T40" fmla="*/ 0 w 142"/>
                  <a:gd name="T41" fmla="*/ 0 h 75"/>
                  <a:gd name="T42" fmla="*/ 0 w 142"/>
                  <a:gd name="T43" fmla="*/ 0 h 75"/>
                  <a:gd name="T44" fmla="*/ 0 w 142"/>
                  <a:gd name="T45" fmla="*/ 0 h 75"/>
                  <a:gd name="T46" fmla="*/ 0 w 142"/>
                  <a:gd name="T47" fmla="*/ 0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2"/>
                  <a:gd name="T73" fmla="*/ 0 h 75"/>
                  <a:gd name="T74" fmla="*/ 142 w 142"/>
                  <a:gd name="T75" fmla="*/ 75 h 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2" h="75">
                    <a:moveTo>
                      <a:pt x="4" y="75"/>
                    </a:moveTo>
                    <a:lnTo>
                      <a:pt x="3" y="75"/>
                    </a:lnTo>
                    <a:lnTo>
                      <a:pt x="19" y="70"/>
                    </a:lnTo>
                    <a:lnTo>
                      <a:pt x="35" y="64"/>
                    </a:lnTo>
                    <a:lnTo>
                      <a:pt x="53" y="55"/>
                    </a:lnTo>
                    <a:lnTo>
                      <a:pt x="72" y="46"/>
                    </a:lnTo>
                    <a:lnTo>
                      <a:pt x="91" y="37"/>
                    </a:lnTo>
                    <a:lnTo>
                      <a:pt x="110" y="27"/>
                    </a:lnTo>
                    <a:lnTo>
                      <a:pt x="127" y="18"/>
                    </a:lnTo>
                    <a:lnTo>
                      <a:pt x="142" y="8"/>
                    </a:lnTo>
                    <a:lnTo>
                      <a:pt x="135" y="0"/>
                    </a:lnTo>
                    <a:lnTo>
                      <a:pt x="120" y="9"/>
                    </a:lnTo>
                    <a:lnTo>
                      <a:pt x="104" y="19"/>
                    </a:lnTo>
                    <a:lnTo>
                      <a:pt x="87" y="28"/>
                    </a:lnTo>
                    <a:lnTo>
                      <a:pt x="68" y="38"/>
                    </a:lnTo>
                    <a:lnTo>
                      <a:pt x="49" y="46"/>
                    </a:lnTo>
                    <a:lnTo>
                      <a:pt x="31" y="54"/>
                    </a:lnTo>
                    <a:lnTo>
                      <a:pt x="14" y="60"/>
                    </a:lnTo>
                    <a:lnTo>
                      <a:pt x="1" y="64"/>
                    </a:lnTo>
                    <a:lnTo>
                      <a:pt x="0" y="64"/>
                    </a:lnTo>
                    <a:lnTo>
                      <a:pt x="1" y="64"/>
                    </a:lnTo>
                    <a:lnTo>
                      <a:pt x="0" y="64"/>
                    </a:lnTo>
                    <a:lnTo>
                      <a:pt x="4" y="75"/>
                    </a:lnTo>
                    <a:close/>
                  </a:path>
                </a:pathLst>
              </a:custGeom>
              <a:solidFill>
                <a:srgbClr val="000000"/>
              </a:solidFill>
              <a:ln w="9525">
                <a:noFill/>
                <a:round/>
                <a:headEnd/>
                <a:tailEnd/>
              </a:ln>
            </p:spPr>
            <p:txBody>
              <a:bodyPr/>
              <a:lstStyle/>
              <a:p>
                <a:endParaRPr lang="en-US"/>
              </a:p>
            </p:txBody>
          </p:sp>
          <p:sp>
            <p:nvSpPr>
              <p:cNvPr id="1441" name="Freeform 207"/>
              <p:cNvSpPr>
                <a:spLocks/>
              </p:cNvSpPr>
              <p:nvPr/>
            </p:nvSpPr>
            <p:spPr bwMode="auto">
              <a:xfrm>
                <a:off x="3807" y="1971"/>
                <a:ext cx="15" cy="12"/>
              </a:xfrm>
              <a:custGeom>
                <a:avLst/>
                <a:gdLst>
                  <a:gd name="T0" fmla="*/ 0 w 66"/>
                  <a:gd name="T1" fmla="*/ 1 h 22"/>
                  <a:gd name="T2" fmla="*/ 0 w 66"/>
                  <a:gd name="T3" fmla="*/ 1 h 22"/>
                  <a:gd name="T4" fmla="*/ 0 w 66"/>
                  <a:gd name="T5" fmla="*/ 1 h 22"/>
                  <a:gd name="T6" fmla="*/ 0 w 66"/>
                  <a:gd name="T7" fmla="*/ 1 h 22"/>
                  <a:gd name="T8" fmla="*/ 0 w 66"/>
                  <a:gd name="T9" fmla="*/ 1 h 22"/>
                  <a:gd name="T10" fmla="*/ 0 w 66"/>
                  <a:gd name="T11" fmla="*/ 1 h 22"/>
                  <a:gd name="T12" fmla="*/ 0 w 66"/>
                  <a:gd name="T13" fmla="*/ 1 h 22"/>
                  <a:gd name="T14" fmla="*/ 0 w 66"/>
                  <a:gd name="T15" fmla="*/ 1 h 22"/>
                  <a:gd name="T16" fmla="*/ 0 w 66"/>
                  <a:gd name="T17" fmla="*/ 1 h 22"/>
                  <a:gd name="T18" fmla="*/ 0 w 66"/>
                  <a:gd name="T19" fmla="*/ 1 h 22"/>
                  <a:gd name="T20" fmla="*/ 0 w 66"/>
                  <a:gd name="T21" fmla="*/ 1 h 22"/>
                  <a:gd name="T22" fmla="*/ 0 w 66"/>
                  <a:gd name="T23" fmla="*/ 1 h 22"/>
                  <a:gd name="T24" fmla="*/ 0 w 66"/>
                  <a:gd name="T25" fmla="*/ 1 h 22"/>
                  <a:gd name="T26" fmla="*/ 0 w 66"/>
                  <a:gd name="T27" fmla="*/ 1 h 22"/>
                  <a:gd name="T28" fmla="*/ 0 w 66"/>
                  <a:gd name="T29" fmla="*/ 1 h 22"/>
                  <a:gd name="T30" fmla="*/ 0 w 66"/>
                  <a:gd name="T31" fmla="*/ 1 h 22"/>
                  <a:gd name="T32" fmla="*/ 0 w 66"/>
                  <a:gd name="T33" fmla="*/ 1 h 22"/>
                  <a:gd name="T34" fmla="*/ 0 w 66"/>
                  <a:gd name="T35" fmla="*/ 1 h 22"/>
                  <a:gd name="T36" fmla="*/ 0 w 66"/>
                  <a:gd name="T37" fmla="*/ 0 h 22"/>
                  <a:gd name="T38" fmla="*/ 0 w 66"/>
                  <a:gd name="T39" fmla="*/ 1 h 22"/>
                  <a:gd name="T40" fmla="*/ 0 w 66"/>
                  <a:gd name="T41" fmla="*/ 1 h 22"/>
                  <a:gd name="T42" fmla="*/ 0 w 66"/>
                  <a:gd name="T43" fmla="*/ 1 h 22"/>
                  <a:gd name="T44" fmla="*/ 0 w 66"/>
                  <a:gd name="T45" fmla="*/ 1 h 22"/>
                  <a:gd name="T46" fmla="*/ 0 w 66"/>
                  <a:gd name="T47" fmla="*/ 1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22"/>
                  <a:gd name="T74" fmla="*/ 66 w 66"/>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22">
                    <a:moveTo>
                      <a:pt x="0" y="5"/>
                    </a:moveTo>
                    <a:lnTo>
                      <a:pt x="3" y="10"/>
                    </a:lnTo>
                    <a:lnTo>
                      <a:pt x="10" y="13"/>
                    </a:lnTo>
                    <a:lnTo>
                      <a:pt x="17" y="16"/>
                    </a:lnTo>
                    <a:lnTo>
                      <a:pt x="21" y="19"/>
                    </a:lnTo>
                    <a:lnTo>
                      <a:pt x="28" y="21"/>
                    </a:lnTo>
                    <a:lnTo>
                      <a:pt x="35" y="22"/>
                    </a:lnTo>
                    <a:lnTo>
                      <a:pt x="44" y="21"/>
                    </a:lnTo>
                    <a:lnTo>
                      <a:pt x="54" y="19"/>
                    </a:lnTo>
                    <a:lnTo>
                      <a:pt x="66" y="14"/>
                    </a:lnTo>
                    <a:lnTo>
                      <a:pt x="62" y="3"/>
                    </a:lnTo>
                    <a:lnTo>
                      <a:pt x="49" y="8"/>
                    </a:lnTo>
                    <a:lnTo>
                      <a:pt x="41" y="10"/>
                    </a:lnTo>
                    <a:lnTo>
                      <a:pt x="35" y="12"/>
                    </a:lnTo>
                    <a:lnTo>
                      <a:pt x="30" y="10"/>
                    </a:lnTo>
                    <a:lnTo>
                      <a:pt x="26" y="8"/>
                    </a:lnTo>
                    <a:lnTo>
                      <a:pt x="21" y="7"/>
                    </a:lnTo>
                    <a:lnTo>
                      <a:pt x="15" y="4"/>
                    </a:lnTo>
                    <a:lnTo>
                      <a:pt x="8" y="0"/>
                    </a:lnTo>
                    <a:lnTo>
                      <a:pt x="11" y="5"/>
                    </a:lnTo>
                    <a:lnTo>
                      <a:pt x="0" y="5"/>
                    </a:lnTo>
                    <a:lnTo>
                      <a:pt x="0" y="8"/>
                    </a:lnTo>
                    <a:lnTo>
                      <a:pt x="3" y="10"/>
                    </a:lnTo>
                    <a:lnTo>
                      <a:pt x="0" y="5"/>
                    </a:lnTo>
                    <a:close/>
                  </a:path>
                </a:pathLst>
              </a:custGeom>
              <a:solidFill>
                <a:srgbClr val="000000"/>
              </a:solidFill>
              <a:ln w="9525">
                <a:noFill/>
                <a:round/>
                <a:headEnd/>
                <a:tailEnd/>
              </a:ln>
            </p:spPr>
            <p:txBody>
              <a:bodyPr/>
              <a:lstStyle/>
              <a:p>
                <a:endParaRPr lang="en-US"/>
              </a:p>
            </p:txBody>
          </p:sp>
        </p:grpSp>
        <p:grpSp>
          <p:nvGrpSpPr>
            <p:cNvPr id="4" name="Group 208"/>
            <p:cNvGrpSpPr>
              <a:grpSpLocks/>
            </p:cNvGrpSpPr>
            <p:nvPr/>
          </p:nvGrpSpPr>
          <p:grpSpPr bwMode="auto">
            <a:xfrm>
              <a:off x="4196" y="2087"/>
              <a:ext cx="882" cy="503"/>
              <a:chOff x="3328" y="1583"/>
              <a:chExt cx="882" cy="503"/>
            </a:xfrm>
          </p:grpSpPr>
          <p:sp>
            <p:nvSpPr>
              <p:cNvPr id="1042" name="Freeform 209"/>
              <p:cNvSpPr>
                <a:spLocks/>
              </p:cNvSpPr>
              <p:nvPr/>
            </p:nvSpPr>
            <p:spPr bwMode="auto">
              <a:xfrm>
                <a:off x="3793" y="1964"/>
                <a:ext cx="15" cy="61"/>
              </a:xfrm>
              <a:custGeom>
                <a:avLst/>
                <a:gdLst>
                  <a:gd name="T0" fmla="*/ 0 w 74"/>
                  <a:gd name="T1" fmla="*/ 0 h 281"/>
                  <a:gd name="T2" fmla="*/ 0 w 74"/>
                  <a:gd name="T3" fmla="*/ 0 h 281"/>
                  <a:gd name="T4" fmla="*/ 0 w 74"/>
                  <a:gd name="T5" fmla="*/ 0 h 281"/>
                  <a:gd name="T6" fmla="*/ 0 w 74"/>
                  <a:gd name="T7" fmla="*/ 0 h 281"/>
                  <a:gd name="T8" fmla="*/ 0 w 74"/>
                  <a:gd name="T9" fmla="*/ 0 h 281"/>
                  <a:gd name="T10" fmla="*/ 0 w 74"/>
                  <a:gd name="T11" fmla="*/ 0 h 281"/>
                  <a:gd name="T12" fmla="*/ 0 w 74"/>
                  <a:gd name="T13" fmla="*/ 0 h 281"/>
                  <a:gd name="T14" fmla="*/ 0 w 74"/>
                  <a:gd name="T15" fmla="*/ 0 h 281"/>
                  <a:gd name="T16" fmla="*/ 0 w 74"/>
                  <a:gd name="T17" fmla="*/ 0 h 281"/>
                  <a:gd name="T18" fmla="*/ 0 w 74"/>
                  <a:gd name="T19" fmla="*/ 0 h 281"/>
                  <a:gd name="T20" fmla="*/ 0 w 74"/>
                  <a:gd name="T21" fmla="*/ 0 h 281"/>
                  <a:gd name="T22" fmla="*/ 0 w 74"/>
                  <a:gd name="T23" fmla="*/ 0 h 281"/>
                  <a:gd name="T24" fmla="*/ 0 w 74"/>
                  <a:gd name="T25" fmla="*/ 0 h 281"/>
                  <a:gd name="T26" fmla="*/ 0 w 74"/>
                  <a:gd name="T27" fmla="*/ 0 h 281"/>
                  <a:gd name="T28" fmla="*/ 0 w 74"/>
                  <a:gd name="T29" fmla="*/ 0 h 281"/>
                  <a:gd name="T30" fmla="*/ 0 w 74"/>
                  <a:gd name="T31" fmla="*/ 0 h 281"/>
                  <a:gd name="T32" fmla="*/ 0 w 74"/>
                  <a:gd name="T33" fmla="*/ 0 h 281"/>
                  <a:gd name="T34" fmla="*/ 0 w 74"/>
                  <a:gd name="T35" fmla="*/ 0 h 281"/>
                  <a:gd name="T36" fmla="*/ 0 w 74"/>
                  <a:gd name="T37" fmla="*/ 0 h 281"/>
                  <a:gd name="T38" fmla="*/ 0 w 74"/>
                  <a:gd name="T39" fmla="*/ 0 h 281"/>
                  <a:gd name="T40" fmla="*/ 0 w 74"/>
                  <a:gd name="T41" fmla="*/ 0 h 281"/>
                  <a:gd name="T42" fmla="*/ 0 w 74"/>
                  <a:gd name="T43" fmla="*/ 0 h 281"/>
                  <a:gd name="T44" fmla="*/ 0 w 74"/>
                  <a:gd name="T45" fmla="*/ 0 h 281"/>
                  <a:gd name="T46" fmla="*/ 0 w 74"/>
                  <a:gd name="T47" fmla="*/ 0 h 281"/>
                  <a:gd name="T48" fmla="*/ 0 w 74"/>
                  <a:gd name="T49" fmla="*/ 0 h 281"/>
                  <a:gd name="T50" fmla="*/ 0 w 74"/>
                  <a:gd name="T51" fmla="*/ 0 h 281"/>
                  <a:gd name="T52" fmla="*/ 0 w 74"/>
                  <a:gd name="T53" fmla="*/ 0 h 281"/>
                  <a:gd name="T54" fmla="*/ 0 w 74"/>
                  <a:gd name="T55" fmla="*/ 0 h 281"/>
                  <a:gd name="T56" fmla="*/ 0 w 74"/>
                  <a:gd name="T57" fmla="*/ 0 h 281"/>
                  <a:gd name="T58" fmla="*/ 0 w 74"/>
                  <a:gd name="T59" fmla="*/ 0 h 281"/>
                  <a:gd name="T60" fmla="*/ 0 w 74"/>
                  <a:gd name="T61" fmla="*/ 0 h 281"/>
                  <a:gd name="T62" fmla="*/ 0 w 74"/>
                  <a:gd name="T63" fmla="*/ 0 h 281"/>
                  <a:gd name="T64" fmla="*/ 0 w 74"/>
                  <a:gd name="T65" fmla="*/ 0 h 281"/>
                  <a:gd name="T66" fmla="*/ 0 w 74"/>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281"/>
                  <a:gd name="T104" fmla="*/ 74 w 74"/>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281">
                    <a:moveTo>
                      <a:pt x="54" y="0"/>
                    </a:moveTo>
                    <a:lnTo>
                      <a:pt x="48" y="14"/>
                    </a:lnTo>
                    <a:lnTo>
                      <a:pt x="45" y="22"/>
                    </a:lnTo>
                    <a:lnTo>
                      <a:pt x="44" y="28"/>
                    </a:lnTo>
                    <a:lnTo>
                      <a:pt x="42" y="30"/>
                    </a:lnTo>
                    <a:lnTo>
                      <a:pt x="35" y="38"/>
                    </a:lnTo>
                    <a:lnTo>
                      <a:pt x="28" y="44"/>
                    </a:lnTo>
                    <a:lnTo>
                      <a:pt x="20" y="50"/>
                    </a:lnTo>
                    <a:lnTo>
                      <a:pt x="14" y="55"/>
                    </a:lnTo>
                    <a:lnTo>
                      <a:pt x="10" y="62"/>
                    </a:lnTo>
                    <a:lnTo>
                      <a:pt x="8" y="71"/>
                    </a:lnTo>
                    <a:lnTo>
                      <a:pt x="8" y="82"/>
                    </a:lnTo>
                    <a:lnTo>
                      <a:pt x="12" y="98"/>
                    </a:lnTo>
                    <a:lnTo>
                      <a:pt x="11" y="103"/>
                    </a:lnTo>
                    <a:lnTo>
                      <a:pt x="10" y="110"/>
                    </a:lnTo>
                    <a:lnTo>
                      <a:pt x="8" y="117"/>
                    </a:lnTo>
                    <a:lnTo>
                      <a:pt x="7" y="126"/>
                    </a:lnTo>
                    <a:lnTo>
                      <a:pt x="6" y="134"/>
                    </a:lnTo>
                    <a:lnTo>
                      <a:pt x="4" y="143"/>
                    </a:lnTo>
                    <a:lnTo>
                      <a:pt x="3" y="154"/>
                    </a:lnTo>
                    <a:lnTo>
                      <a:pt x="2" y="164"/>
                    </a:lnTo>
                    <a:lnTo>
                      <a:pt x="1" y="177"/>
                    </a:lnTo>
                    <a:lnTo>
                      <a:pt x="0" y="190"/>
                    </a:lnTo>
                    <a:lnTo>
                      <a:pt x="0" y="202"/>
                    </a:lnTo>
                    <a:lnTo>
                      <a:pt x="0" y="217"/>
                    </a:lnTo>
                    <a:lnTo>
                      <a:pt x="0" y="232"/>
                    </a:lnTo>
                    <a:lnTo>
                      <a:pt x="1" y="248"/>
                    </a:lnTo>
                    <a:lnTo>
                      <a:pt x="2" y="265"/>
                    </a:lnTo>
                    <a:lnTo>
                      <a:pt x="3" y="281"/>
                    </a:lnTo>
                    <a:lnTo>
                      <a:pt x="14" y="280"/>
                    </a:lnTo>
                    <a:lnTo>
                      <a:pt x="25" y="278"/>
                    </a:lnTo>
                    <a:lnTo>
                      <a:pt x="33" y="277"/>
                    </a:lnTo>
                    <a:lnTo>
                      <a:pt x="40" y="275"/>
                    </a:lnTo>
                    <a:lnTo>
                      <a:pt x="46" y="274"/>
                    </a:lnTo>
                    <a:lnTo>
                      <a:pt x="50" y="274"/>
                    </a:lnTo>
                    <a:lnTo>
                      <a:pt x="52" y="273"/>
                    </a:lnTo>
                    <a:lnTo>
                      <a:pt x="54" y="273"/>
                    </a:lnTo>
                    <a:lnTo>
                      <a:pt x="57" y="259"/>
                    </a:lnTo>
                    <a:lnTo>
                      <a:pt x="60" y="246"/>
                    </a:lnTo>
                    <a:lnTo>
                      <a:pt x="63" y="232"/>
                    </a:lnTo>
                    <a:lnTo>
                      <a:pt x="64" y="218"/>
                    </a:lnTo>
                    <a:lnTo>
                      <a:pt x="66" y="205"/>
                    </a:lnTo>
                    <a:lnTo>
                      <a:pt x="67" y="192"/>
                    </a:lnTo>
                    <a:lnTo>
                      <a:pt x="67" y="179"/>
                    </a:lnTo>
                    <a:lnTo>
                      <a:pt x="68" y="168"/>
                    </a:lnTo>
                    <a:lnTo>
                      <a:pt x="68" y="156"/>
                    </a:lnTo>
                    <a:lnTo>
                      <a:pt x="67" y="144"/>
                    </a:lnTo>
                    <a:lnTo>
                      <a:pt x="67" y="134"/>
                    </a:lnTo>
                    <a:lnTo>
                      <a:pt x="67" y="124"/>
                    </a:lnTo>
                    <a:lnTo>
                      <a:pt x="66" y="116"/>
                    </a:lnTo>
                    <a:lnTo>
                      <a:pt x="66" y="108"/>
                    </a:lnTo>
                    <a:lnTo>
                      <a:pt x="65" y="100"/>
                    </a:lnTo>
                    <a:lnTo>
                      <a:pt x="65" y="94"/>
                    </a:lnTo>
                    <a:lnTo>
                      <a:pt x="68" y="87"/>
                    </a:lnTo>
                    <a:lnTo>
                      <a:pt x="72" y="80"/>
                    </a:lnTo>
                    <a:lnTo>
                      <a:pt x="74" y="74"/>
                    </a:lnTo>
                    <a:lnTo>
                      <a:pt x="74" y="68"/>
                    </a:lnTo>
                    <a:lnTo>
                      <a:pt x="74" y="62"/>
                    </a:lnTo>
                    <a:lnTo>
                      <a:pt x="73" y="55"/>
                    </a:lnTo>
                    <a:lnTo>
                      <a:pt x="70" y="49"/>
                    </a:lnTo>
                    <a:lnTo>
                      <a:pt x="66" y="40"/>
                    </a:lnTo>
                    <a:lnTo>
                      <a:pt x="63" y="32"/>
                    </a:lnTo>
                    <a:lnTo>
                      <a:pt x="59" y="23"/>
                    </a:lnTo>
                    <a:lnTo>
                      <a:pt x="57" y="17"/>
                    </a:lnTo>
                    <a:lnTo>
                      <a:pt x="56" y="11"/>
                    </a:lnTo>
                    <a:lnTo>
                      <a:pt x="55" y="7"/>
                    </a:lnTo>
                    <a:lnTo>
                      <a:pt x="54" y="3"/>
                    </a:lnTo>
                    <a:lnTo>
                      <a:pt x="54" y="1"/>
                    </a:lnTo>
                    <a:lnTo>
                      <a:pt x="54" y="0"/>
                    </a:lnTo>
                    <a:close/>
                  </a:path>
                </a:pathLst>
              </a:custGeom>
              <a:solidFill>
                <a:srgbClr val="B2B2B2"/>
              </a:solidFill>
              <a:ln w="9525">
                <a:noFill/>
                <a:round/>
                <a:headEnd/>
                <a:tailEnd/>
              </a:ln>
            </p:spPr>
            <p:txBody>
              <a:bodyPr/>
              <a:lstStyle/>
              <a:p>
                <a:endParaRPr lang="en-US"/>
              </a:p>
            </p:txBody>
          </p:sp>
          <p:sp>
            <p:nvSpPr>
              <p:cNvPr id="1043" name="Freeform 210"/>
              <p:cNvSpPr>
                <a:spLocks/>
              </p:cNvSpPr>
              <p:nvPr/>
            </p:nvSpPr>
            <p:spPr bwMode="auto">
              <a:xfrm>
                <a:off x="3807" y="1969"/>
                <a:ext cx="5" cy="12"/>
              </a:xfrm>
              <a:custGeom>
                <a:avLst/>
                <a:gdLst>
                  <a:gd name="T0" fmla="*/ 0 w 22"/>
                  <a:gd name="T1" fmla="*/ 0 h 35"/>
                  <a:gd name="T2" fmla="*/ 0 w 22"/>
                  <a:gd name="T3" fmla="*/ 0 h 35"/>
                  <a:gd name="T4" fmla="*/ 0 w 22"/>
                  <a:gd name="T5" fmla="*/ 0 h 35"/>
                  <a:gd name="T6" fmla="*/ 0 w 22"/>
                  <a:gd name="T7" fmla="*/ 0 h 35"/>
                  <a:gd name="T8" fmla="*/ 0 w 22"/>
                  <a:gd name="T9" fmla="*/ 0 h 35"/>
                  <a:gd name="T10" fmla="*/ 0 w 22"/>
                  <a:gd name="T11" fmla="*/ 0 h 35"/>
                  <a:gd name="T12" fmla="*/ 0 w 22"/>
                  <a:gd name="T13" fmla="*/ 0 h 35"/>
                  <a:gd name="T14" fmla="*/ 0 w 22"/>
                  <a:gd name="T15" fmla="*/ 0 h 35"/>
                  <a:gd name="T16" fmla="*/ 0 w 22"/>
                  <a:gd name="T17" fmla="*/ 0 h 35"/>
                  <a:gd name="T18" fmla="*/ 0 w 22"/>
                  <a:gd name="T19" fmla="*/ 0 h 35"/>
                  <a:gd name="T20" fmla="*/ 0 w 22"/>
                  <a:gd name="T21" fmla="*/ 0 h 35"/>
                  <a:gd name="T22" fmla="*/ 0 w 22"/>
                  <a:gd name="T23" fmla="*/ 0 h 35"/>
                  <a:gd name="T24" fmla="*/ 0 w 22"/>
                  <a:gd name="T25" fmla="*/ 0 h 35"/>
                  <a:gd name="T26" fmla="*/ 0 w 22"/>
                  <a:gd name="T27" fmla="*/ 0 h 35"/>
                  <a:gd name="T28" fmla="*/ 0 w 22"/>
                  <a:gd name="T29" fmla="*/ 0 h 35"/>
                  <a:gd name="T30" fmla="*/ 0 w 22"/>
                  <a:gd name="T31" fmla="*/ 0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35"/>
                  <a:gd name="T50" fmla="*/ 22 w 22"/>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35">
                    <a:moveTo>
                      <a:pt x="10" y="35"/>
                    </a:moveTo>
                    <a:lnTo>
                      <a:pt x="11" y="34"/>
                    </a:lnTo>
                    <a:lnTo>
                      <a:pt x="12" y="31"/>
                    </a:lnTo>
                    <a:lnTo>
                      <a:pt x="13" y="25"/>
                    </a:lnTo>
                    <a:lnTo>
                      <a:pt x="17" y="18"/>
                    </a:lnTo>
                    <a:lnTo>
                      <a:pt x="22" y="4"/>
                    </a:lnTo>
                    <a:lnTo>
                      <a:pt x="11" y="0"/>
                    </a:lnTo>
                    <a:lnTo>
                      <a:pt x="5" y="14"/>
                    </a:lnTo>
                    <a:lnTo>
                      <a:pt x="2" y="23"/>
                    </a:lnTo>
                    <a:lnTo>
                      <a:pt x="1" y="29"/>
                    </a:lnTo>
                    <a:lnTo>
                      <a:pt x="0" y="30"/>
                    </a:lnTo>
                    <a:lnTo>
                      <a:pt x="1" y="29"/>
                    </a:lnTo>
                    <a:lnTo>
                      <a:pt x="10" y="35"/>
                    </a:lnTo>
                    <a:lnTo>
                      <a:pt x="10" y="34"/>
                    </a:lnTo>
                    <a:lnTo>
                      <a:pt x="11" y="34"/>
                    </a:lnTo>
                    <a:lnTo>
                      <a:pt x="10" y="35"/>
                    </a:lnTo>
                    <a:close/>
                  </a:path>
                </a:pathLst>
              </a:custGeom>
              <a:solidFill>
                <a:srgbClr val="000000"/>
              </a:solidFill>
              <a:ln w="9525">
                <a:noFill/>
                <a:round/>
                <a:headEnd/>
                <a:tailEnd/>
              </a:ln>
            </p:spPr>
            <p:txBody>
              <a:bodyPr/>
              <a:lstStyle/>
              <a:p>
                <a:endParaRPr lang="en-US"/>
              </a:p>
            </p:txBody>
          </p:sp>
          <p:sp>
            <p:nvSpPr>
              <p:cNvPr id="1044" name="Freeform 211"/>
              <p:cNvSpPr>
                <a:spLocks/>
              </p:cNvSpPr>
              <p:nvPr/>
            </p:nvSpPr>
            <p:spPr bwMode="auto">
              <a:xfrm>
                <a:off x="3799" y="1979"/>
                <a:ext cx="9" cy="12"/>
              </a:xfrm>
              <a:custGeom>
                <a:avLst/>
                <a:gdLst>
                  <a:gd name="T0" fmla="*/ 0 w 45"/>
                  <a:gd name="T1" fmla="*/ 0 h 72"/>
                  <a:gd name="T2" fmla="*/ 0 w 45"/>
                  <a:gd name="T3" fmla="*/ 0 h 72"/>
                  <a:gd name="T4" fmla="*/ 0 w 45"/>
                  <a:gd name="T5" fmla="*/ 0 h 72"/>
                  <a:gd name="T6" fmla="*/ 0 w 45"/>
                  <a:gd name="T7" fmla="*/ 0 h 72"/>
                  <a:gd name="T8" fmla="*/ 0 w 45"/>
                  <a:gd name="T9" fmla="*/ 0 h 72"/>
                  <a:gd name="T10" fmla="*/ 0 w 45"/>
                  <a:gd name="T11" fmla="*/ 0 h 72"/>
                  <a:gd name="T12" fmla="*/ 0 w 45"/>
                  <a:gd name="T13" fmla="*/ 0 h 72"/>
                  <a:gd name="T14" fmla="*/ 0 w 45"/>
                  <a:gd name="T15" fmla="*/ 0 h 72"/>
                  <a:gd name="T16" fmla="*/ 0 w 45"/>
                  <a:gd name="T17" fmla="*/ 0 h 72"/>
                  <a:gd name="T18" fmla="*/ 0 w 45"/>
                  <a:gd name="T19" fmla="*/ 0 h 72"/>
                  <a:gd name="T20" fmla="*/ 0 w 45"/>
                  <a:gd name="T21" fmla="*/ 0 h 72"/>
                  <a:gd name="T22" fmla="*/ 0 w 45"/>
                  <a:gd name="T23" fmla="*/ 0 h 72"/>
                  <a:gd name="T24" fmla="*/ 0 w 45"/>
                  <a:gd name="T25" fmla="*/ 0 h 72"/>
                  <a:gd name="T26" fmla="*/ 0 w 45"/>
                  <a:gd name="T27" fmla="*/ 0 h 72"/>
                  <a:gd name="T28" fmla="*/ 0 w 45"/>
                  <a:gd name="T29" fmla="*/ 0 h 72"/>
                  <a:gd name="T30" fmla="*/ 0 w 45"/>
                  <a:gd name="T31" fmla="*/ 0 h 72"/>
                  <a:gd name="T32" fmla="*/ 0 w 45"/>
                  <a:gd name="T33" fmla="*/ 0 h 72"/>
                  <a:gd name="T34" fmla="*/ 0 w 45"/>
                  <a:gd name="T35" fmla="*/ 0 h 72"/>
                  <a:gd name="T36" fmla="*/ 0 w 45"/>
                  <a:gd name="T37" fmla="*/ 0 h 72"/>
                  <a:gd name="T38" fmla="*/ 0 w 45"/>
                  <a:gd name="T39" fmla="*/ 0 h 72"/>
                  <a:gd name="T40" fmla="*/ 0 w 45"/>
                  <a:gd name="T41" fmla="*/ 0 h 72"/>
                  <a:gd name="T42" fmla="*/ 0 w 45"/>
                  <a:gd name="T43" fmla="*/ 0 h 72"/>
                  <a:gd name="T44" fmla="*/ 0 w 45"/>
                  <a:gd name="T45" fmla="*/ 0 h 72"/>
                  <a:gd name="T46" fmla="*/ 0 w 45"/>
                  <a:gd name="T47" fmla="*/ 0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
                  <a:gd name="T73" fmla="*/ 0 h 72"/>
                  <a:gd name="T74" fmla="*/ 45 w 45"/>
                  <a:gd name="T75" fmla="*/ 72 h 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 h="72">
                    <a:moveTo>
                      <a:pt x="16" y="72"/>
                    </a:moveTo>
                    <a:lnTo>
                      <a:pt x="16" y="70"/>
                    </a:lnTo>
                    <a:lnTo>
                      <a:pt x="11" y="54"/>
                    </a:lnTo>
                    <a:lnTo>
                      <a:pt x="11" y="45"/>
                    </a:lnTo>
                    <a:lnTo>
                      <a:pt x="14" y="37"/>
                    </a:lnTo>
                    <a:lnTo>
                      <a:pt x="17" y="31"/>
                    </a:lnTo>
                    <a:lnTo>
                      <a:pt x="21" y="27"/>
                    </a:lnTo>
                    <a:lnTo>
                      <a:pt x="29" y="22"/>
                    </a:lnTo>
                    <a:lnTo>
                      <a:pt x="37" y="14"/>
                    </a:lnTo>
                    <a:lnTo>
                      <a:pt x="45" y="6"/>
                    </a:lnTo>
                    <a:lnTo>
                      <a:pt x="36" y="0"/>
                    </a:lnTo>
                    <a:lnTo>
                      <a:pt x="28" y="8"/>
                    </a:lnTo>
                    <a:lnTo>
                      <a:pt x="23" y="13"/>
                    </a:lnTo>
                    <a:lnTo>
                      <a:pt x="15" y="18"/>
                    </a:lnTo>
                    <a:lnTo>
                      <a:pt x="8" y="25"/>
                    </a:lnTo>
                    <a:lnTo>
                      <a:pt x="2" y="33"/>
                    </a:lnTo>
                    <a:lnTo>
                      <a:pt x="0" y="43"/>
                    </a:lnTo>
                    <a:lnTo>
                      <a:pt x="0" y="56"/>
                    </a:lnTo>
                    <a:lnTo>
                      <a:pt x="5" y="72"/>
                    </a:lnTo>
                    <a:lnTo>
                      <a:pt x="5" y="70"/>
                    </a:lnTo>
                    <a:lnTo>
                      <a:pt x="16" y="72"/>
                    </a:lnTo>
                    <a:lnTo>
                      <a:pt x="16" y="71"/>
                    </a:lnTo>
                    <a:lnTo>
                      <a:pt x="16" y="70"/>
                    </a:lnTo>
                    <a:lnTo>
                      <a:pt x="16" y="72"/>
                    </a:lnTo>
                    <a:close/>
                  </a:path>
                </a:pathLst>
              </a:custGeom>
              <a:solidFill>
                <a:srgbClr val="000000"/>
              </a:solidFill>
              <a:ln w="9525">
                <a:noFill/>
                <a:round/>
                <a:headEnd/>
                <a:tailEnd/>
              </a:ln>
            </p:spPr>
            <p:txBody>
              <a:bodyPr/>
              <a:lstStyle/>
              <a:p>
                <a:endParaRPr lang="en-US"/>
              </a:p>
            </p:txBody>
          </p:sp>
          <p:sp>
            <p:nvSpPr>
              <p:cNvPr id="1045" name="Freeform 212"/>
              <p:cNvSpPr>
                <a:spLocks/>
              </p:cNvSpPr>
              <p:nvPr/>
            </p:nvSpPr>
            <p:spPr bwMode="auto">
              <a:xfrm>
                <a:off x="3798" y="1983"/>
                <a:ext cx="4" cy="36"/>
              </a:xfrm>
              <a:custGeom>
                <a:avLst/>
                <a:gdLst>
                  <a:gd name="T0" fmla="*/ 0 w 24"/>
                  <a:gd name="T1" fmla="*/ 0 h 191"/>
                  <a:gd name="T2" fmla="*/ 0 w 24"/>
                  <a:gd name="T3" fmla="*/ 0 h 191"/>
                  <a:gd name="T4" fmla="*/ 0 w 24"/>
                  <a:gd name="T5" fmla="*/ 0 h 191"/>
                  <a:gd name="T6" fmla="*/ 0 w 24"/>
                  <a:gd name="T7" fmla="*/ 0 h 191"/>
                  <a:gd name="T8" fmla="*/ 0 w 24"/>
                  <a:gd name="T9" fmla="*/ 0 h 191"/>
                  <a:gd name="T10" fmla="*/ 0 w 24"/>
                  <a:gd name="T11" fmla="*/ 0 h 191"/>
                  <a:gd name="T12" fmla="*/ 0 w 24"/>
                  <a:gd name="T13" fmla="*/ 0 h 191"/>
                  <a:gd name="T14" fmla="*/ 0 w 24"/>
                  <a:gd name="T15" fmla="*/ 0 h 191"/>
                  <a:gd name="T16" fmla="*/ 0 w 24"/>
                  <a:gd name="T17" fmla="*/ 0 h 191"/>
                  <a:gd name="T18" fmla="*/ 0 w 24"/>
                  <a:gd name="T19" fmla="*/ 0 h 191"/>
                  <a:gd name="T20" fmla="*/ 0 w 24"/>
                  <a:gd name="T21" fmla="*/ 0 h 191"/>
                  <a:gd name="T22" fmla="*/ 0 w 24"/>
                  <a:gd name="T23" fmla="*/ 0 h 191"/>
                  <a:gd name="T24" fmla="*/ 0 w 24"/>
                  <a:gd name="T25" fmla="*/ 0 h 191"/>
                  <a:gd name="T26" fmla="*/ 0 w 24"/>
                  <a:gd name="T27" fmla="*/ 0 h 191"/>
                  <a:gd name="T28" fmla="*/ 0 w 24"/>
                  <a:gd name="T29" fmla="*/ 0 h 191"/>
                  <a:gd name="T30" fmla="*/ 0 w 24"/>
                  <a:gd name="T31" fmla="*/ 0 h 191"/>
                  <a:gd name="T32" fmla="*/ 0 w 24"/>
                  <a:gd name="T33" fmla="*/ 0 h 191"/>
                  <a:gd name="T34" fmla="*/ 0 w 24"/>
                  <a:gd name="T35" fmla="*/ 0 h 191"/>
                  <a:gd name="T36" fmla="*/ 0 w 24"/>
                  <a:gd name="T37" fmla="*/ 0 h 191"/>
                  <a:gd name="T38" fmla="*/ 0 w 24"/>
                  <a:gd name="T39" fmla="*/ 0 h 191"/>
                  <a:gd name="T40" fmla="*/ 0 w 24"/>
                  <a:gd name="T41" fmla="*/ 0 h 191"/>
                  <a:gd name="T42" fmla="*/ 0 w 24"/>
                  <a:gd name="T43" fmla="*/ 0 h 191"/>
                  <a:gd name="T44" fmla="*/ 0 w 24"/>
                  <a:gd name="T45" fmla="*/ 0 h 191"/>
                  <a:gd name="T46" fmla="*/ 0 w 24"/>
                  <a:gd name="T47" fmla="*/ 0 h 191"/>
                  <a:gd name="T48" fmla="*/ 0 w 24"/>
                  <a:gd name="T49" fmla="*/ 0 h 191"/>
                  <a:gd name="T50" fmla="*/ 0 w 24"/>
                  <a:gd name="T51" fmla="*/ 0 h 191"/>
                  <a:gd name="T52" fmla="*/ 0 w 24"/>
                  <a:gd name="T53" fmla="*/ 0 h 191"/>
                  <a:gd name="T54" fmla="*/ 0 w 24"/>
                  <a:gd name="T55" fmla="*/ 0 h 191"/>
                  <a:gd name="T56" fmla="*/ 0 w 24"/>
                  <a:gd name="T57" fmla="*/ 0 h 191"/>
                  <a:gd name="T58" fmla="*/ 0 w 24"/>
                  <a:gd name="T59" fmla="*/ 0 h 191"/>
                  <a:gd name="T60" fmla="*/ 0 w 24"/>
                  <a:gd name="T61" fmla="*/ 0 h 191"/>
                  <a:gd name="T62" fmla="*/ 0 w 24"/>
                  <a:gd name="T63" fmla="*/ 0 h 191"/>
                  <a:gd name="T64" fmla="*/ 0 w 24"/>
                  <a:gd name="T65" fmla="*/ 0 h 191"/>
                  <a:gd name="T66" fmla="*/ 0 w 24"/>
                  <a:gd name="T67" fmla="*/ 0 h 191"/>
                  <a:gd name="T68" fmla="*/ 0 w 24"/>
                  <a:gd name="T69" fmla="*/ 0 h 191"/>
                  <a:gd name="T70" fmla="*/ 0 w 24"/>
                  <a:gd name="T71" fmla="*/ 0 h 191"/>
                  <a:gd name="T72" fmla="*/ 0 w 24"/>
                  <a:gd name="T73" fmla="*/ 0 h 191"/>
                  <a:gd name="T74" fmla="*/ 0 w 24"/>
                  <a:gd name="T75" fmla="*/ 0 h 191"/>
                  <a:gd name="T76" fmla="*/ 0 w 24"/>
                  <a:gd name="T77" fmla="*/ 0 h 191"/>
                  <a:gd name="T78" fmla="*/ 0 w 24"/>
                  <a:gd name="T79" fmla="*/ 0 h 1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
                  <a:gd name="T121" fmla="*/ 0 h 191"/>
                  <a:gd name="T122" fmla="*/ 24 w 24"/>
                  <a:gd name="T123" fmla="*/ 191 h 19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 h="191">
                    <a:moveTo>
                      <a:pt x="8" y="179"/>
                    </a:moveTo>
                    <a:lnTo>
                      <a:pt x="15" y="184"/>
                    </a:lnTo>
                    <a:lnTo>
                      <a:pt x="14" y="168"/>
                    </a:lnTo>
                    <a:lnTo>
                      <a:pt x="13" y="151"/>
                    </a:lnTo>
                    <a:lnTo>
                      <a:pt x="12" y="135"/>
                    </a:lnTo>
                    <a:lnTo>
                      <a:pt x="12" y="120"/>
                    </a:lnTo>
                    <a:lnTo>
                      <a:pt x="12" y="105"/>
                    </a:lnTo>
                    <a:lnTo>
                      <a:pt x="12" y="93"/>
                    </a:lnTo>
                    <a:lnTo>
                      <a:pt x="13" y="80"/>
                    </a:lnTo>
                    <a:lnTo>
                      <a:pt x="14" y="67"/>
                    </a:lnTo>
                    <a:lnTo>
                      <a:pt x="15" y="57"/>
                    </a:lnTo>
                    <a:lnTo>
                      <a:pt x="16" y="47"/>
                    </a:lnTo>
                    <a:lnTo>
                      <a:pt x="17" y="38"/>
                    </a:lnTo>
                    <a:lnTo>
                      <a:pt x="18" y="30"/>
                    </a:lnTo>
                    <a:lnTo>
                      <a:pt x="19" y="21"/>
                    </a:lnTo>
                    <a:lnTo>
                      <a:pt x="22" y="14"/>
                    </a:lnTo>
                    <a:lnTo>
                      <a:pt x="23" y="7"/>
                    </a:lnTo>
                    <a:lnTo>
                      <a:pt x="24" y="2"/>
                    </a:lnTo>
                    <a:lnTo>
                      <a:pt x="13" y="0"/>
                    </a:lnTo>
                    <a:lnTo>
                      <a:pt x="12" y="5"/>
                    </a:lnTo>
                    <a:lnTo>
                      <a:pt x="10" y="12"/>
                    </a:lnTo>
                    <a:lnTo>
                      <a:pt x="8" y="19"/>
                    </a:lnTo>
                    <a:lnTo>
                      <a:pt x="7" y="27"/>
                    </a:lnTo>
                    <a:lnTo>
                      <a:pt x="6" y="36"/>
                    </a:lnTo>
                    <a:lnTo>
                      <a:pt x="5" y="45"/>
                    </a:lnTo>
                    <a:lnTo>
                      <a:pt x="4" y="57"/>
                    </a:lnTo>
                    <a:lnTo>
                      <a:pt x="3" y="67"/>
                    </a:lnTo>
                    <a:lnTo>
                      <a:pt x="1" y="80"/>
                    </a:lnTo>
                    <a:lnTo>
                      <a:pt x="0" y="93"/>
                    </a:lnTo>
                    <a:lnTo>
                      <a:pt x="0" y="105"/>
                    </a:lnTo>
                    <a:lnTo>
                      <a:pt x="0" y="120"/>
                    </a:lnTo>
                    <a:lnTo>
                      <a:pt x="0" y="135"/>
                    </a:lnTo>
                    <a:lnTo>
                      <a:pt x="1" y="151"/>
                    </a:lnTo>
                    <a:lnTo>
                      <a:pt x="3" y="168"/>
                    </a:lnTo>
                    <a:lnTo>
                      <a:pt x="4" y="184"/>
                    </a:lnTo>
                    <a:lnTo>
                      <a:pt x="10" y="190"/>
                    </a:lnTo>
                    <a:lnTo>
                      <a:pt x="4" y="184"/>
                    </a:lnTo>
                    <a:lnTo>
                      <a:pt x="5" y="191"/>
                    </a:lnTo>
                    <a:lnTo>
                      <a:pt x="10" y="190"/>
                    </a:lnTo>
                    <a:lnTo>
                      <a:pt x="8" y="179"/>
                    </a:lnTo>
                    <a:close/>
                  </a:path>
                </a:pathLst>
              </a:custGeom>
              <a:solidFill>
                <a:srgbClr val="000000"/>
              </a:solidFill>
              <a:ln w="9525">
                <a:noFill/>
                <a:round/>
                <a:headEnd/>
                <a:tailEnd/>
              </a:ln>
            </p:spPr>
            <p:txBody>
              <a:bodyPr/>
              <a:lstStyle/>
              <a:p>
                <a:endParaRPr lang="en-US"/>
              </a:p>
            </p:txBody>
          </p:sp>
          <p:sp>
            <p:nvSpPr>
              <p:cNvPr id="1046" name="Freeform 213"/>
              <p:cNvSpPr>
                <a:spLocks/>
              </p:cNvSpPr>
              <p:nvPr/>
            </p:nvSpPr>
            <p:spPr bwMode="auto">
              <a:xfrm>
                <a:off x="3793" y="1952"/>
                <a:ext cx="11" cy="12"/>
              </a:xfrm>
              <a:custGeom>
                <a:avLst/>
                <a:gdLst>
                  <a:gd name="T0" fmla="*/ 0 w 57"/>
                  <a:gd name="T1" fmla="*/ 1 h 19"/>
                  <a:gd name="T2" fmla="*/ 0 w 57"/>
                  <a:gd name="T3" fmla="*/ 0 h 19"/>
                  <a:gd name="T4" fmla="*/ 0 w 57"/>
                  <a:gd name="T5" fmla="*/ 0 h 19"/>
                  <a:gd name="T6" fmla="*/ 0 w 57"/>
                  <a:gd name="T7" fmla="*/ 1 h 19"/>
                  <a:gd name="T8" fmla="*/ 0 w 57"/>
                  <a:gd name="T9" fmla="*/ 1 h 19"/>
                  <a:gd name="T10" fmla="*/ 0 w 57"/>
                  <a:gd name="T11" fmla="*/ 1 h 19"/>
                  <a:gd name="T12" fmla="*/ 0 w 57"/>
                  <a:gd name="T13" fmla="*/ 1 h 19"/>
                  <a:gd name="T14" fmla="*/ 0 w 57"/>
                  <a:gd name="T15" fmla="*/ 1 h 19"/>
                  <a:gd name="T16" fmla="*/ 0 w 57"/>
                  <a:gd name="T17" fmla="*/ 1 h 19"/>
                  <a:gd name="T18" fmla="*/ 0 w 57"/>
                  <a:gd name="T19" fmla="*/ 1 h 19"/>
                  <a:gd name="T20" fmla="*/ 0 w 57"/>
                  <a:gd name="T21" fmla="*/ 1 h 19"/>
                  <a:gd name="T22" fmla="*/ 0 w 57"/>
                  <a:gd name="T23" fmla="*/ 1 h 19"/>
                  <a:gd name="T24" fmla="*/ 0 w 57"/>
                  <a:gd name="T25" fmla="*/ 1 h 19"/>
                  <a:gd name="T26" fmla="*/ 0 w 57"/>
                  <a:gd name="T27" fmla="*/ 1 h 19"/>
                  <a:gd name="T28" fmla="*/ 0 w 57"/>
                  <a:gd name="T29" fmla="*/ 1 h 19"/>
                  <a:gd name="T30" fmla="*/ 0 w 57"/>
                  <a:gd name="T31" fmla="*/ 1 h 19"/>
                  <a:gd name="T32" fmla="*/ 0 w 57"/>
                  <a:gd name="T33" fmla="*/ 1 h 19"/>
                  <a:gd name="T34" fmla="*/ 0 w 57"/>
                  <a:gd name="T35" fmla="*/ 1 h 19"/>
                  <a:gd name="T36" fmla="*/ 0 w 57"/>
                  <a:gd name="T37" fmla="*/ 1 h 19"/>
                  <a:gd name="T38" fmla="*/ 0 w 57"/>
                  <a:gd name="T39" fmla="*/ 1 h 19"/>
                  <a:gd name="T40" fmla="*/ 0 w 57"/>
                  <a:gd name="T41" fmla="*/ 1 h 19"/>
                  <a:gd name="T42" fmla="*/ 0 w 57"/>
                  <a:gd name="T43" fmla="*/ 1 h 19"/>
                  <a:gd name="T44" fmla="*/ 0 w 57"/>
                  <a:gd name="T45" fmla="*/ 1 h 19"/>
                  <a:gd name="T46" fmla="*/ 0 w 57"/>
                  <a:gd name="T47" fmla="*/ 1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
                  <a:gd name="T73" fmla="*/ 0 h 19"/>
                  <a:gd name="T74" fmla="*/ 57 w 57"/>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 h="19">
                    <a:moveTo>
                      <a:pt x="46" y="4"/>
                    </a:moveTo>
                    <a:lnTo>
                      <a:pt x="50" y="0"/>
                    </a:lnTo>
                    <a:lnTo>
                      <a:pt x="48" y="0"/>
                    </a:lnTo>
                    <a:lnTo>
                      <a:pt x="47" y="1"/>
                    </a:lnTo>
                    <a:lnTo>
                      <a:pt x="43" y="1"/>
                    </a:lnTo>
                    <a:lnTo>
                      <a:pt x="37" y="2"/>
                    </a:lnTo>
                    <a:lnTo>
                      <a:pt x="30" y="4"/>
                    </a:lnTo>
                    <a:lnTo>
                      <a:pt x="21" y="5"/>
                    </a:lnTo>
                    <a:lnTo>
                      <a:pt x="11" y="7"/>
                    </a:lnTo>
                    <a:lnTo>
                      <a:pt x="0" y="8"/>
                    </a:lnTo>
                    <a:lnTo>
                      <a:pt x="2" y="19"/>
                    </a:lnTo>
                    <a:lnTo>
                      <a:pt x="14" y="18"/>
                    </a:lnTo>
                    <a:lnTo>
                      <a:pt x="24" y="16"/>
                    </a:lnTo>
                    <a:lnTo>
                      <a:pt x="33" y="14"/>
                    </a:lnTo>
                    <a:lnTo>
                      <a:pt x="39" y="12"/>
                    </a:lnTo>
                    <a:lnTo>
                      <a:pt x="45" y="11"/>
                    </a:lnTo>
                    <a:lnTo>
                      <a:pt x="49" y="11"/>
                    </a:lnTo>
                    <a:lnTo>
                      <a:pt x="53" y="10"/>
                    </a:lnTo>
                    <a:lnTo>
                      <a:pt x="57" y="6"/>
                    </a:lnTo>
                    <a:lnTo>
                      <a:pt x="53" y="10"/>
                    </a:lnTo>
                    <a:lnTo>
                      <a:pt x="56" y="9"/>
                    </a:lnTo>
                    <a:lnTo>
                      <a:pt x="57" y="6"/>
                    </a:lnTo>
                    <a:lnTo>
                      <a:pt x="46" y="4"/>
                    </a:lnTo>
                    <a:close/>
                  </a:path>
                </a:pathLst>
              </a:custGeom>
              <a:solidFill>
                <a:srgbClr val="000000"/>
              </a:solidFill>
              <a:ln w="9525">
                <a:noFill/>
                <a:round/>
                <a:headEnd/>
                <a:tailEnd/>
              </a:ln>
            </p:spPr>
            <p:txBody>
              <a:bodyPr/>
              <a:lstStyle/>
              <a:p>
                <a:endParaRPr lang="en-US"/>
              </a:p>
            </p:txBody>
          </p:sp>
          <p:sp>
            <p:nvSpPr>
              <p:cNvPr id="1047" name="Freeform 214"/>
              <p:cNvSpPr>
                <a:spLocks/>
              </p:cNvSpPr>
              <p:nvPr/>
            </p:nvSpPr>
            <p:spPr bwMode="auto">
              <a:xfrm>
                <a:off x="3807" y="1985"/>
                <a:ext cx="6" cy="36"/>
              </a:xfrm>
              <a:custGeom>
                <a:avLst/>
                <a:gdLst>
                  <a:gd name="T0" fmla="*/ 0 w 26"/>
                  <a:gd name="T1" fmla="*/ 0 h 182"/>
                  <a:gd name="T2" fmla="*/ 0 w 26"/>
                  <a:gd name="T3" fmla="*/ 0 h 182"/>
                  <a:gd name="T4" fmla="*/ 0 w 26"/>
                  <a:gd name="T5" fmla="*/ 0 h 182"/>
                  <a:gd name="T6" fmla="*/ 0 w 26"/>
                  <a:gd name="T7" fmla="*/ 0 h 182"/>
                  <a:gd name="T8" fmla="*/ 0 w 26"/>
                  <a:gd name="T9" fmla="*/ 0 h 182"/>
                  <a:gd name="T10" fmla="*/ 0 w 26"/>
                  <a:gd name="T11" fmla="*/ 0 h 182"/>
                  <a:gd name="T12" fmla="*/ 0 w 26"/>
                  <a:gd name="T13" fmla="*/ 0 h 182"/>
                  <a:gd name="T14" fmla="*/ 0 w 26"/>
                  <a:gd name="T15" fmla="*/ 0 h 182"/>
                  <a:gd name="T16" fmla="*/ 0 w 26"/>
                  <a:gd name="T17" fmla="*/ 0 h 182"/>
                  <a:gd name="T18" fmla="*/ 0 w 26"/>
                  <a:gd name="T19" fmla="*/ 0 h 182"/>
                  <a:gd name="T20" fmla="*/ 0 w 26"/>
                  <a:gd name="T21" fmla="*/ 0 h 182"/>
                  <a:gd name="T22" fmla="*/ 0 w 26"/>
                  <a:gd name="T23" fmla="*/ 0 h 182"/>
                  <a:gd name="T24" fmla="*/ 0 w 26"/>
                  <a:gd name="T25" fmla="*/ 0 h 182"/>
                  <a:gd name="T26" fmla="*/ 0 w 26"/>
                  <a:gd name="T27" fmla="*/ 0 h 182"/>
                  <a:gd name="T28" fmla="*/ 0 w 26"/>
                  <a:gd name="T29" fmla="*/ 0 h 182"/>
                  <a:gd name="T30" fmla="*/ 0 w 26"/>
                  <a:gd name="T31" fmla="*/ 0 h 182"/>
                  <a:gd name="T32" fmla="*/ 0 w 26"/>
                  <a:gd name="T33" fmla="*/ 0 h 182"/>
                  <a:gd name="T34" fmla="*/ 0 w 26"/>
                  <a:gd name="T35" fmla="*/ 0 h 182"/>
                  <a:gd name="T36" fmla="*/ 0 w 26"/>
                  <a:gd name="T37" fmla="*/ 0 h 182"/>
                  <a:gd name="T38" fmla="*/ 0 w 26"/>
                  <a:gd name="T39" fmla="*/ 0 h 182"/>
                  <a:gd name="T40" fmla="*/ 0 w 26"/>
                  <a:gd name="T41" fmla="*/ 0 h 182"/>
                  <a:gd name="T42" fmla="*/ 0 w 26"/>
                  <a:gd name="T43" fmla="*/ 0 h 182"/>
                  <a:gd name="T44" fmla="*/ 0 w 26"/>
                  <a:gd name="T45" fmla="*/ 0 h 182"/>
                  <a:gd name="T46" fmla="*/ 0 w 26"/>
                  <a:gd name="T47" fmla="*/ 0 h 182"/>
                  <a:gd name="T48" fmla="*/ 0 w 26"/>
                  <a:gd name="T49" fmla="*/ 0 h 182"/>
                  <a:gd name="T50" fmla="*/ 0 w 26"/>
                  <a:gd name="T51" fmla="*/ 0 h 182"/>
                  <a:gd name="T52" fmla="*/ 0 w 26"/>
                  <a:gd name="T53" fmla="*/ 0 h 182"/>
                  <a:gd name="T54" fmla="*/ 0 w 26"/>
                  <a:gd name="T55" fmla="*/ 0 h 182"/>
                  <a:gd name="T56" fmla="*/ 0 w 26"/>
                  <a:gd name="T57" fmla="*/ 0 h 182"/>
                  <a:gd name="T58" fmla="*/ 0 w 26"/>
                  <a:gd name="T59" fmla="*/ 0 h 182"/>
                  <a:gd name="T60" fmla="*/ 0 w 26"/>
                  <a:gd name="T61" fmla="*/ 0 h 182"/>
                  <a:gd name="T62" fmla="*/ 0 w 26"/>
                  <a:gd name="T63" fmla="*/ 0 h 182"/>
                  <a:gd name="T64" fmla="*/ 0 w 26"/>
                  <a:gd name="T65" fmla="*/ 0 h 182"/>
                  <a:gd name="T66" fmla="*/ 0 w 26"/>
                  <a:gd name="T67" fmla="*/ 0 h 182"/>
                  <a:gd name="T68" fmla="*/ 0 w 26"/>
                  <a:gd name="T69" fmla="*/ 0 h 182"/>
                  <a:gd name="T70" fmla="*/ 0 w 26"/>
                  <a:gd name="T71" fmla="*/ 0 h 182"/>
                  <a:gd name="T72" fmla="*/ 0 w 26"/>
                  <a:gd name="T73" fmla="*/ 0 h 182"/>
                  <a:gd name="T74" fmla="*/ 0 w 26"/>
                  <a:gd name="T75" fmla="*/ 0 h 182"/>
                  <a:gd name="T76" fmla="*/ 0 w 26"/>
                  <a:gd name="T77" fmla="*/ 0 h 182"/>
                  <a:gd name="T78" fmla="*/ 0 w 26"/>
                  <a:gd name="T79" fmla="*/ 0 h 1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6"/>
                  <a:gd name="T121" fmla="*/ 0 h 182"/>
                  <a:gd name="T122" fmla="*/ 26 w 26"/>
                  <a:gd name="T123" fmla="*/ 182 h 1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6" h="182">
                    <a:moveTo>
                      <a:pt x="12" y="0"/>
                    </a:moveTo>
                    <a:lnTo>
                      <a:pt x="11" y="2"/>
                    </a:lnTo>
                    <a:lnTo>
                      <a:pt x="11" y="8"/>
                    </a:lnTo>
                    <a:lnTo>
                      <a:pt x="12" y="16"/>
                    </a:lnTo>
                    <a:lnTo>
                      <a:pt x="12" y="24"/>
                    </a:lnTo>
                    <a:lnTo>
                      <a:pt x="13" y="32"/>
                    </a:lnTo>
                    <a:lnTo>
                      <a:pt x="13" y="42"/>
                    </a:lnTo>
                    <a:lnTo>
                      <a:pt x="13" y="52"/>
                    </a:lnTo>
                    <a:lnTo>
                      <a:pt x="15" y="64"/>
                    </a:lnTo>
                    <a:lnTo>
                      <a:pt x="15" y="76"/>
                    </a:lnTo>
                    <a:lnTo>
                      <a:pt x="13" y="87"/>
                    </a:lnTo>
                    <a:lnTo>
                      <a:pt x="13" y="100"/>
                    </a:lnTo>
                    <a:lnTo>
                      <a:pt x="12" y="111"/>
                    </a:lnTo>
                    <a:lnTo>
                      <a:pt x="10" y="125"/>
                    </a:lnTo>
                    <a:lnTo>
                      <a:pt x="9" y="139"/>
                    </a:lnTo>
                    <a:lnTo>
                      <a:pt x="7" y="153"/>
                    </a:lnTo>
                    <a:lnTo>
                      <a:pt x="3" y="166"/>
                    </a:lnTo>
                    <a:lnTo>
                      <a:pt x="0" y="180"/>
                    </a:lnTo>
                    <a:lnTo>
                      <a:pt x="11" y="182"/>
                    </a:lnTo>
                    <a:lnTo>
                      <a:pt x="15" y="168"/>
                    </a:lnTo>
                    <a:lnTo>
                      <a:pt x="18" y="155"/>
                    </a:lnTo>
                    <a:lnTo>
                      <a:pt x="20" y="141"/>
                    </a:lnTo>
                    <a:lnTo>
                      <a:pt x="21" y="127"/>
                    </a:lnTo>
                    <a:lnTo>
                      <a:pt x="24" y="114"/>
                    </a:lnTo>
                    <a:lnTo>
                      <a:pt x="25" y="100"/>
                    </a:lnTo>
                    <a:lnTo>
                      <a:pt x="25" y="87"/>
                    </a:lnTo>
                    <a:lnTo>
                      <a:pt x="26" y="76"/>
                    </a:lnTo>
                    <a:lnTo>
                      <a:pt x="26" y="64"/>
                    </a:lnTo>
                    <a:lnTo>
                      <a:pt x="25" y="52"/>
                    </a:lnTo>
                    <a:lnTo>
                      <a:pt x="25" y="42"/>
                    </a:lnTo>
                    <a:lnTo>
                      <a:pt x="25" y="32"/>
                    </a:lnTo>
                    <a:lnTo>
                      <a:pt x="24" y="24"/>
                    </a:lnTo>
                    <a:lnTo>
                      <a:pt x="24" y="16"/>
                    </a:lnTo>
                    <a:lnTo>
                      <a:pt x="22" y="8"/>
                    </a:lnTo>
                    <a:lnTo>
                      <a:pt x="22" y="2"/>
                    </a:lnTo>
                    <a:lnTo>
                      <a:pt x="21" y="4"/>
                    </a:lnTo>
                    <a:lnTo>
                      <a:pt x="12" y="0"/>
                    </a:lnTo>
                    <a:lnTo>
                      <a:pt x="11" y="1"/>
                    </a:lnTo>
                    <a:lnTo>
                      <a:pt x="11" y="2"/>
                    </a:lnTo>
                    <a:lnTo>
                      <a:pt x="12" y="0"/>
                    </a:lnTo>
                    <a:close/>
                  </a:path>
                </a:pathLst>
              </a:custGeom>
              <a:solidFill>
                <a:srgbClr val="000000"/>
              </a:solidFill>
              <a:ln w="9525">
                <a:noFill/>
                <a:round/>
                <a:headEnd/>
                <a:tailEnd/>
              </a:ln>
            </p:spPr>
            <p:txBody>
              <a:bodyPr/>
              <a:lstStyle/>
              <a:p>
                <a:endParaRPr lang="en-US"/>
              </a:p>
            </p:txBody>
          </p:sp>
          <p:sp>
            <p:nvSpPr>
              <p:cNvPr id="1048" name="Freeform 215"/>
              <p:cNvSpPr>
                <a:spLocks/>
              </p:cNvSpPr>
              <p:nvPr/>
            </p:nvSpPr>
            <p:spPr bwMode="auto">
              <a:xfrm>
                <a:off x="3811" y="1981"/>
                <a:ext cx="4" cy="12"/>
              </a:xfrm>
              <a:custGeom>
                <a:avLst/>
                <a:gdLst>
                  <a:gd name="T0" fmla="*/ 0 w 19"/>
                  <a:gd name="T1" fmla="*/ 0 h 58"/>
                  <a:gd name="T2" fmla="*/ 0 w 19"/>
                  <a:gd name="T3" fmla="*/ 0 h 58"/>
                  <a:gd name="T4" fmla="*/ 0 w 19"/>
                  <a:gd name="T5" fmla="*/ 0 h 58"/>
                  <a:gd name="T6" fmla="*/ 0 w 19"/>
                  <a:gd name="T7" fmla="*/ 0 h 58"/>
                  <a:gd name="T8" fmla="*/ 0 w 19"/>
                  <a:gd name="T9" fmla="*/ 0 h 58"/>
                  <a:gd name="T10" fmla="*/ 0 w 19"/>
                  <a:gd name="T11" fmla="*/ 0 h 58"/>
                  <a:gd name="T12" fmla="*/ 0 w 19"/>
                  <a:gd name="T13" fmla="*/ 0 h 58"/>
                  <a:gd name="T14" fmla="*/ 0 w 19"/>
                  <a:gd name="T15" fmla="*/ 0 h 58"/>
                  <a:gd name="T16" fmla="*/ 0 w 19"/>
                  <a:gd name="T17" fmla="*/ 0 h 58"/>
                  <a:gd name="T18" fmla="*/ 0 w 19"/>
                  <a:gd name="T19" fmla="*/ 0 h 58"/>
                  <a:gd name="T20" fmla="*/ 0 w 19"/>
                  <a:gd name="T21" fmla="*/ 0 h 58"/>
                  <a:gd name="T22" fmla="*/ 0 w 19"/>
                  <a:gd name="T23" fmla="*/ 0 h 58"/>
                  <a:gd name="T24" fmla="*/ 0 w 19"/>
                  <a:gd name="T25" fmla="*/ 0 h 58"/>
                  <a:gd name="T26" fmla="*/ 0 w 19"/>
                  <a:gd name="T27" fmla="*/ 0 h 58"/>
                  <a:gd name="T28" fmla="*/ 0 w 19"/>
                  <a:gd name="T29" fmla="*/ 0 h 58"/>
                  <a:gd name="T30" fmla="*/ 0 w 19"/>
                  <a:gd name="T31" fmla="*/ 0 h 58"/>
                  <a:gd name="T32" fmla="*/ 0 w 19"/>
                  <a:gd name="T33" fmla="*/ 0 h 58"/>
                  <a:gd name="T34" fmla="*/ 0 w 19"/>
                  <a:gd name="T35" fmla="*/ 0 h 58"/>
                  <a:gd name="T36" fmla="*/ 0 w 19"/>
                  <a:gd name="T37" fmla="*/ 0 h 58"/>
                  <a:gd name="T38" fmla="*/ 0 w 19"/>
                  <a:gd name="T39" fmla="*/ 0 h 58"/>
                  <a:gd name="T40" fmla="*/ 0 w 19"/>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58"/>
                  <a:gd name="T65" fmla="*/ 19 w 19"/>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58">
                    <a:moveTo>
                      <a:pt x="0" y="4"/>
                    </a:moveTo>
                    <a:lnTo>
                      <a:pt x="1" y="4"/>
                    </a:lnTo>
                    <a:lnTo>
                      <a:pt x="5" y="13"/>
                    </a:lnTo>
                    <a:lnTo>
                      <a:pt x="7" y="18"/>
                    </a:lnTo>
                    <a:lnTo>
                      <a:pt x="8" y="24"/>
                    </a:lnTo>
                    <a:lnTo>
                      <a:pt x="8" y="30"/>
                    </a:lnTo>
                    <a:lnTo>
                      <a:pt x="8" y="35"/>
                    </a:lnTo>
                    <a:lnTo>
                      <a:pt x="6" y="40"/>
                    </a:lnTo>
                    <a:lnTo>
                      <a:pt x="3" y="46"/>
                    </a:lnTo>
                    <a:lnTo>
                      <a:pt x="0" y="54"/>
                    </a:lnTo>
                    <a:lnTo>
                      <a:pt x="9" y="58"/>
                    </a:lnTo>
                    <a:lnTo>
                      <a:pt x="14" y="51"/>
                    </a:lnTo>
                    <a:lnTo>
                      <a:pt x="17" y="44"/>
                    </a:lnTo>
                    <a:lnTo>
                      <a:pt x="19" y="37"/>
                    </a:lnTo>
                    <a:lnTo>
                      <a:pt x="19" y="30"/>
                    </a:lnTo>
                    <a:lnTo>
                      <a:pt x="19" y="24"/>
                    </a:lnTo>
                    <a:lnTo>
                      <a:pt x="18" y="16"/>
                    </a:lnTo>
                    <a:lnTo>
                      <a:pt x="16" y="9"/>
                    </a:lnTo>
                    <a:lnTo>
                      <a:pt x="10" y="0"/>
                    </a:lnTo>
                    <a:lnTo>
                      <a:pt x="12" y="0"/>
                    </a:lnTo>
                    <a:lnTo>
                      <a:pt x="0" y="4"/>
                    </a:lnTo>
                    <a:close/>
                  </a:path>
                </a:pathLst>
              </a:custGeom>
              <a:solidFill>
                <a:srgbClr val="000000"/>
              </a:solidFill>
              <a:ln w="9525">
                <a:noFill/>
                <a:round/>
                <a:headEnd/>
                <a:tailEnd/>
              </a:ln>
            </p:spPr>
            <p:txBody>
              <a:bodyPr/>
              <a:lstStyle/>
              <a:p>
                <a:endParaRPr lang="en-US"/>
              </a:p>
            </p:txBody>
          </p:sp>
          <p:sp>
            <p:nvSpPr>
              <p:cNvPr id="1049" name="Freeform 216"/>
              <p:cNvSpPr>
                <a:spLocks/>
              </p:cNvSpPr>
              <p:nvPr/>
            </p:nvSpPr>
            <p:spPr bwMode="auto">
              <a:xfrm>
                <a:off x="3798" y="1907"/>
                <a:ext cx="6" cy="12"/>
              </a:xfrm>
              <a:custGeom>
                <a:avLst/>
                <a:gdLst>
                  <a:gd name="T0" fmla="*/ 0 w 24"/>
                  <a:gd name="T1" fmla="*/ 0 h 66"/>
                  <a:gd name="T2" fmla="*/ 0 w 24"/>
                  <a:gd name="T3" fmla="*/ 0 h 66"/>
                  <a:gd name="T4" fmla="*/ 0 w 24"/>
                  <a:gd name="T5" fmla="*/ 0 h 66"/>
                  <a:gd name="T6" fmla="*/ 0 w 24"/>
                  <a:gd name="T7" fmla="*/ 0 h 66"/>
                  <a:gd name="T8" fmla="*/ 0 w 24"/>
                  <a:gd name="T9" fmla="*/ 0 h 66"/>
                  <a:gd name="T10" fmla="*/ 0 w 24"/>
                  <a:gd name="T11" fmla="*/ 0 h 66"/>
                  <a:gd name="T12" fmla="*/ 0 w 24"/>
                  <a:gd name="T13" fmla="*/ 0 h 66"/>
                  <a:gd name="T14" fmla="*/ 0 w 24"/>
                  <a:gd name="T15" fmla="*/ 0 h 66"/>
                  <a:gd name="T16" fmla="*/ 0 w 24"/>
                  <a:gd name="T17" fmla="*/ 0 h 66"/>
                  <a:gd name="T18" fmla="*/ 0 w 24"/>
                  <a:gd name="T19" fmla="*/ 0 h 66"/>
                  <a:gd name="T20" fmla="*/ 0 w 24"/>
                  <a:gd name="T21" fmla="*/ 0 h 66"/>
                  <a:gd name="T22" fmla="*/ 0 w 24"/>
                  <a:gd name="T23" fmla="*/ 0 h 66"/>
                  <a:gd name="T24" fmla="*/ 0 w 24"/>
                  <a:gd name="T25" fmla="*/ 0 h 66"/>
                  <a:gd name="T26" fmla="*/ 0 w 24"/>
                  <a:gd name="T27" fmla="*/ 0 h 66"/>
                  <a:gd name="T28" fmla="*/ 0 w 24"/>
                  <a:gd name="T29" fmla="*/ 0 h 66"/>
                  <a:gd name="T30" fmla="*/ 0 w 24"/>
                  <a:gd name="T31" fmla="*/ 0 h 66"/>
                  <a:gd name="T32" fmla="*/ 0 w 24"/>
                  <a:gd name="T33" fmla="*/ 0 h 66"/>
                  <a:gd name="T34" fmla="*/ 0 w 24"/>
                  <a:gd name="T35" fmla="*/ 0 h 66"/>
                  <a:gd name="T36" fmla="*/ 0 w 24"/>
                  <a:gd name="T37" fmla="*/ 0 h 66"/>
                  <a:gd name="T38" fmla="*/ 0 w 24"/>
                  <a:gd name="T39" fmla="*/ 0 h 66"/>
                  <a:gd name="T40" fmla="*/ 0 w 24"/>
                  <a:gd name="T41" fmla="*/ 0 h 66"/>
                  <a:gd name="T42" fmla="*/ 0 w 24"/>
                  <a:gd name="T43" fmla="*/ 0 h 66"/>
                  <a:gd name="T44" fmla="*/ 0 w 24"/>
                  <a:gd name="T45" fmla="*/ 0 h 66"/>
                  <a:gd name="T46" fmla="*/ 0 w 24"/>
                  <a:gd name="T47" fmla="*/ 0 h 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66"/>
                  <a:gd name="T74" fmla="*/ 24 w 24"/>
                  <a:gd name="T75" fmla="*/ 66 h 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66">
                    <a:moveTo>
                      <a:pt x="11" y="26"/>
                    </a:moveTo>
                    <a:lnTo>
                      <a:pt x="0" y="24"/>
                    </a:lnTo>
                    <a:lnTo>
                      <a:pt x="0" y="25"/>
                    </a:lnTo>
                    <a:lnTo>
                      <a:pt x="0" y="28"/>
                    </a:lnTo>
                    <a:lnTo>
                      <a:pt x="1" y="32"/>
                    </a:lnTo>
                    <a:lnTo>
                      <a:pt x="2" y="36"/>
                    </a:lnTo>
                    <a:lnTo>
                      <a:pt x="3" y="42"/>
                    </a:lnTo>
                    <a:lnTo>
                      <a:pt x="6" y="49"/>
                    </a:lnTo>
                    <a:lnTo>
                      <a:pt x="9" y="58"/>
                    </a:lnTo>
                    <a:lnTo>
                      <a:pt x="12" y="66"/>
                    </a:lnTo>
                    <a:lnTo>
                      <a:pt x="24" y="62"/>
                    </a:lnTo>
                    <a:lnTo>
                      <a:pt x="20" y="54"/>
                    </a:lnTo>
                    <a:lnTo>
                      <a:pt x="17" y="45"/>
                    </a:lnTo>
                    <a:lnTo>
                      <a:pt x="15" y="40"/>
                    </a:lnTo>
                    <a:lnTo>
                      <a:pt x="13" y="34"/>
                    </a:lnTo>
                    <a:lnTo>
                      <a:pt x="12" y="29"/>
                    </a:lnTo>
                    <a:lnTo>
                      <a:pt x="11" y="26"/>
                    </a:lnTo>
                    <a:lnTo>
                      <a:pt x="11" y="25"/>
                    </a:lnTo>
                    <a:lnTo>
                      <a:pt x="11" y="24"/>
                    </a:lnTo>
                    <a:lnTo>
                      <a:pt x="0" y="22"/>
                    </a:lnTo>
                    <a:lnTo>
                      <a:pt x="11" y="24"/>
                    </a:lnTo>
                    <a:lnTo>
                      <a:pt x="9" y="0"/>
                    </a:lnTo>
                    <a:lnTo>
                      <a:pt x="0" y="22"/>
                    </a:lnTo>
                    <a:lnTo>
                      <a:pt x="11" y="26"/>
                    </a:lnTo>
                    <a:close/>
                  </a:path>
                </a:pathLst>
              </a:custGeom>
              <a:solidFill>
                <a:srgbClr val="000000"/>
              </a:solidFill>
              <a:ln w="9525">
                <a:noFill/>
                <a:round/>
                <a:headEnd/>
                <a:tailEnd/>
              </a:ln>
            </p:spPr>
            <p:txBody>
              <a:bodyPr/>
              <a:lstStyle/>
              <a:p>
                <a:endParaRPr lang="en-US"/>
              </a:p>
            </p:txBody>
          </p:sp>
          <p:sp>
            <p:nvSpPr>
              <p:cNvPr id="1050" name="Freeform 217"/>
              <p:cNvSpPr>
                <a:spLocks/>
              </p:cNvSpPr>
              <p:nvPr/>
            </p:nvSpPr>
            <p:spPr bwMode="auto">
              <a:xfrm>
                <a:off x="3799" y="1885"/>
                <a:ext cx="19" cy="12"/>
              </a:xfrm>
              <a:custGeom>
                <a:avLst/>
                <a:gdLst>
                  <a:gd name="T0" fmla="*/ 0 w 94"/>
                  <a:gd name="T1" fmla="*/ 0 h 87"/>
                  <a:gd name="T2" fmla="*/ 0 w 94"/>
                  <a:gd name="T3" fmla="*/ 0 h 87"/>
                  <a:gd name="T4" fmla="*/ 0 w 94"/>
                  <a:gd name="T5" fmla="*/ 0 h 87"/>
                  <a:gd name="T6" fmla="*/ 0 w 94"/>
                  <a:gd name="T7" fmla="*/ 0 h 87"/>
                  <a:gd name="T8" fmla="*/ 0 w 94"/>
                  <a:gd name="T9" fmla="*/ 0 h 87"/>
                  <a:gd name="T10" fmla="*/ 0 w 94"/>
                  <a:gd name="T11" fmla="*/ 0 h 87"/>
                  <a:gd name="T12" fmla="*/ 0 w 94"/>
                  <a:gd name="T13" fmla="*/ 0 h 87"/>
                  <a:gd name="T14" fmla="*/ 0 w 94"/>
                  <a:gd name="T15" fmla="*/ 0 h 87"/>
                  <a:gd name="T16" fmla="*/ 0 w 94"/>
                  <a:gd name="T17" fmla="*/ 0 h 87"/>
                  <a:gd name="T18" fmla="*/ 0 w 94"/>
                  <a:gd name="T19" fmla="*/ 0 h 87"/>
                  <a:gd name="T20" fmla="*/ 0 w 94"/>
                  <a:gd name="T21" fmla="*/ 0 h 87"/>
                  <a:gd name="T22" fmla="*/ 0 w 94"/>
                  <a:gd name="T23" fmla="*/ 0 h 87"/>
                  <a:gd name="T24" fmla="*/ 0 w 94"/>
                  <a:gd name="T25" fmla="*/ 0 h 87"/>
                  <a:gd name="T26" fmla="*/ 0 w 94"/>
                  <a:gd name="T27" fmla="*/ 0 h 87"/>
                  <a:gd name="T28" fmla="*/ 0 w 94"/>
                  <a:gd name="T29" fmla="*/ 0 h 87"/>
                  <a:gd name="T30" fmla="*/ 0 w 94"/>
                  <a:gd name="T31" fmla="*/ 0 h 87"/>
                  <a:gd name="T32" fmla="*/ 0 w 94"/>
                  <a:gd name="T33" fmla="*/ 0 h 87"/>
                  <a:gd name="T34" fmla="*/ 0 w 94"/>
                  <a:gd name="T35" fmla="*/ 0 h 87"/>
                  <a:gd name="T36" fmla="*/ 0 w 94"/>
                  <a:gd name="T37" fmla="*/ 0 h 87"/>
                  <a:gd name="T38" fmla="*/ 0 w 94"/>
                  <a:gd name="T39" fmla="*/ 0 h 87"/>
                  <a:gd name="T40" fmla="*/ 0 w 94"/>
                  <a:gd name="T41" fmla="*/ 0 h 87"/>
                  <a:gd name="T42" fmla="*/ 0 w 94"/>
                  <a:gd name="T43" fmla="*/ 0 h 87"/>
                  <a:gd name="T44" fmla="*/ 0 w 94"/>
                  <a:gd name="T45" fmla="*/ 0 h 87"/>
                  <a:gd name="T46" fmla="*/ 0 w 94"/>
                  <a:gd name="T47" fmla="*/ 0 h 87"/>
                  <a:gd name="T48" fmla="*/ 0 w 94"/>
                  <a:gd name="T49" fmla="*/ 0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4"/>
                  <a:gd name="T76" fmla="*/ 0 h 87"/>
                  <a:gd name="T77" fmla="*/ 94 w 94"/>
                  <a:gd name="T78" fmla="*/ 87 h 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4" h="87">
                    <a:moveTo>
                      <a:pt x="0" y="23"/>
                    </a:moveTo>
                    <a:lnTo>
                      <a:pt x="9" y="20"/>
                    </a:lnTo>
                    <a:lnTo>
                      <a:pt x="16" y="17"/>
                    </a:lnTo>
                    <a:lnTo>
                      <a:pt x="22" y="15"/>
                    </a:lnTo>
                    <a:lnTo>
                      <a:pt x="27" y="13"/>
                    </a:lnTo>
                    <a:lnTo>
                      <a:pt x="34" y="10"/>
                    </a:lnTo>
                    <a:lnTo>
                      <a:pt x="41" y="7"/>
                    </a:lnTo>
                    <a:lnTo>
                      <a:pt x="48" y="4"/>
                    </a:lnTo>
                    <a:lnTo>
                      <a:pt x="60" y="0"/>
                    </a:lnTo>
                    <a:lnTo>
                      <a:pt x="79" y="24"/>
                    </a:lnTo>
                    <a:lnTo>
                      <a:pt x="90" y="43"/>
                    </a:lnTo>
                    <a:lnTo>
                      <a:pt x="94" y="58"/>
                    </a:lnTo>
                    <a:lnTo>
                      <a:pt x="91" y="68"/>
                    </a:lnTo>
                    <a:lnTo>
                      <a:pt x="81" y="77"/>
                    </a:lnTo>
                    <a:lnTo>
                      <a:pt x="65" y="82"/>
                    </a:lnTo>
                    <a:lnTo>
                      <a:pt x="44" y="85"/>
                    </a:lnTo>
                    <a:lnTo>
                      <a:pt x="17" y="87"/>
                    </a:lnTo>
                    <a:lnTo>
                      <a:pt x="18" y="82"/>
                    </a:lnTo>
                    <a:lnTo>
                      <a:pt x="18" y="75"/>
                    </a:lnTo>
                    <a:lnTo>
                      <a:pt x="18" y="65"/>
                    </a:lnTo>
                    <a:lnTo>
                      <a:pt x="17" y="56"/>
                    </a:lnTo>
                    <a:lnTo>
                      <a:pt x="16" y="46"/>
                    </a:lnTo>
                    <a:lnTo>
                      <a:pt x="13" y="37"/>
                    </a:lnTo>
                    <a:lnTo>
                      <a:pt x="7" y="29"/>
                    </a:lnTo>
                    <a:lnTo>
                      <a:pt x="0" y="23"/>
                    </a:lnTo>
                    <a:close/>
                  </a:path>
                </a:pathLst>
              </a:custGeom>
              <a:solidFill>
                <a:srgbClr val="009933"/>
              </a:solidFill>
              <a:ln w="9525">
                <a:noFill/>
                <a:round/>
                <a:headEnd/>
                <a:tailEnd/>
              </a:ln>
            </p:spPr>
            <p:txBody>
              <a:bodyPr/>
              <a:lstStyle/>
              <a:p>
                <a:endParaRPr lang="en-US"/>
              </a:p>
            </p:txBody>
          </p:sp>
          <p:sp>
            <p:nvSpPr>
              <p:cNvPr id="1051" name="Freeform 218"/>
              <p:cNvSpPr>
                <a:spLocks/>
              </p:cNvSpPr>
              <p:nvPr/>
            </p:nvSpPr>
            <p:spPr bwMode="auto">
              <a:xfrm>
                <a:off x="3803" y="1965"/>
                <a:ext cx="13" cy="7"/>
              </a:xfrm>
              <a:custGeom>
                <a:avLst/>
                <a:gdLst>
                  <a:gd name="T0" fmla="*/ 0 w 66"/>
                  <a:gd name="T1" fmla="*/ 0 h 34"/>
                  <a:gd name="T2" fmla="*/ 0 w 66"/>
                  <a:gd name="T3" fmla="*/ 0 h 34"/>
                  <a:gd name="T4" fmla="*/ 0 w 66"/>
                  <a:gd name="T5" fmla="*/ 0 h 34"/>
                  <a:gd name="T6" fmla="*/ 0 w 66"/>
                  <a:gd name="T7" fmla="*/ 0 h 34"/>
                  <a:gd name="T8" fmla="*/ 0 w 66"/>
                  <a:gd name="T9" fmla="*/ 0 h 34"/>
                  <a:gd name="T10" fmla="*/ 0 w 66"/>
                  <a:gd name="T11" fmla="*/ 0 h 34"/>
                  <a:gd name="T12" fmla="*/ 0 w 66"/>
                  <a:gd name="T13" fmla="*/ 0 h 34"/>
                  <a:gd name="T14" fmla="*/ 0 w 66"/>
                  <a:gd name="T15" fmla="*/ 0 h 34"/>
                  <a:gd name="T16" fmla="*/ 0 w 66"/>
                  <a:gd name="T17" fmla="*/ 0 h 34"/>
                  <a:gd name="T18" fmla="*/ 0 w 66"/>
                  <a:gd name="T19" fmla="*/ 0 h 34"/>
                  <a:gd name="T20" fmla="*/ 0 w 66"/>
                  <a:gd name="T21" fmla="*/ 0 h 34"/>
                  <a:gd name="T22" fmla="*/ 0 w 66"/>
                  <a:gd name="T23" fmla="*/ 0 h 34"/>
                  <a:gd name="T24" fmla="*/ 0 w 66"/>
                  <a:gd name="T25" fmla="*/ 0 h 34"/>
                  <a:gd name="T26" fmla="*/ 0 w 66"/>
                  <a:gd name="T27" fmla="*/ 0 h 34"/>
                  <a:gd name="T28" fmla="*/ 0 w 66"/>
                  <a:gd name="T29" fmla="*/ 0 h 34"/>
                  <a:gd name="T30" fmla="*/ 0 w 66"/>
                  <a:gd name="T31" fmla="*/ 0 h 34"/>
                  <a:gd name="T32" fmla="*/ 0 w 66"/>
                  <a:gd name="T33" fmla="*/ 0 h 34"/>
                  <a:gd name="T34" fmla="*/ 0 w 66"/>
                  <a:gd name="T35" fmla="*/ 0 h 34"/>
                  <a:gd name="T36" fmla="*/ 0 w 66"/>
                  <a:gd name="T37" fmla="*/ 0 h 34"/>
                  <a:gd name="T38" fmla="*/ 0 w 66"/>
                  <a:gd name="T39" fmla="*/ 0 h 34"/>
                  <a:gd name="T40" fmla="*/ 0 w 66"/>
                  <a:gd name="T41" fmla="*/ 0 h 34"/>
                  <a:gd name="T42" fmla="*/ 0 w 66"/>
                  <a:gd name="T43" fmla="*/ 0 h 34"/>
                  <a:gd name="T44" fmla="*/ 0 w 66"/>
                  <a:gd name="T45" fmla="*/ 0 h 34"/>
                  <a:gd name="T46" fmla="*/ 0 w 66"/>
                  <a:gd name="T47" fmla="*/ 0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34"/>
                  <a:gd name="T74" fmla="*/ 66 w 66"/>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34">
                    <a:moveTo>
                      <a:pt x="66" y="3"/>
                    </a:moveTo>
                    <a:lnTo>
                      <a:pt x="59" y="1"/>
                    </a:lnTo>
                    <a:lnTo>
                      <a:pt x="48" y="5"/>
                    </a:lnTo>
                    <a:lnTo>
                      <a:pt x="40" y="8"/>
                    </a:lnTo>
                    <a:lnTo>
                      <a:pt x="34" y="11"/>
                    </a:lnTo>
                    <a:lnTo>
                      <a:pt x="27" y="13"/>
                    </a:lnTo>
                    <a:lnTo>
                      <a:pt x="21" y="15"/>
                    </a:lnTo>
                    <a:lnTo>
                      <a:pt x="16" y="17"/>
                    </a:lnTo>
                    <a:lnTo>
                      <a:pt x="9" y="21"/>
                    </a:lnTo>
                    <a:lnTo>
                      <a:pt x="0" y="24"/>
                    </a:lnTo>
                    <a:lnTo>
                      <a:pt x="5" y="34"/>
                    </a:lnTo>
                    <a:lnTo>
                      <a:pt x="14" y="31"/>
                    </a:lnTo>
                    <a:lnTo>
                      <a:pt x="20" y="28"/>
                    </a:lnTo>
                    <a:lnTo>
                      <a:pt x="26" y="26"/>
                    </a:lnTo>
                    <a:lnTo>
                      <a:pt x="31" y="24"/>
                    </a:lnTo>
                    <a:lnTo>
                      <a:pt x="38" y="22"/>
                    </a:lnTo>
                    <a:lnTo>
                      <a:pt x="45" y="19"/>
                    </a:lnTo>
                    <a:lnTo>
                      <a:pt x="53" y="15"/>
                    </a:lnTo>
                    <a:lnTo>
                      <a:pt x="64" y="11"/>
                    </a:lnTo>
                    <a:lnTo>
                      <a:pt x="57" y="9"/>
                    </a:lnTo>
                    <a:lnTo>
                      <a:pt x="66" y="3"/>
                    </a:lnTo>
                    <a:lnTo>
                      <a:pt x="64" y="0"/>
                    </a:lnTo>
                    <a:lnTo>
                      <a:pt x="59" y="1"/>
                    </a:lnTo>
                    <a:lnTo>
                      <a:pt x="66" y="3"/>
                    </a:lnTo>
                    <a:close/>
                  </a:path>
                </a:pathLst>
              </a:custGeom>
              <a:solidFill>
                <a:srgbClr val="000000"/>
              </a:solidFill>
              <a:ln w="9525">
                <a:noFill/>
                <a:round/>
                <a:headEnd/>
                <a:tailEnd/>
              </a:ln>
            </p:spPr>
            <p:txBody>
              <a:bodyPr/>
              <a:lstStyle/>
              <a:p>
                <a:endParaRPr lang="en-US"/>
              </a:p>
            </p:txBody>
          </p:sp>
          <p:sp>
            <p:nvSpPr>
              <p:cNvPr id="1052" name="Freeform 219"/>
              <p:cNvSpPr>
                <a:spLocks/>
              </p:cNvSpPr>
              <p:nvPr/>
            </p:nvSpPr>
            <p:spPr bwMode="auto">
              <a:xfrm>
                <a:off x="3789" y="1892"/>
                <a:ext cx="19" cy="12"/>
              </a:xfrm>
              <a:custGeom>
                <a:avLst/>
                <a:gdLst>
                  <a:gd name="T0" fmla="*/ 0 w 90"/>
                  <a:gd name="T1" fmla="*/ 0 h 96"/>
                  <a:gd name="T2" fmla="*/ 0 w 90"/>
                  <a:gd name="T3" fmla="*/ 0 h 96"/>
                  <a:gd name="T4" fmla="*/ 0 w 90"/>
                  <a:gd name="T5" fmla="*/ 0 h 96"/>
                  <a:gd name="T6" fmla="*/ 0 w 90"/>
                  <a:gd name="T7" fmla="*/ 0 h 96"/>
                  <a:gd name="T8" fmla="*/ 0 w 90"/>
                  <a:gd name="T9" fmla="*/ 0 h 96"/>
                  <a:gd name="T10" fmla="*/ 0 w 90"/>
                  <a:gd name="T11" fmla="*/ 0 h 96"/>
                  <a:gd name="T12" fmla="*/ 0 w 90"/>
                  <a:gd name="T13" fmla="*/ 0 h 96"/>
                  <a:gd name="T14" fmla="*/ 0 w 90"/>
                  <a:gd name="T15" fmla="*/ 0 h 96"/>
                  <a:gd name="T16" fmla="*/ 0 w 90"/>
                  <a:gd name="T17" fmla="*/ 0 h 96"/>
                  <a:gd name="T18" fmla="*/ 0 w 90"/>
                  <a:gd name="T19" fmla="*/ 0 h 96"/>
                  <a:gd name="T20" fmla="*/ 0 w 90"/>
                  <a:gd name="T21" fmla="*/ 0 h 96"/>
                  <a:gd name="T22" fmla="*/ 0 w 90"/>
                  <a:gd name="T23" fmla="*/ 0 h 96"/>
                  <a:gd name="T24" fmla="*/ 0 w 90"/>
                  <a:gd name="T25" fmla="*/ 0 h 96"/>
                  <a:gd name="T26" fmla="*/ 0 w 90"/>
                  <a:gd name="T27" fmla="*/ 0 h 96"/>
                  <a:gd name="T28" fmla="*/ 0 w 90"/>
                  <a:gd name="T29" fmla="*/ 0 h 96"/>
                  <a:gd name="T30" fmla="*/ 0 w 90"/>
                  <a:gd name="T31" fmla="*/ 0 h 96"/>
                  <a:gd name="T32" fmla="*/ 0 w 90"/>
                  <a:gd name="T33" fmla="*/ 0 h 96"/>
                  <a:gd name="T34" fmla="*/ 0 w 90"/>
                  <a:gd name="T35" fmla="*/ 0 h 96"/>
                  <a:gd name="T36" fmla="*/ 0 w 90"/>
                  <a:gd name="T37" fmla="*/ 0 h 96"/>
                  <a:gd name="T38" fmla="*/ 0 w 90"/>
                  <a:gd name="T39" fmla="*/ 0 h 96"/>
                  <a:gd name="T40" fmla="*/ 0 w 90"/>
                  <a:gd name="T41" fmla="*/ 0 h 96"/>
                  <a:gd name="T42" fmla="*/ 0 w 90"/>
                  <a:gd name="T43" fmla="*/ 0 h 96"/>
                  <a:gd name="T44" fmla="*/ 0 w 90"/>
                  <a:gd name="T45" fmla="*/ 0 h 96"/>
                  <a:gd name="T46" fmla="*/ 0 w 90"/>
                  <a:gd name="T47" fmla="*/ 0 h 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0"/>
                  <a:gd name="T73" fmla="*/ 0 h 96"/>
                  <a:gd name="T74" fmla="*/ 90 w 90"/>
                  <a:gd name="T75" fmla="*/ 96 h 9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0" h="96">
                    <a:moveTo>
                      <a:pt x="2" y="89"/>
                    </a:moveTo>
                    <a:lnTo>
                      <a:pt x="7" y="96"/>
                    </a:lnTo>
                    <a:lnTo>
                      <a:pt x="35" y="93"/>
                    </a:lnTo>
                    <a:lnTo>
                      <a:pt x="56" y="90"/>
                    </a:lnTo>
                    <a:lnTo>
                      <a:pt x="73" y="84"/>
                    </a:lnTo>
                    <a:lnTo>
                      <a:pt x="85" y="75"/>
                    </a:lnTo>
                    <a:lnTo>
                      <a:pt x="90" y="61"/>
                    </a:lnTo>
                    <a:lnTo>
                      <a:pt x="85" y="44"/>
                    </a:lnTo>
                    <a:lnTo>
                      <a:pt x="73" y="24"/>
                    </a:lnTo>
                    <a:lnTo>
                      <a:pt x="54" y="0"/>
                    </a:lnTo>
                    <a:lnTo>
                      <a:pt x="45" y="6"/>
                    </a:lnTo>
                    <a:lnTo>
                      <a:pt x="64" y="30"/>
                    </a:lnTo>
                    <a:lnTo>
                      <a:pt x="74" y="48"/>
                    </a:lnTo>
                    <a:lnTo>
                      <a:pt x="79" y="61"/>
                    </a:lnTo>
                    <a:lnTo>
                      <a:pt x="76" y="68"/>
                    </a:lnTo>
                    <a:lnTo>
                      <a:pt x="69" y="76"/>
                    </a:lnTo>
                    <a:lnTo>
                      <a:pt x="54" y="80"/>
                    </a:lnTo>
                    <a:lnTo>
                      <a:pt x="33" y="83"/>
                    </a:lnTo>
                    <a:lnTo>
                      <a:pt x="7" y="85"/>
                    </a:lnTo>
                    <a:lnTo>
                      <a:pt x="13" y="91"/>
                    </a:lnTo>
                    <a:lnTo>
                      <a:pt x="2" y="89"/>
                    </a:lnTo>
                    <a:lnTo>
                      <a:pt x="0" y="96"/>
                    </a:lnTo>
                    <a:lnTo>
                      <a:pt x="7" y="96"/>
                    </a:lnTo>
                    <a:lnTo>
                      <a:pt x="2" y="89"/>
                    </a:lnTo>
                    <a:close/>
                  </a:path>
                </a:pathLst>
              </a:custGeom>
              <a:solidFill>
                <a:srgbClr val="000000"/>
              </a:solidFill>
              <a:ln w="9525">
                <a:noFill/>
                <a:round/>
                <a:headEnd/>
                <a:tailEnd/>
              </a:ln>
            </p:spPr>
            <p:txBody>
              <a:bodyPr/>
              <a:lstStyle/>
              <a:p>
                <a:endParaRPr lang="en-US"/>
              </a:p>
            </p:txBody>
          </p:sp>
          <p:sp>
            <p:nvSpPr>
              <p:cNvPr id="1053" name="Freeform 220"/>
              <p:cNvSpPr>
                <a:spLocks/>
              </p:cNvSpPr>
              <p:nvPr/>
            </p:nvSpPr>
            <p:spPr bwMode="auto">
              <a:xfrm>
                <a:off x="3790" y="1907"/>
                <a:ext cx="6" cy="12"/>
              </a:xfrm>
              <a:custGeom>
                <a:avLst/>
                <a:gdLst>
                  <a:gd name="T0" fmla="*/ 0 w 36"/>
                  <a:gd name="T1" fmla="*/ 0 h 70"/>
                  <a:gd name="T2" fmla="*/ 0 w 36"/>
                  <a:gd name="T3" fmla="*/ 0 h 70"/>
                  <a:gd name="T4" fmla="*/ 0 w 36"/>
                  <a:gd name="T5" fmla="*/ 0 h 70"/>
                  <a:gd name="T6" fmla="*/ 0 w 36"/>
                  <a:gd name="T7" fmla="*/ 0 h 70"/>
                  <a:gd name="T8" fmla="*/ 0 w 36"/>
                  <a:gd name="T9" fmla="*/ 0 h 70"/>
                  <a:gd name="T10" fmla="*/ 0 w 36"/>
                  <a:gd name="T11" fmla="*/ 0 h 70"/>
                  <a:gd name="T12" fmla="*/ 0 w 36"/>
                  <a:gd name="T13" fmla="*/ 0 h 70"/>
                  <a:gd name="T14" fmla="*/ 0 w 36"/>
                  <a:gd name="T15" fmla="*/ 0 h 70"/>
                  <a:gd name="T16" fmla="*/ 0 w 36"/>
                  <a:gd name="T17" fmla="*/ 0 h 70"/>
                  <a:gd name="T18" fmla="*/ 0 w 36"/>
                  <a:gd name="T19" fmla="*/ 0 h 70"/>
                  <a:gd name="T20" fmla="*/ 0 w 36"/>
                  <a:gd name="T21" fmla="*/ 0 h 70"/>
                  <a:gd name="T22" fmla="*/ 0 w 36"/>
                  <a:gd name="T23" fmla="*/ 0 h 70"/>
                  <a:gd name="T24" fmla="*/ 0 w 36"/>
                  <a:gd name="T25" fmla="*/ 0 h 70"/>
                  <a:gd name="T26" fmla="*/ 0 w 36"/>
                  <a:gd name="T27" fmla="*/ 0 h 70"/>
                  <a:gd name="T28" fmla="*/ 0 w 36"/>
                  <a:gd name="T29" fmla="*/ 0 h 70"/>
                  <a:gd name="T30" fmla="*/ 0 w 36"/>
                  <a:gd name="T31" fmla="*/ 0 h 70"/>
                  <a:gd name="T32" fmla="*/ 0 w 36"/>
                  <a:gd name="T33" fmla="*/ 0 h 70"/>
                  <a:gd name="T34" fmla="*/ 0 w 36"/>
                  <a:gd name="T35" fmla="*/ 0 h 70"/>
                  <a:gd name="T36" fmla="*/ 0 w 36"/>
                  <a:gd name="T37" fmla="*/ 0 h 70"/>
                  <a:gd name="T38" fmla="*/ 0 w 36"/>
                  <a:gd name="T39" fmla="*/ 0 h 70"/>
                  <a:gd name="T40" fmla="*/ 0 w 36"/>
                  <a:gd name="T41" fmla="*/ 0 h 70"/>
                  <a:gd name="T42" fmla="*/ 0 w 36"/>
                  <a:gd name="T43" fmla="*/ 0 h 70"/>
                  <a:gd name="T44" fmla="*/ 0 w 36"/>
                  <a:gd name="T45" fmla="*/ 0 h 70"/>
                  <a:gd name="T46" fmla="*/ 0 w 36"/>
                  <a:gd name="T47" fmla="*/ 0 h 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70"/>
                  <a:gd name="T74" fmla="*/ 36 w 36"/>
                  <a:gd name="T75" fmla="*/ 70 h 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70">
                    <a:moveTo>
                      <a:pt x="10" y="0"/>
                    </a:moveTo>
                    <a:lnTo>
                      <a:pt x="9" y="9"/>
                    </a:lnTo>
                    <a:lnTo>
                      <a:pt x="15" y="15"/>
                    </a:lnTo>
                    <a:lnTo>
                      <a:pt x="20" y="21"/>
                    </a:lnTo>
                    <a:lnTo>
                      <a:pt x="22" y="29"/>
                    </a:lnTo>
                    <a:lnTo>
                      <a:pt x="24" y="39"/>
                    </a:lnTo>
                    <a:lnTo>
                      <a:pt x="25" y="47"/>
                    </a:lnTo>
                    <a:lnTo>
                      <a:pt x="25" y="57"/>
                    </a:lnTo>
                    <a:lnTo>
                      <a:pt x="25" y="64"/>
                    </a:lnTo>
                    <a:lnTo>
                      <a:pt x="24" y="68"/>
                    </a:lnTo>
                    <a:lnTo>
                      <a:pt x="35" y="70"/>
                    </a:lnTo>
                    <a:lnTo>
                      <a:pt x="36" y="64"/>
                    </a:lnTo>
                    <a:lnTo>
                      <a:pt x="36" y="57"/>
                    </a:lnTo>
                    <a:lnTo>
                      <a:pt x="36" y="47"/>
                    </a:lnTo>
                    <a:lnTo>
                      <a:pt x="35" y="37"/>
                    </a:lnTo>
                    <a:lnTo>
                      <a:pt x="34" y="27"/>
                    </a:lnTo>
                    <a:lnTo>
                      <a:pt x="29" y="17"/>
                    </a:lnTo>
                    <a:lnTo>
                      <a:pt x="24" y="8"/>
                    </a:lnTo>
                    <a:lnTo>
                      <a:pt x="16" y="1"/>
                    </a:lnTo>
                    <a:lnTo>
                      <a:pt x="15" y="10"/>
                    </a:lnTo>
                    <a:lnTo>
                      <a:pt x="10" y="0"/>
                    </a:lnTo>
                    <a:lnTo>
                      <a:pt x="0" y="4"/>
                    </a:lnTo>
                    <a:lnTo>
                      <a:pt x="9" y="9"/>
                    </a:lnTo>
                    <a:lnTo>
                      <a:pt x="10" y="0"/>
                    </a:lnTo>
                    <a:close/>
                  </a:path>
                </a:pathLst>
              </a:custGeom>
              <a:solidFill>
                <a:srgbClr val="000000"/>
              </a:solidFill>
              <a:ln w="9525">
                <a:noFill/>
                <a:round/>
                <a:headEnd/>
                <a:tailEnd/>
              </a:ln>
            </p:spPr>
            <p:txBody>
              <a:bodyPr/>
              <a:lstStyle/>
              <a:p>
                <a:endParaRPr lang="en-US"/>
              </a:p>
            </p:txBody>
          </p:sp>
          <p:sp>
            <p:nvSpPr>
              <p:cNvPr id="1054" name="Freeform 221"/>
              <p:cNvSpPr>
                <a:spLocks/>
              </p:cNvSpPr>
              <p:nvPr/>
            </p:nvSpPr>
            <p:spPr bwMode="auto">
              <a:xfrm>
                <a:off x="3794" y="1875"/>
                <a:ext cx="11" cy="12"/>
              </a:xfrm>
              <a:custGeom>
                <a:avLst/>
                <a:gdLst>
                  <a:gd name="T0" fmla="*/ 0 w 56"/>
                  <a:gd name="T1" fmla="*/ 0 h 23"/>
                  <a:gd name="T2" fmla="*/ 0 w 56"/>
                  <a:gd name="T3" fmla="*/ 0 h 23"/>
                  <a:gd name="T4" fmla="*/ 0 w 56"/>
                  <a:gd name="T5" fmla="*/ 1 h 23"/>
                  <a:gd name="T6" fmla="*/ 0 w 56"/>
                  <a:gd name="T7" fmla="*/ 1 h 23"/>
                  <a:gd name="T8" fmla="*/ 0 w 56"/>
                  <a:gd name="T9" fmla="*/ 1 h 23"/>
                  <a:gd name="T10" fmla="*/ 0 w 56"/>
                  <a:gd name="T11" fmla="*/ 1 h 23"/>
                  <a:gd name="T12" fmla="*/ 0 w 56"/>
                  <a:gd name="T13" fmla="*/ 1 h 23"/>
                  <a:gd name="T14" fmla="*/ 0 w 56"/>
                  <a:gd name="T15" fmla="*/ 1 h 23"/>
                  <a:gd name="T16" fmla="*/ 0 w 56"/>
                  <a:gd name="T17" fmla="*/ 1 h 23"/>
                  <a:gd name="T18" fmla="*/ 0 w 56"/>
                  <a:gd name="T19" fmla="*/ 1 h 23"/>
                  <a:gd name="T20" fmla="*/ 0 w 56"/>
                  <a:gd name="T21" fmla="*/ 1 h 23"/>
                  <a:gd name="T22" fmla="*/ 0 w 56"/>
                  <a:gd name="T23" fmla="*/ 1 h 23"/>
                  <a:gd name="T24" fmla="*/ 0 w 56"/>
                  <a:gd name="T25" fmla="*/ 1 h 23"/>
                  <a:gd name="T26" fmla="*/ 0 w 56"/>
                  <a:gd name="T27" fmla="*/ 1 h 23"/>
                  <a:gd name="T28" fmla="*/ 0 w 56"/>
                  <a:gd name="T29" fmla="*/ 1 h 23"/>
                  <a:gd name="T30" fmla="*/ 0 w 56"/>
                  <a:gd name="T31" fmla="*/ 1 h 23"/>
                  <a:gd name="T32" fmla="*/ 0 w 56"/>
                  <a:gd name="T33" fmla="*/ 1 h 23"/>
                  <a:gd name="T34" fmla="*/ 0 w 56"/>
                  <a:gd name="T35" fmla="*/ 1 h 23"/>
                  <a:gd name="T36" fmla="*/ 0 w 56"/>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23"/>
                  <a:gd name="T59" fmla="*/ 56 w 56"/>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23">
                    <a:moveTo>
                      <a:pt x="50" y="0"/>
                    </a:moveTo>
                    <a:lnTo>
                      <a:pt x="47" y="0"/>
                    </a:lnTo>
                    <a:lnTo>
                      <a:pt x="43" y="2"/>
                    </a:lnTo>
                    <a:lnTo>
                      <a:pt x="36" y="4"/>
                    </a:lnTo>
                    <a:lnTo>
                      <a:pt x="28" y="8"/>
                    </a:lnTo>
                    <a:lnTo>
                      <a:pt x="22" y="10"/>
                    </a:lnTo>
                    <a:lnTo>
                      <a:pt x="14" y="11"/>
                    </a:lnTo>
                    <a:lnTo>
                      <a:pt x="6" y="13"/>
                    </a:lnTo>
                    <a:lnTo>
                      <a:pt x="0" y="13"/>
                    </a:lnTo>
                    <a:lnTo>
                      <a:pt x="0" y="23"/>
                    </a:lnTo>
                    <a:lnTo>
                      <a:pt x="8" y="23"/>
                    </a:lnTo>
                    <a:lnTo>
                      <a:pt x="16" y="21"/>
                    </a:lnTo>
                    <a:lnTo>
                      <a:pt x="24" y="20"/>
                    </a:lnTo>
                    <a:lnTo>
                      <a:pt x="33" y="18"/>
                    </a:lnTo>
                    <a:lnTo>
                      <a:pt x="41" y="15"/>
                    </a:lnTo>
                    <a:lnTo>
                      <a:pt x="47" y="13"/>
                    </a:lnTo>
                    <a:lnTo>
                      <a:pt x="52" y="11"/>
                    </a:lnTo>
                    <a:lnTo>
                      <a:pt x="56" y="9"/>
                    </a:lnTo>
                    <a:lnTo>
                      <a:pt x="50" y="0"/>
                    </a:lnTo>
                    <a:close/>
                  </a:path>
                </a:pathLst>
              </a:custGeom>
              <a:solidFill>
                <a:srgbClr val="000000"/>
              </a:solidFill>
              <a:ln w="9525">
                <a:noFill/>
                <a:round/>
                <a:headEnd/>
                <a:tailEnd/>
              </a:ln>
            </p:spPr>
            <p:txBody>
              <a:bodyPr/>
              <a:lstStyle/>
              <a:p>
                <a:endParaRPr lang="en-US"/>
              </a:p>
            </p:txBody>
          </p:sp>
          <p:sp>
            <p:nvSpPr>
              <p:cNvPr id="1055" name="Freeform 222"/>
              <p:cNvSpPr>
                <a:spLocks/>
              </p:cNvSpPr>
              <p:nvPr/>
            </p:nvSpPr>
            <p:spPr bwMode="auto">
              <a:xfrm>
                <a:off x="3819" y="1963"/>
                <a:ext cx="2" cy="12"/>
              </a:xfrm>
              <a:custGeom>
                <a:avLst/>
                <a:gdLst>
                  <a:gd name="T0" fmla="*/ 0 w 16"/>
                  <a:gd name="T1" fmla="*/ 0 h 63"/>
                  <a:gd name="T2" fmla="*/ 0 w 16"/>
                  <a:gd name="T3" fmla="*/ 0 h 63"/>
                  <a:gd name="T4" fmla="*/ 0 w 16"/>
                  <a:gd name="T5" fmla="*/ 0 h 63"/>
                  <a:gd name="T6" fmla="*/ 0 w 16"/>
                  <a:gd name="T7" fmla="*/ 0 h 63"/>
                  <a:gd name="T8" fmla="*/ 0 w 16"/>
                  <a:gd name="T9" fmla="*/ 0 h 63"/>
                  <a:gd name="T10" fmla="*/ 0 w 16"/>
                  <a:gd name="T11" fmla="*/ 0 h 63"/>
                  <a:gd name="T12" fmla="*/ 0 w 16"/>
                  <a:gd name="T13" fmla="*/ 0 h 63"/>
                  <a:gd name="T14" fmla="*/ 0 w 16"/>
                  <a:gd name="T15" fmla="*/ 0 h 63"/>
                  <a:gd name="T16" fmla="*/ 0 w 16"/>
                  <a:gd name="T17" fmla="*/ 0 h 63"/>
                  <a:gd name="T18" fmla="*/ 0 w 16"/>
                  <a:gd name="T19" fmla="*/ 0 h 63"/>
                  <a:gd name="T20" fmla="*/ 0 w 16"/>
                  <a:gd name="T21" fmla="*/ 0 h 63"/>
                  <a:gd name="T22" fmla="*/ 0 w 16"/>
                  <a:gd name="T23" fmla="*/ 0 h 63"/>
                  <a:gd name="T24" fmla="*/ 0 w 16"/>
                  <a:gd name="T25" fmla="*/ 0 h 63"/>
                  <a:gd name="T26" fmla="*/ 0 w 16"/>
                  <a:gd name="T27" fmla="*/ 0 h 63"/>
                  <a:gd name="T28" fmla="*/ 0 w 16"/>
                  <a:gd name="T29" fmla="*/ 0 h 63"/>
                  <a:gd name="T30" fmla="*/ 0 w 16"/>
                  <a:gd name="T31" fmla="*/ 0 h 63"/>
                  <a:gd name="T32" fmla="*/ 0 w 16"/>
                  <a:gd name="T33" fmla="*/ 0 h 63"/>
                  <a:gd name="T34" fmla="*/ 0 w 16"/>
                  <a:gd name="T35" fmla="*/ 0 h 63"/>
                  <a:gd name="T36" fmla="*/ 0 w 16"/>
                  <a:gd name="T37" fmla="*/ 0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63"/>
                  <a:gd name="T59" fmla="*/ 16 w 16"/>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63">
                    <a:moveTo>
                      <a:pt x="12" y="63"/>
                    </a:moveTo>
                    <a:lnTo>
                      <a:pt x="13" y="56"/>
                    </a:lnTo>
                    <a:lnTo>
                      <a:pt x="14" y="49"/>
                    </a:lnTo>
                    <a:lnTo>
                      <a:pt x="15" y="40"/>
                    </a:lnTo>
                    <a:lnTo>
                      <a:pt x="16" y="30"/>
                    </a:lnTo>
                    <a:lnTo>
                      <a:pt x="16" y="21"/>
                    </a:lnTo>
                    <a:lnTo>
                      <a:pt x="16" y="14"/>
                    </a:lnTo>
                    <a:lnTo>
                      <a:pt x="16" y="7"/>
                    </a:lnTo>
                    <a:lnTo>
                      <a:pt x="15" y="0"/>
                    </a:lnTo>
                    <a:lnTo>
                      <a:pt x="4" y="5"/>
                    </a:lnTo>
                    <a:lnTo>
                      <a:pt x="5" y="7"/>
                    </a:lnTo>
                    <a:lnTo>
                      <a:pt x="5" y="14"/>
                    </a:lnTo>
                    <a:lnTo>
                      <a:pt x="5" y="21"/>
                    </a:lnTo>
                    <a:lnTo>
                      <a:pt x="5" y="30"/>
                    </a:lnTo>
                    <a:lnTo>
                      <a:pt x="4" y="38"/>
                    </a:lnTo>
                    <a:lnTo>
                      <a:pt x="3" y="47"/>
                    </a:lnTo>
                    <a:lnTo>
                      <a:pt x="2" y="54"/>
                    </a:lnTo>
                    <a:lnTo>
                      <a:pt x="0" y="60"/>
                    </a:lnTo>
                    <a:lnTo>
                      <a:pt x="12" y="63"/>
                    </a:lnTo>
                    <a:close/>
                  </a:path>
                </a:pathLst>
              </a:custGeom>
              <a:solidFill>
                <a:srgbClr val="000000"/>
              </a:solidFill>
              <a:ln w="9525">
                <a:noFill/>
                <a:round/>
                <a:headEnd/>
                <a:tailEnd/>
              </a:ln>
            </p:spPr>
            <p:txBody>
              <a:bodyPr/>
              <a:lstStyle/>
              <a:p>
                <a:endParaRPr lang="en-US"/>
              </a:p>
            </p:txBody>
          </p:sp>
          <p:sp>
            <p:nvSpPr>
              <p:cNvPr id="1056" name="Freeform 223"/>
              <p:cNvSpPr>
                <a:spLocks/>
              </p:cNvSpPr>
              <p:nvPr/>
            </p:nvSpPr>
            <p:spPr bwMode="auto">
              <a:xfrm>
                <a:off x="3802" y="1979"/>
                <a:ext cx="11" cy="2"/>
              </a:xfrm>
              <a:custGeom>
                <a:avLst/>
                <a:gdLst>
                  <a:gd name="T0" fmla="*/ 0 w 55"/>
                  <a:gd name="T1" fmla="*/ 0 h 14"/>
                  <a:gd name="T2" fmla="*/ 0 w 55"/>
                  <a:gd name="T3" fmla="*/ 0 h 14"/>
                  <a:gd name="T4" fmla="*/ 0 w 55"/>
                  <a:gd name="T5" fmla="*/ 0 h 14"/>
                  <a:gd name="T6" fmla="*/ 0 w 55"/>
                  <a:gd name="T7" fmla="*/ 0 h 14"/>
                  <a:gd name="T8" fmla="*/ 0 w 55"/>
                  <a:gd name="T9" fmla="*/ 0 h 14"/>
                  <a:gd name="T10" fmla="*/ 0 w 55"/>
                  <a:gd name="T11" fmla="*/ 0 h 14"/>
                  <a:gd name="T12" fmla="*/ 0 w 55"/>
                  <a:gd name="T13" fmla="*/ 0 h 14"/>
                  <a:gd name="T14" fmla="*/ 0 w 55"/>
                  <a:gd name="T15" fmla="*/ 0 h 14"/>
                  <a:gd name="T16" fmla="*/ 0 w 55"/>
                  <a:gd name="T17" fmla="*/ 0 h 14"/>
                  <a:gd name="T18" fmla="*/ 0 w 55"/>
                  <a:gd name="T19" fmla="*/ 0 h 14"/>
                  <a:gd name="T20" fmla="*/ 0 w 55"/>
                  <a:gd name="T21" fmla="*/ 0 h 14"/>
                  <a:gd name="T22" fmla="*/ 0 w 55"/>
                  <a:gd name="T23" fmla="*/ 0 h 14"/>
                  <a:gd name="T24" fmla="*/ 0 w 55"/>
                  <a:gd name="T25" fmla="*/ 0 h 14"/>
                  <a:gd name="T26" fmla="*/ 0 w 55"/>
                  <a:gd name="T27" fmla="*/ 0 h 14"/>
                  <a:gd name="T28" fmla="*/ 0 w 55"/>
                  <a:gd name="T29" fmla="*/ 0 h 14"/>
                  <a:gd name="T30" fmla="*/ 0 w 55"/>
                  <a:gd name="T31" fmla="*/ 0 h 14"/>
                  <a:gd name="T32" fmla="*/ 0 w 55"/>
                  <a:gd name="T33" fmla="*/ 0 h 14"/>
                  <a:gd name="T34" fmla="*/ 0 w 55"/>
                  <a:gd name="T35" fmla="*/ 0 h 14"/>
                  <a:gd name="T36" fmla="*/ 0 w 55"/>
                  <a:gd name="T37" fmla="*/ 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14"/>
                  <a:gd name="T59" fmla="*/ 55 w 55"/>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14">
                    <a:moveTo>
                      <a:pt x="53" y="0"/>
                    </a:moveTo>
                    <a:lnTo>
                      <a:pt x="45" y="1"/>
                    </a:lnTo>
                    <a:lnTo>
                      <a:pt x="38" y="2"/>
                    </a:lnTo>
                    <a:lnTo>
                      <a:pt x="31" y="3"/>
                    </a:lnTo>
                    <a:lnTo>
                      <a:pt x="26" y="4"/>
                    </a:lnTo>
                    <a:lnTo>
                      <a:pt x="19" y="4"/>
                    </a:lnTo>
                    <a:lnTo>
                      <a:pt x="12" y="4"/>
                    </a:lnTo>
                    <a:lnTo>
                      <a:pt x="7" y="4"/>
                    </a:lnTo>
                    <a:lnTo>
                      <a:pt x="2" y="3"/>
                    </a:lnTo>
                    <a:lnTo>
                      <a:pt x="0" y="13"/>
                    </a:lnTo>
                    <a:lnTo>
                      <a:pt x="7" y="14"/>
                    </a:lnTo>
                    <a:lnTo>
                      <a:pt x="12" y="14"/>
                    </a:lnTo>
                    <a:lnTo>
                      <a:pt x="19" y="14"/>
                    </a:lnTo>
                    <a:lnTo>
                      <a:pt x="26" y="14"/>
                    </a:lnTo>
                    <a:lnTo>
                      <a:pt x="34" y="13"/>
                    </a:lnTo>
                    <a:lnTo>
                      <a:pt x="40" y="12"/>
                    </a:lnTo>
                    <a:lnTo>
                      <a:pt x="47" y="11"/>
                    </a:lnTo>
                    <a:lnTo>
                      <a:pt x="55" y="10"/>
                    </a:lnTo>
                    <a:lnTo>
                      <a:pt x="53" y="0"/>
                    </a:lnTo>
                    <a:close/>
                  </a:path>
                </a:pathLst>
              </a:custGeom>
              <a:solidFill>
                <a:srgbClr val="000000"/>
              </a:solidFill>
              <a:ln w="9525">
                <a:noFill/>
                <a:round/>
                <a:headEnd/>
                <a:tailEnd/>
              </a:ln>
            </p:spPr>
            <p:txBody>
              <a:bodyPr/>
              <a:lstStyle/>
              <a:p>
                <a:endParaRPr lang="en-US"/>
              </a:p>
            </p:txBody>
          </p:sp>
          <p:sp>
            <p:nvSpPr>
              <p:cNvPr id="1057" name="Freeform 224"/>
              <p:cNvSpPr>
                <a:spLocks/>
              </p:cNvSpPr>
              <p:nvPr/>
            </p:nvSpPr>
            <p:spPr bwMode="auto">
              <a:xfrm>
                <a:off x="3851" y="1883"/>
                <a:ext cx="60" cy="96"/>
              </a:xfrm>
              <a:custGeom>
                <a:avLst/>
                <a:gdLst>
                  <a:gd name="T0" fmla="*/ 0 w 300"/>
                  <a:gd name="T1" fmla="*/ 0 h 479"/>
                  <a:gd name="T2" fmla="*/ 0 w 300"/>
                  <a:gd name="T3" fmla="*/ 0 h 479"/>
                  <a:gd name="T4" fmla="*/ 0 w 300"/>
                  <a:gd name="T5" fmla="*/ 0 h 479"/>
                  <a:gd name="T6" fmla="*/ 0 w 300"/>
                  <a:gd name="T7" fmla="*/ 0 h 479"/>
                  <a:gd name="T8" fmla="*/ 0 w 300"/>
                  <a:gd name="T9" fmla="*/ 0 h 479"/>
                  <a:gd name="T10" fmla="*/ 0 w 300"/>
                  <a:gd name="T11" fmla="*/ 0 h 479"/>
                  <a:gd name="T12" fmla="*/ 0 w 300"/>
                  <a:gd name="T13" fmla="*/ 0 h 479"/>
                  <a:gd name="T14" fmla="*/ 0 w 300"/>
                  <a:gd name="T15" fmla="*/ 0 h 479"/>
                  <a:gd name="T16" fmla="*/ 0 w 300"/>
                  <a:gd name="T17" fmla="*/ 0 h 479"/>
                  <a:gd name="T18" fmla="*/ 0 w 300"/>
                  <a:gd name="T19" fmla="*/ 0 h 479"/>
                  <a:gd name="T20" fmla="*/ 0 w 300"/>
                  <a:gd name="T21" fmla="*/ 0 h 479"/>
                  <a:gd name="T22" fmla="*/ 0 w 300"/>
                  <a:gd name="T23" fmla="*/ 0 h 479"/>
                  <a:gd name="T24" fmla="*/ 0 w 300"/>
                  <a:gd name="T25" fmla="*/ 0 h 479"/>
                  <a:gd name="T26" fmla="*/ 0 w 300"/>
                  <a:gd name="T27" fmla="*/ 0 h 479"/>
                  <a:gd name="T28" fmla="*/ 0 w 300"/>
                  <a:gd name="T29" fmla="*/ 0 h 479"/>
                  <a:gd name="T30" fmla="*/ 0 w 300"/>
                  <a:gd name="T31" fmla="*/ 0 h 479"/>
                  <a:gd name="T32" fmla="*/ 0 w 300"/>
                  <a:gd name="T33" fmla="*/ 0 h 479"/>
                  <a:gd name="T34" fmla="*/ 0 w 300"/>
                  <a:gd name="T35" fmla="*/ 0 h 479"/>
                  <a:gd name="T36" fmla="*/ 0 w 300"/>
                  <a:gd name="T37" fmla="*/ 0 h 479"/>
                  <a:gd name="T38" fmla="*/ 0 w 300"/>
                  <a:gd name="T39" fmla="*/ 0 h 479"/>
                  <a:gd name="T40" fmla="*/ 0 w 300"/>
                  <a:gd name="T41" fmla="*/ 0 h 479"/>
                  <a:gd name="T42" fmla="*/ 0 w 300"/>
                  <a:gd name="T43" fmla="*/ 0 h 479"/>
                  <a:gd name="T44" fmla="*/ 0 w 300"/>
                  <a:gd name="T45" fmla="*/ 0 h 479"/>
                  <a:gd name="T46" fmla="*/ 0 w 300"/>
                  <a:gd name="T47" fmla="*/ 0 h 479"/>
                  <a:gd name="T48" fmla="*/ 0 w 300"/>
                  <a:gd name="T49" fmla="*/ 0 h 479"/>
                  <a:gd name="T50" fmla="*/ 0 w 300"/>
                  <a:gd name="T51" fmla="*/ 0 h 479"/>
                  <a:gd name="T52" fmla="*/ 0 w 300"/>
                  <a:gd name="T53" fmla="*/ 0 h 479"/>
                  <a:gd name="T54" fmla="*/ 0 w 300"/>
                  <a:gd name="T55" fmla="*/ 0 h 479"/>
                  <a:gd name="T56" fmla="*/ 0 w 300"/>
                  <a:gd name="T57" fmla="*/ 0 h 479"/>
                  <a:gd name="T58" fmla="*/ 0 w 300"/>
                  <a:gd name="T59" fmla="*/ 0 h 479"/>
                  <a:gd name="T60" fmla="*/ 0 w 300"/>
                  <a:gd name="T61" fmla="*/ 0 h 479"/>
                  <a:gd name="T62" fmla="*/ 0 w 300"/>
                  <a:gd name="T63" fmla="*/ 0 h 479"/>
                  <a:gd name="T64" fmla="*/ 0 w 300"/>
                  <a:gd name="T65" fmla="*/ 0 h 479"/>
                  <a:gd name="T66" fmla="*/ 0 w 300"/>
                  <a:gd name="T67" fmla="*/ 0 h 479"/>
                  <a:gd name="T68" fmla="*/ 0 w 300"/>
                  <a:gd name="T69" fmla="*/ 0 h 4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0"/>
                  <a:gd name="T106" fmla="*/ 0 h 479"/>
                  <a:gd name="T107" fmla="*/ 300 w 300"/>
                  <a:gd name="T108" fmla="*/ 479 h 4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0" h="479">
                    <a:moveTo>
                      <a:pt x="300" y="3"/>
                    </a:moveTo>
                    <a:lnTo>
                      <a:pt x="271" y="0"/>
                    </a:lnTo>
                    <a:lnTo>
                      <a:pt x="241" y="3"/>
                    </a:lnTo>
                    <a:lnTo>
                      <a:pt x="213" y="11"/>
                    </a:lnTo>
                    <a:lnTo>
                      <a:pt x="184" y="24"/>
                    </a:lnTo>
                    <a:lnTo>
                      <a:pt x="158" y="41"/>
                    </a:lnTo>
                    <a:lnTo>
                      <a:pt x="133" y="62"/>
                    </a:lnTo>
                    <a:lnTo>
                      <a:pt x="108" y="89"/>
                    </a:lnTo>
                    <a:lnTo>
                      <a:pt x="87" y="118"/>
                    </a:lnTo>
                    <a:lnTo>
                      <a:pt x="67" y="153"/>
                    </a:lnTo>
                    <a:lnTo>
                      <a:pt x="48" y="190"/>
                    </a:lnTo>
                    <a:lnTo>
                      <a:pt x="32" y="230"/>
                    </a:lnTo>
                    <a:lnTo>
                      <a:pt x="19" y="275"/>
                    </a:lnTo>
                    <a:lnTo>
                      <a:pt x="10" y="321"/>
                    </a:lnTo>
                    <a:lnTo>
                      <a:pt x="3" y="372"/>
                    </a:lnTo>
                    <a:lnTo>
                      <a:pt x="0" y="425"/>
                    </a:lnTo>
                    <a:lnTo>
                      <a:pt x="0" y="479"/>
                    </a:lnTo>
                    <a:lnTo>
                      <a:pt x="11" y="479"/>
                    </a:lnTo>
                    <a:lnTo>
                      <a:pt x="11" y="425"/>
                    </a:lnTo>
                    <a:lnTo>
                      <a:pt x="14" y="372"/>
                    </a:lnTo>
                    <a:lnTo>
                      <a:pt x="21" y="324"/>
                    </a:lnTo>
                    <a:lnTo>
                      <a:pt x="30" y="277"/>
                    </a:lnTo>
                    <a:lnTo>
                      <a:pt x="43" y="234"/>
                    </a:lnTo>
                    <a:lnTo>
                      <a:pt x="59" y="194"/>
                    </a:lnTo>
                    <a:lnTo>
                      <a:pt x="76" y="157"/>
                    </a:lnTo>
                    <a:lnTo>
                      <a:pt x="96" y="124"/>
                    </a:lnTo>
                    <a:lnTo>
                      <a:pt x="117" y="95"/>
                    </a:lnTo>
                    <a:lnTo>
                      <a:pt x="142" y="71"/>
                    </a:lnTo>
                    <a:lnTo>
                      <a:pt x="165" y="50"/>
                    </a:lnTo>
                    <a:lnTo>
                      <a:pt x="191" y="33"/>
                    </a:lnTo>
                    <a:lnTo>
                      <a:pt x="218" y="21"/>
                    </a:lnTo>
                    <a:lnTo>
                      <a:pt x="243" y="14"/>
                    </a:lnTo>
                    <a:lnTo>
                      <a:pt x="271" y="11"/>
                    </a:lnTo>
                    <a:lnTo>
                      <a:pt x="298" y="14"/>
                    </a:lnTo>
                    <a:lnTo>
                      <a:pt x="300" y="3"/>
                    </a:lnTo>
                    <a:close/>
                  </a:path>
                </a:pathLst>
              </a:custGeom>
              <a:solidFill>
                <a:srgbClr val="000000"/>
              </a:solidFill>
              <a:ln w="9525">
                <a:noFill/>
                <a:round/>
                <a:headEnd/>
                <a:tailEnd/>
              </a:ln>
            </p:spPr>
            <p:txBody>
              <a:bodyPr/>
              <a:lstStyle/>
              <a:p>
                <a:endParaRPr lang="en-US"/>
              </a:p>
            </p:txBody>
          </p:sp>
          <p:sp>
            <p:nvSpPr>
              <p:cNvPr id="1058" name="Freeform 225"/>
              <p:cNvSpPr>
                <a:spLocks/>
              </p:cNvSpPr>
              <p:nvPr/>
            </p:nvSpPr>
            <p:spPr bwMode="auto">
              <a:xfrm>
                <a:off x="3946" y="1932"/>
                <a:ext cx="64" cy="123"/>
              </a:xfrm>
              <a:custGeom>
                <a:avLst/>
                <a:gdLst>
                  <a:gd name="T0" fmla="*/ 0 w 320"/>
                  <a:gd name="T1" fmla="*/ 0 h 616"/>
                  <a:gd name="T2" fmla="*/ 0 w 320"/>
                  <a:gd name="T3" fmla="*/ 0 h 616"/>
                  <a:gd name="T4" fmla="*/ 0 w 320"/>
                  <a:gd name="T5" fmla="*/ 0 h 616"/>
                  <a:gd name="T6" fmla="*/ 0 w 320"/>
                  <a:gd name="T7" fmla="*/ 0 h 616"/>
                  <a:gd name="T8" fmla="*/ 0 w 320"/>
                  <a:gd name="T9" fmla="*/ 0 h 616"/>
                  <a:gd name="T10" fmla="*/ 0 w 320"/>
                  <a:gd name="T11" fmla="*/ 0 h 616"/>
                  <a:gd name="T12" fmla="*/ 0 w 320"/>
                  <a:gd name="T13" fmla="*/ 0 h 616"/>
                  <a:gd name="T14" fmla="*/ 0 w 320"/>
                  <a:gd name="T15" fmla="*/ 0 h 616"/>
                  <a:gd name="T16" fmla="*/ 0 w 320"/>
                  <a:gd name="T17" fmla="*/ 0 h 616"/>
                  <a:gd name="T18" fmla="*/ 0 w 320"/>
                  <a:gd name="T19" fmla="*/ 0 h 616"/>
                  <a:gd name="T20" fmla="*/ 0 w 320"/>
                  <a:gd name="T21" fmla="*/ 0 h 616"/>
                  <a:gd name="T22" fmla="*/ 0 w 320"/>
                  <a:gd name="T23" fmla="*/ 0 h 616"/>
                  <a:gd name="T24" fmla="*/ 0 w 320"/>
                  <a:gd name="T25" fmla="*/ 0 h 616"/>
                  <a:gd name="T26" fmla="*/ 0 w 320"/>
                  <a:gd name="T27" fmla="*/ 0 h 616"/>
                  <a:gd name="T28" fmla="*/ 0 w 320"/>
                  <a:gd name="T29" fmla="*/ 0 h 616"/>
                  <a:gd name="T30" fmla="*/ 0 w 320"/>
                  <a:gd name="T31" fmla="*/ 0 h 616"/>
                  <a:gd name="T32" fmla="*/ 0 w 320"/>
                  <a:gd name="T33" fmla="*/ 0 h 616"/>
                  <a:gd name="T34" fmla="*/ 0 w 320"/>
                  <a:gd name="T35" fmla="*/ 0 h 616"/>
                  <a:gd name="T36" fmla="*/ 0 w 320"/>
                  <a:gd name="T37" fmla="*/ 0 h 616"/>
                  <a:gd name="T38" fmla="*/ 0 w 320"/>
                  <a:gd name="T39" fmla="*/ 0 h 616"/>
                  <a:gd name="T40" fmla="*/ 0 w 320"/>
                  <a:gd name="T41" fmla="*/ 0 h 616"/>
                  <a:gd name="T42" fmla="*/ 0 w 320"/>
                  <a:gd name="T43" fmla="*/ 0 h 616"/>
                  <a:gd name="T44" fmla="*/ 0 w 320"/>
                  <a:gd name="T45" fmla="*/ 0 h 616"/>
                  <a:gd name="T46" fmla="*/ 0 w 320"/>
                  <a:gd name="T47" fmla="*/ 0 h 616"/>
                  <a:gd name="T48" fmla="*/ 0 w 320"/>
                  <a:gd name="T49" fmla="*/ 0 h 616"/>
                  <a:gd name="T50" fmla="*/ 0 w 320"/>
                  <a:gd name="T51" fmla="*/ 0 h 616"/>
                  <a:gd name="T52" fmla="*/ 0 w 320"/>
                  <a:gd name="T53" fmla="*/ 0 h 616"/>
                  <a:gd name="T54" fmla="*/ 0 w 320"/>
                  <a:gd name="T55" fmla="*/ 0 h 616"/>
                  <a:gd name="T56" fmla="*/ 0 w 320"/>
                  <a:gd name="T57" fmla="*/ 0 h 616"/>
                  <a:gd name="T58" fmla="*/ 0 w 320"/>
                  <a:gd name="T59" fmla="*/ 0 h 616"/>
                  <a:gd name="T60" fmla="*/ 0 w 320"/>
                  <a:gd name="T61" fmla="*/ 0 h 616"/>
                  <a:gd name="T62" fmla="*/ 0 w 320"/>
                  <a:gd name="T63" fmla="*/ 0 h 616"/>
                  <a:gd name="T64" fmla="*/ 0 w 320"/>
                  <a:gd name="T65" fmla="*/ 0 h 616"/>
                  <a:gd name="T66" fmla="*/ 0 w 320"/>
                  <a:gd name="T67" fmla="*/ 0 h 616"/>
                  <a:gd name="T68" fmla="*/ 0 w 320"/>
                  <a:gd name="T69" fmla="*/ 0 h 6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20"/>
                  <a:gd name="T106" fmla="*/ 0 h 616"/>
                  <a:gd name="T107" fmla="*/ 320 w 320"/>
                  <a:gd name="T108" fmla="*/ 616 h 6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20" h="616">
                    <a:moveTo>
                      <a:pt x="320" y="4"/>
                    </a:moveTo>
                    <a:lnTo>
                      <a:pt x="289" y="0"/>
                    </a:lnTo>
                    <a:lnTo>
                      <a:pt x="255" y="5"/>
                    </a:lnTo>
                    <a:lnTo>
                      <a:pt x="221" y="15"/>
                    </a:lnTo>
                    <a:lnTo>
                      <a:pt x="186" y="34"/>
                    </a:lnTo>
                    <a:lnTo>
                      <a:pt x="153" y="58"/>
                    </a:lnTo>
                    <a:lnTo>
                      <a:pt x="120" y="90"/>
                    </a:lnTo>
                    <a:lnTo>
                      <a:pt x="90" y="125"/>
                    </a:lnTo>
                    <a:lnTo>
                      <a:pt x="64" y="166"/>
                    </a:lnTo>
                    <a:lnTo>
                      <a:pt x="40" y="211"/>
                    </a:lnTo>
                    <a:lnTo>
                      <a:pt x="21" y="261"/>
                    </a:lnTo>
                    <a:lnTo>
                      <a:pt x="8" y="312"/>
                    </a:lnTo>
                    <a:lnTo>
                      <a:pt x="0" y="369"/>
                    </a:lnTo>
                    <a:lnTo>
                      <a:pt x="0" y="427"/>
                    </a:lnTo>
                    <a:lnTo>
                      <a:pt x="8" y="489"/>
                    </a:lnTo>
                    <a:lnTo>
                      <a:pt x="24" y="551"/>
                    </a:lnTo>
                    <a:lnTo>
                      <a:pt x="50" y="616"/>
                    </a:lnTo>
                    <a:lnTo>
                      <a:pt x="61" y="611"/>
                    </a:lnTo>
                    <a:lnTo>
                      <a:pt x="35" y="549"/>
                    </a:lnTo>
                    <a:lnTo>
                      <a:pt x="19" y="487"/>
                    </a:lnTo>
                    <a:lnTo>
                      <a:pt x="12" y="427"/>
                    </a:lnTo>
                    <a:lnTo>
                      <a:pt x="12" y="369"/>
                    </a:lnTo>
                    <a:lnTo>
                      <a:pt x="19" y="314"/>
                    </a:lnTo>
                    <a:lnTo>
                      <a:pt x="32" y="263"/>
                    </a:lnTo>
                    <a:lnTo>
                      <a:pt x="51" y="215"/>
                    </a:lnTo>
                    <a:lnTo>
                      <a:pt x="73" y="170"/>
                    </a:lnTo>
                    <a:lnTo>
                      <a:pt x="99" y="131"/>
                    </a:lnTo>
                    <a:lnTo>
                      <a:pt x="129" y="96"/>
                    </a:lnTo>
                    <a:lnTo>
                      <a:pt x="159" y="67"/>
                    </a:lnTo>
                    <a:lnTo>
                      <a:pt x="193" y="43"/>
                    </a:lnTo>
                    <a:lnTo>
                      <a:pt x="225" y="26"/>
                    </a:lnTo>
                    <a:lnTo>
                      <a:pt x="258" y="15"/>
                    </a:lnTo>
                    <a:lnTo>
                      <a:pt x="289" y="11"/>
                    </a:lnTo>
                    <a:lnTo>
                      <a:pt x="318" y="14"/>
                    </a:lnTo>
                    <a:lnTo>
                      <a:pt x="320" y="4"/>
                    </a:lnTo>
                    <a:close/>
                  </a:path>
                </a:pathLst>
              </a:custGeom>
              <a:solidFill>
                <a:srgbClr val="000000"/>
              </a:solidFill>
              <a:ln w="9525">
                <a:noFill/>
                <a:round/>
                <a:headEnd/>
                <a:tailEnd/>
              </a:ln>
            </p:spPr>
            <p:txBody>
              <a:bodyPr/>
              <a:lstStyle/>
              <a:p>
                <a:endParaRPr lang="en-US"/>
              </a:p>
            </p:txBody>
          </p:sp>
          <p:sp>
            <p:nvSpPr>
              <p:cNvPr id="1059" name="Freeform 226"/>
              <p:cNvSpPr>
                <a:spLocks/>
              </p:cNvSpPr>
              <p:nvPr/>
            </p:nvSpPr>
            <p:spPr bwMode="auto">
              <a:xfrm>
                <a:off x="3862" y="1907"/>
                <a:ext cx="92" cy="36"/>
              </a:xfrm>
              <a:custGeom>
                <a:avLst/>
                <a:gdLst>
                  <a:gd name="T0" fmla="*/ 0 w 459"/>
                  <a:gd name="T1" fmla="*/ 0 h 191"/>
                  <a:gd name="T2" fmla="*/ 0 w 459"/>
                  <a:gd name="T3" fmla="*/ 0 h 191"/>
                  <a:gd name="T4" fmla="*/ 0 w 459"/>
                  <a:gd name="T5" fmla="*/ 0 h 191"/>
                  <a:gd name="T6" fmla="*/ 0 w 459"/>
                  <a:gd name="T7" fmla="*/ 0 h 191"/>
                  <a:gd name="T8" fmla="*/ 0 w 459"/>
                  <a:gd name="T9" fmla="*/ 0 h 191"/>
                  <a:gd name="T10" fmla="*/ 0 w 459"/>
                  <a:gd name="T11" fmla="*/ 0 h 191"/>
                  <a:gd name="T12" fmla="*/ 0 w 459"/>
                  <a:gd name="T13" fmla="*/ 0 h 191"/>
                  <a:gd name="T14" fmla="*/ 0 w 459"/>
                  <a:gd name="T15" fmla="*/ 0 h 191"/>
                  <a:gd name="T16" fmla="*/ 0 w 459"/>
                  <a:gd name="T17" fmla="*/ 0 h 191"/>
                  <a:gd name="T18" fmla="*/ 0 w 459"/>
                  <a:gd name="T19" fmla="*/ 0 h 191"/>
                  <a:gd name="T20" fmla="*/ 0 w 459"/>
                  <a:gd name="T21" fmla="*/ 0 h 191"/>
                  <a:gd name="T22" fmla="*/ 0 w 459"/>
                  <a:gd name="T23" fmla="*/ 0 h 191"/>
                  <a:gd name="T24" fmla="*/ 0 w 459"/>
                  <a:gd name="T25" fmla="*/ 0 h 191"/>
                  <a:gd name="T26" fmla="*/ 0 w 459"/>
                  <a:gd name="T27" fmla="*/ 0 h 191"/>
                  <a:gd name="T28" fmla="*/ 0 w 459"/>
                  <a:gd name="T29" fmla="*/ 0 h 191"/>
                  <a:gd name="T30" fmla="*/ 0 w 459"/>
                  <a:gd name="T31" fmla="*/ 0 h 191"/>
                  <a:gd name="T32" fmla="*/ 0 w 459"/>
                  <a:gd name="T33" fmla="*/ 0 h 191"/>
                  <a:gd name="T34" fmla="*/ 0 w 459"/>
                  <a:gd name="T35" fmla="*/ 0 h 1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9"/>
                  <a:gd name="T55" fmla="*/ 0 h 191"/>
                  <a:gd name="T56" fmla="*/ 459 w 459"/>
                  <a:gd name="T57" fmla="*/ 191 h 19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9" h="191">
                    <a:moveTo>
                      <a:pt x="0" y="0"/>
                    </a:moveTo>
                    <a:lnTo>
                      <a:pt x="23" y="11"/>
                    </a:lnTo>
                    <a:lnTo>
                      <a:pt x="51" y="22"/>
                    </a:lnTo>
                    <a:lnTo>
                      <a:pt x="82" y="36"/>
                    </a:lnTo>
                    <a:lnTo>
                      <a:pt x="118" y="51"/>
                    </a:lnTo>
                    <a:lnTo>
                      <a:pt x="155" y="65"/>
                    </a:lnTo>
                    <a:lnTo>
                      <a:pt x="193" y="81"/>
                    </a:lnTo>
                    <a:lnTo>
                      <a:pt x="232" y="98"/>
                    </a:lnTo>
                    <a:lnTo>
                      <a:pt x="270" y="114"/>
                    </a:lnTo>
                    <a:lnTo>
                      <a:pt x="307" y="129"/>
                    </a:lnTo>
                    <a:lnTo>
                      <a:pt x="343" y="143"/>
                    </a:lnTo>
                    <a:lnTo>
                      <a:pt x="374" y="156"/>
                    </a:lnTo>
                    <a:lnTo>
                      <a:pt x="402" y="168"/>
                    </a:lnTo>
                    <a:lnTo>
                      <a:pt x="425" y="177"/>
                    </a:lnTo>
                    <a:lnTo>
                      <a:pt x="443" y="184"/>
                    </a:lnTo>
                    <a:lnTo>
                      <a:pt x="454" y="189"/>
                    </a:lnTo>
                    <a:lnTo>
                      <a:pt x="459" y="191"/>
                    </a:lnTo>
                    <a:lnTo>
                      <a:pt x="0" y="0"/>
                    </a:lnTo>
                    <a:close/>
                  </a:path>
                </a:pathLst>
              </a:custGeom>
              <a:solidFill>
                <a:srgbClr val="009933"/>
              </a:solidFill>
              <a:ln w="9525">
                <a:noFill/>
                <a:round/>
                <a:headEnd/>
                <a:tailEnd/>
              </a:ln>
            </p:spPr>
            <p:txBody>
              <a:bodyPr/>
              <a:lstStyle/>
              <a:p>
                <a:endParaRPr lang="en-US"/>
              </a:p>
            </p:txBody>
          </p:sp>
          <p:sp>
            <p:nvSpPr>
              <p:cNvPr id="1060" name="Freeform 227"/>
              <p:cNvSpPr>
                <a:spLocks/>
              </p:cNvSpPr>
              <p:nvPr/>
            </p:nvSpPr>
            <p:spPr bwMode="auto">
              <a:xfrm>
                <a:off x="4022" y="1912"/>
                <a:ext cx="11" cy="12"/>
              </a:xfrm>
              <a:custGeom>
                <a:avLst/>
                <a:gdLst>
                  <a:gd name="T0" fmla="*/ 0 w 59"/>
                  <a:gd name="T1" fmla="*/ 0 h 59"/>
                  <a:gd name="T2" fmla="*/ 0 w 59"/>
                  <a:gd name="T3" fmla="*/ 0 h 59"/>
                  <a:gd name="T4" fmla="*/ 0 w 59"/>
                  <a:gd name="T5" fmla="*/ 0 h 59"/>
                  <a:gd name="T6" fmla="*/ 0 w 59"/>
                  <a:gd name="T7" fmla="*/ 0 h 59"/>
                  <a:gd name="T8" fmla="*/ 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2" y="0"/>
                    </a:moveTo>
                    <a:lnTo>
                      <a:pt x="0" y="49"/>
                    </a:lnTo>
                    <a:lnTo>
                      <a:pt x="57" y="59"/>
                    </a:lnTo>
                    <a:lnTo>
                      <a:pt x="59" y="6"/>
                    </a:lnTo>
                    <a:lnTo>
                      <a:pt x="22" y="0"/>
                    </a:lnTo>
                    <a:close/>
                  </a:path>
                </a:pathLst>
              </a:custGeom>
              <a:solidFill>
                <a:srgbClr val="CCCCCC"/>
              </a:solidFill>
              <a:ln w="9525">
                <a:noFill/>
                <a:round/>
                <a:headEnd/>
                <a:tailEnd/>
              </a:ln>
            </p:spPr>
            <p:txBody>
              <a:bodyPr/>
              <a:lstStyle/>
              <a:p>
                <a:endParaRPr lang="en-US"/>
              </a:p>
            </p:txBody>
          </p:sp>
          <p:sp>
            <p:nvSpPr>
              <p:cNvPr id="1061" name="Freeform 228"/>
              <p:cNvSpPr>
                <a:spLocks/>
              </p:cNvSpPr>
              <p:nvPr/>
            </p:nvSpPr>
            <p:spPr bwMode="auto">
              <a:xfrm>
                <a:off x="4022" y="1982"/>
                <a:ext cx="6" cy="12"/>
              </a:xfrm>
              <a:custGeom>
                <a:avLst/>
                <a:gdLst>
                  <a:gd name="T0" fmla="*/ 0 w 36"/>
                  <a:gd name="T1" fmla="*/ 0 h 57"/>
                  <a:gd name="T2" fmla="*/ 0 w 36"/>
                  <a:gd name="T3" fmla="*/ 0 h 57"/>
                  <a:gd name="T4" fmla="*/ 0 w 36"/>
                  <a:gd name="T5" fmla="*/ 0 h 57"/>
                  <a:gd name="T6" fmla="*/ 0 w 36"/>
                  <a:gd name="T7" fmla="*/ 0 h 57"/>
                  <a:gd name="T8" fmla="*/ 0 w 36"/>
                  <a:gd name="T9" fmla="*/ 0 h 57"/>
                  <a:gd name="T10" fmla="*/ 0 w 36"/>
                  <a:gd name="T11" fmla="*/ 0 h 57"/>
                  <a:gd name="T12" fmla="*/ 0 w 36"/>
                  <a:gd name="T13" fmla="*/ 0 h 57"/>
                  <a:gd name="T14" fmla="*/ 0 w 36"/>
                  <a:gd name="T15" fmla="*/ 0 h 57"/>
                  <a:gd name="T16" fmla="*/ 0 w 36"/>
                  <a:gd name="T17" fmla="*/ 0 h 57"/>
                  <a:gd name="T18" fmla="*/ 0 w 36"/>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57"/>
                  <a:gd name="T32" fmla="*/ 36 w 3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57">
                    <a:moveTo>
                      <a:pt x="9" y="46"/>
                    </a:moveTo>
                    <a:lnTo>
                      <a:pt x="13" y="53"/>
                    </a:lnTo>
                    <a:lnTo>
                      <a:pt x="36" y="4"/>
                    </a:lnTo>
                    <a:lnTo>
                      <a:pt x="24" y="0"/>
                    </a:lnTo>
                    <a:lnTo>
                      <a:pt x="2" y="49"/>
                    </a:lnTo>
                    <a:lnTo>
                      <a:pt x="7" y="57"/>
                    </a:lnTo>
                    <a:lnTo>
                      <a:pt x="2" y="49"/>
                    </a:lnTo>
                    <a:lnTo>
                      <a:pt x="0" y="56"/>
                    </a:lnTo>
                    <a:lnTo>
                      <a:pt x="7" y="57"/>
                    </a:lnTo>
                    <a:lnTo>
                      <a:pt x="9" y="46"/>
                    </a:lnTo>
                    <a:close/>
                  </a:path>
                </a:pathLst>
              </a:custGeom>
              <a:solidFill>
                <a:srgbClr val="000000"/>
              </a:solidFill>
              <a:ln w="9525">
                <a:noFill/>
                <a:round/>
                <a:headEnd/>
                <a:tailEnd/>
              </a:ln>
            </p:spPr>
            <p:txBody>
              <a:bodyPr/>
              <a:lstStyle/>
              <a:p>
                <a:endParaRPr lang="en-US"/>
              </a:p>
            </p:txBody>
          </p:sp>
          <p:sp>
            <p:nvSpPr>
              <p:cNvPr id="1062" name="Freeform 229"/>
              <p:cNvSpPr>
                <a:spLocks/>
              </p:cNvSpPr>
              <p:nvPr/>
            </p:nvSpPr>
            <p:spPr bwMode="auto">
              <a:xfrm>
                <a:off x="4027" y="1986"/>
                <a:ext cx="13" cy="10"/>
              </a:xfrm>
              <a:custGeom>
                <a:avLst/>
                <a:gdLst>
                  <a:gd name="T0" fmla="*/ 0 w 63"/>
                  <a:gd name="T1" fmla="*/ 0 h 21"/>
                  <a:gd name="T2" fmla="*/ 0 w 63"/>
                  <a:gd name="T3" fmla="*/ 0 h 21"/>
                  <a:gd name="T4" fmla="*/ 0 w 63"/>
                  <a:gd name="T5" fmla="*/ 0 h 21"/>
                  <a:gd name="T6" fmla="*/ 0 w 63"/>
                  <a:gd name="T7" fmla="*/ 0 h 21"/>
                  <a:gd name="T8" fmla="*/ 0 w 63"/>
                  <a:gd name="T9" fmla="*/ 0 h 21"/>
                  <a:gd name="T10" fmla="*/ 0 w 63"/>
                  <a:gd name="T11" fmla="*/ 0 h 21"/>
                  <a:gd name="T12" fmla="*/ 0 w 63"/>
                  <a:gd name="T13" fmla="*/ 0 h 21"/>
                  <a:gd name="T14" fmla="*/ 0 w 63"/>
                  <a:gd name="T15" fmla="*/ 0 h 21"/>
                  <a:gd name="T16" fmla="*/ 0 w 63"/>
                  <a:gd name="T17" fmla="*/ 0 h 21"/>
                  <a:gd name="T18" fmla="*/ 0 w 6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21"/>
                  <a:gd name="T32" fmla="*/ 63 w 6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21">
                    <a:moveTo>
                      <a:pt x="52" y="15"/>
                    </a:moveTo>
                    <a:lnTo>
                      <a:pt x="59" y="10"/>
                    </a:lnTo>
                    <a:lnTo>
                      <a:pt x="2" y="0"/>
                    </a:lnTo>
                    <a:lnTo>
                      <a:pt x="0" y="11"/>
                    </a:lnTo>
                    <a:lnTo>
                      <a:pt x="57" y="20"/>
                    </a:lnTo>
                    <a:lnTo>
                      <a:pt x="63" y="15"/>
                    </a:lnTo>
                    <a:lnTo>
                      <a:pt x="57" y="20"/>
                    </a:lnTo>
                    <a:lnTo>
                      <a:pt x="63" y="21"/>
                    </a:lnTo>
                    <a:lnTo>
                      <a:pt x="63" y="15"/>
                    </a:lnTo>
                    <a:lnTo>
                      <a:pt x="52" y="15"/>
                    </a:lnTo>
                    <a:close/>
                  </a:path>
                </a:pathLst>
              </a:custGeom>
              <a:solidFill>
                <a:srgbClr val="000000"/>
              </a:solidFill>
              <a:ln w="9525">
                <a:noFill/>
                <a:round/>
                <a:headEnd/>
                <a:tailEnd/>
              </a:ln>
            </p:spPr>
            <p:txBody>
              <a:bodyPr/>
              <a:lstStyle/>
              <a:p>
                <a:endParaRPr lang="en-US"/>
              </a:p>
            </p:txBody>
          </p:sp>
          <p:sp>
            <p:nvSpPr>
              <p:cNvPr id="1063" name="Freeform 230"/>
              <p:cNvSpPr>
                <a:spLocks/>
              </p:cNvSpPr>
              <p:nvPr/>
            </p:nvSpPr>
            <p:spPr bwMode="auto">
              <a:xfrm>
                <a:off x="4036" y="1985"/>
                <a:ext cx="2" cy="12"/>
              </a:xfrm>
              <a:custGeom>
                <a:avLst/>
                <a:gdLst>
                  <a:gd name="T0" fmla="*/ 0 w 14"/>
                  <a:gd name="T1" fmla="*/ 0 h 58"/>
                  <a:gd name="T2" fmla="*/ 0 w 14"/>
                  <a:gd name="T3" fmla="*/ 0 h 58"/>
                  <a:gd name="T4" fmla="*/ 0 w 14"/>
                  <a:gd name="T5" fmla="*/ 0 h 58"/>
                  <a:gd name="T6" fmla="*/ 0 w 14"/>
                  <a:gd name="T7" fmla="*/ 0 h 58"/>
                  <a:gd name="T8" fmla="*/ 0 w 14"/>
                  <a:gd name="T9" fmla="*/ 0 h 58"/>
                  <a:gd name="T10" fmla="*/ 0 w 14"/>
                  <a:gd name="T11" fmla="*/ 0 h 58"/>
                  <a:gd name="T12" fmla="*/ 0 w 14"/>
                  <a:gd name="T13" fmla="*/ 0 h 58"/>
                  <a:gd name="T14" fmla="*/ 0 w 14"/>
                  <a:gd name="T15" fmla="*/ 0 h 58"/>
                  <a:gd name="T16" fmla="*/ 0 w 14"/>
                  <a:gd name="T17" fmla="*/ 0 h 58"/>
                  <a:gd name="T18" fmla="*/ 0 w 14"/>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58"/>
                  <a:gd name="T32" fmla="*/ 14 w 14"/>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58">
                    <a:moveTo>
                      <a:pt x="7" y="10"/>
                    </a:moveTo>
                    <a:lnTo>
                      <a:pt x="2" y="5"/>
                    </a:lnTo>
                    <a:lnTo>
                      <a:pt x="0" y="58"/>
                    </a:lnTo>
                    <a:lnTo>
                      <a:pt x="11" y="58"/>
                    </a:lnTo>
                    <a:lnTo>
                      <a:pt x="14" y="5"/>
                    </a:lnTo>
                    <a:lnTo>
                      <a:pt x="9" y="0"/>
                    </a:lnTo>
                    <a:lnTo>
                      <a:pt x="14" y="5"/>
                    </a:lnTo>
                    <a:lnTo>
                      <a:pt x="14" y="1"/>
                    </a:lnTo>
                    <a:lnTo>
                      <a:pt x="9" y="0"/>
                    </a:lnTo>
                    <a:lnTo>
                      <a:pt x="7" y="10"/>
                    </a:lnTo>
                    <a:close/>
                  </a:path>
                </a:pathLst>
              </a:custGeom>
              <a:solidFill>
                <a:srgbClr val="000000"/>
              </a:solidFill>
              <a:ln w="9525">
                <a:noFill/>
                <a:round/>
                <a:headEnd/>
                <a:tailEnd/>
              </a:ln>
            </p:spPr>
            <p:txBody>
              <a:bodyPr/>
              <a:lstStyle/>
              <a:p>
                <a:endParaRPr lang="en-US"/>
              </a:p>
            </p:txBody>
          </p:sp>
          <p:sp>
            <p:nvSpPr>
              <p:cNvPr id="1064" name="Freeform 231"/>
              <p:cNvSpPr>
                <a:spLocks/>
              </p:cNvSpPr>
              <p:nvPr/>
            </p:nvSpPr>
            <p:spPr bwMode="auto">
              <a:xfrm>
                <a:off x="4023" y="1955"/>
                <a:ext cx="11" cy="6"/>
              </a:xfrm>
              <a:custGeom>
                <a:avLst/>
                <a:gdLst>
                  <a:gd name="T0" fmla="*/ 0 w 44"/>
                  <a:gd name="T1" fmla="*/ 0 h 18"/>
                  <a:gd name="T2" fmla="*/ 0 w 44"/>
                  <a:gd name="T3" fmla="*/ 0 h 18"/>
                  <a:gd name="T4" fmla="*/ 0 w 44"/>
                  <a:gd name="T5" fmla="*/ 0 h 18"/>
                  <a:gd name="T6" fmla="*/ 0 w 44"/>
                  <a:gd name="T7" fmla="*/ 0 h 18"/>
                  <a:gd name="T8" fmla="*/ 0 w 44"/>
                  <a:gd name="T9" fmla="*/ 0 h 18"/>
                  <a:gd name="T10" fmla="*/ 0 w 44"/>
                  <a:gd name="T11" fmla="*/ 0 h 18"/>
                  <a:gd name="T12" fmla="*/ 0 w 44"/>
                  <a:gd name="T13" fmla="*/ 0 h 18"/>
                  <a:gd name="T14" fmla="*/ 0 w 44"/>
                  <a:gd name="T15" fmla="*/ 0 h 18"/>
                  <a:gd name="T16" fmla="*/ 0 w 44"/>
                  <a:gd name="T17" fmla="*/ 0 h 18"/>
                  <a:gd name="T18" fmla="*/ 0 w 44"/>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18"/>
                  <a:gd name="T32" fmla="*/ 44 w 44"/>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18">
                    <a:moveTo>
                      <a:pt x="12" y="9"/>
                    </a:moveTo>
                    <a:lnTo>
                      <a:pt x="5" y="12"/>
                    </a:lnTo>
                    <a:lnTo>
                      <a:pt x="42" y="18"/>
                    </a:lnTo>
                    <a:lnTo>
                      <a:pt x="44" y="8"/>
                    </a:lnTo>
                    <a:lnTo>
                      <a:pt x="7" y="2"/>
                    </a:lnTo>
                    <a:lnTo>
                      <a:pt x="0" y="5"/>
                    </a:lnTo>
                    <a:lnTo>
                      <a:pt x="7" y="2"/>
                    </a:lnTo>
                    <a:lnTo>
                      <a:pt x="3" y="0"/>
                    </a:lnTo>
                    <a:lnTo>
                      <a:pt x="0" y="5"/>
                    </a:lnTo>
                    <a:lnTo>
                      <a:pt x="12" y="9"/>
                    </a:lnTo>
                    <a:close/>
                  </a:path>
                </a:pathLst>
              </a:custGeom>
              <a:solidFill>
                <a:srgbClr val="000000"/>
              </a:solidFill>
              <a:ln w="9525">
                <a:noFill/>
                <a:round/>
                <a:headEnd/>
                <a:tailEnd/>
              </a:ln>
            </p:spPr>
            <p:txBody>
              <a:bodyPr/>
              <a:lstStyle/>
              <a:p>
                <a:endParaRPr lang="en-US"/>
              </a:p>
            </p:txBody>
          </p:sp>
          <p:sp>
            <p:nvSpPr>
              <p:cNvPr id="1065" name="Freeform 232"/>
              <p:cNvSpPr>
                <a:spLocks/>
              </p:cNvSpPr>
              <p:nvPr/>
            </p:nvSpPr>
            <p:spPr bwMode="auto">
              <a:xfrm>
                <a:off x="4040" y="1991"/>
                <a:ext cx="10" cy="12"/>
              </a:xfrm>
              <a:custGeom>
                <a:avLst/>
                <a:gdLst>
                  <a:gd name="T0" fmla="*/ 0 w 47"/>
                  <a:gd name="T1" fmla="*/ 0 h 54"/>
                  <a:gd name="T2" fmla="*/ 0 w 47"/>
                  <a:gd name="T3" fmla="*/ 0 h 54"/>
                  <a:gd name="T4" fmla="*/ 0 w 47"/>
                  <a:gd name="T5" fmla="*/ 0 h 54"/>
                  <a:gd name="T6" fmla="*/ 0 w 47"/>
                  <a:gd name="T7" fmla="*/ 0 h 54"/>
                  <a:gd name="T8" fmla="*/ 0 w 47"/>
                  <a:gd name="T9" fmla="*/ 0 h 54"/>
                  <a:gd name="T10" fmla="*/ 0 60000 65536"/>
                  <a:gd name="T11" fmla="*/ 0 60000 65536"/>
                  <a:gd name="T12" fmla="*/ 0 60000 65536"/>
                  <a:gd name="T13" fmla="*/ 0 60000 65536"/>
                  <a:gd name="T14" fmla="*/ 0 60000 65536"/>
                  <a:gd name="T15" fmla="*/ 0 w 47"/>
                  <a:gd name="T16" fmla="*/ 0 h 54"/>
                  <a:gd name="T17" fmla="*/ 47 w 47"/>
                  <a:gd name="T18" fmla="*/ 54 h 54"/>
                </a:gdLst>
                <a:ahLst/>
                <a:cxnLst>
                  <a:cxn ang="T10">
                    <a:pos x="T0" y="T1"/>
                  </a:cxn>
                  <a:cxn ang="T11">
                    <a:pos x="T2" y="T3"/>
                  </a:cxn>
                  <a:cxn ang="T12">
                    <a:pos x="T4" y="T5"/>
                  </a:cxn>
                  <a:cxn ang="T13">
                    <a:pos x="T6" y="T7"/>
                  </a:cxn>
                  <a:cxn ang="T14">
                    <a:pos x="T8" y="T9"/>
                  </a:cxn>
                </a:cxnLst>
                <a:rect l="T15" t="T16" r="T17" b="T18"/>
                <a:pathLst>
                  <a:path w="47" h="54">
                    <a:moveTo>
                      <a:pt x="1" y="0"/>
                    </a:moveTo>
                    <a:lnTo>
                      <a:pt x="0" y="52"/>
                    </a:lnTo>
                    <a:lnTo>
                      <a:pt x="47" y="54"/>
                    </a:lnTo>
                    <a:lnTo>
                      <a:pt x="39" y="4"/>
                    </a:lnTo>
                    <a:lnTo>
                      <a:pt x="1" y="0"/>
                    </a:lnTo>
                    <a:close/>
                  </a:path>
                </a:pathLst>
              </a:custGeom>
              <a:solidFill>
                <a:srgbClr val="CCCCCC"/>
              </a:solidFill>
              <a:ln w="9525">
                <a:noFill/>
                <a:round/>
                <a:headEnd/>
                <a:tailEnd/>
              </a:ln>
            </p:spPr>
            <p:txBody>
              <a:bodyPr/>
              <a:lstStyle/>
              <a:p>
                <a:endParaRPr lang="en-US"/>
              </a:p>
            </p:txBody>
          </p:sp>
          <p:sp>
            <p:nvSpPr>
              <p:cNvPr id="1066" name="Freeform 233"/>
              <p:cNvSpPr>
                <a:spLocks/>
              </p:cNvSpPr>
              <p:nvPr/>
            </p:nvSpPr>
            <p:spPr bwMode="auto">
              <a:xfrm>
                <a:off x="4036" y="1985"/>
                <a:ext cx="2" cy="12"/>
              </a:xfrm>
              <a:custGeom>
                <a:avLst/>
                <a:gdLst>
                  <a:gd name="T0" fmla="*/ 0 w 12"/>
                  <a:gd name="T1" fmla="*/ 0 h 57"/>
                  <a:gd name="T2" fmla="*/ 0 w 12"/>
                  <a:gd name="T3" fmla="*/ 0 h 57"/>
                  <a:gd name="T4" fmla="*/ 0 w 12"/>
                  <a:gd name="T5" fmla="*/ 0 h 57"/>
                  <a:gd name="T6" fmla="*/ 0 w 12"/>
                  <a:gd name="T7" fmla="*/ 0 h 57"/>
                  <a:gd name="T8" fmla="*/ 0 w 12"/>
                  <a:gd name="T9" fmla="*/ 0 h 57"/>
                  <a:gd name="T10" fmla="*/ 0 w 12"/>
                  <a:gd name="T11" fmla="*/ 0 h 57"/>
                  <a:gd name="T12" fmla="*/ 0 w 12"/>
                  <a:gd name="T13" fmla="*/ 0 h 57"/>
                  <a:gd name="T14" fmla="*/ 0 w 12"/>
                  <a:gd name="T15" fmla="*/ 0 h 57"/>
                  <a:gd name="T16" fmla="*/ 0 w 12"/>
                  <a:gd name="T17" fmla="*/ 0 h 57"/>
                  <a:gd name="T18" fmla="*/ 0 w 12"/>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57"/>
                  <a:gd name="T32" fmla="*/ 12 w 12"/>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57">
                    <a:moveTo>
                      <a:pt x="6" y="47"/>
                    </a:moveTo>
                    <a:lnTo>
                      <a:pt x="11" y="52"/>
                    </a:lnTo>
                    <a:lnTo>
                      <a:pt x="12" y="0"/>
                    </a:lnTo>
                    <a:lnTo>
                      <a:pt x="1" y="0"/>
                    </a:lnTo>
                    <a:lnTo>
                      <a:pt x="0" y="52"/>
                    </a:lnTo>
                    <a:lnTo>
                      <a:pt x="6" y="57"/>
                    </a:lnTo>
                    <a:lnTo>
                      <a:pt x="0" y="52"/>
                    </a:lnTo>
                    <a:lnTo>
                      <a:pt x="0" y="57"/>
                    </a:lnTo>
                    <a:lnTo>
                      <a:pt x="6" y="57"/>
                    </a:lnTo>
                    <a:lnTo>
                      <a:pt x="6" y="47"/>
                    </a:lnTo>
                    <a:close/>
                  </a:path>
                </a:pathLst>
              </a:custGeom>
              <a:solidFill>
                <a:srgbClr val="000000"/>
              </a:solidFill>
              <a:ln w="9525">
                <a:noFill/>
                <a:round/>
                <a:headEnd/>
                <a:tailEnd/>
              </a:ln>
            </p:spPr>
            <p:txBody>
              <a:bodyPr/>
              <a:lstStyle/>
              <a:p>
                <a:endParaRPr lang="en-US"/>
              </a:p>
            </p:txBody>
          </p:sp>
          <p:sp>
            <p:nvSpPr>
              <p:cNvPr id="1067" name="Freeform 234"/>
              <p:cNvSpPr>
                <a:spLocks/>
              </p:cNvSpPr>
              <p:nvPr/>
            </p:nvSpPr>
            <p:spPr bwMode="auto">
              <a:xfrm>
                <a:off x="4035" y="1955"/>
                <a:ext cx="11" cy="10"/>
              </a:xfrm>
              <a:custGeom>
                <a:avLst/>
                <a:gdLst>
                  <a:gd name="T0" fmla="*/ 0 w 53"/>
                  <a:gd name="T1" fmla="*/ 3 h 12"/>
                  <a:gd name="T2" fmla="*/ 0 w 53"/>
                  <a:gd name="T3" fmla="*/ 2 h 12"/>
                  <a:gd name="T4" fmla="*/ 0 w 53"/>
                  <a:gd name="T5" fmla="*/ 0 h 12"/>
                  <a:gd name="T6" fmla="*/ 0 w 53"/>
                  <a:gd name="T7" fmla="*/ 3 h 12"/>
                  <a:gd name="T8" fmla="*/ 0 w 53"/>
                  <a:gd name="T9" fmla="*/ 4 h 12"/>
                  <a:gd name="T10" fmla="*/ 0 w 53"/>
                  <a:gd name="T11" fmla="*/ 3 h 12"/>
                  <a:gd name="T12" fmla="*/ 0 w 53"/>
                  <a:gd name="T13" fmla="*/ 4 h 12"/>
                  <a:gd name="T14" fmla="*/ 0 w 53"/>
                  <a:gd name="T15" fmla="*/ 4 h 12"/>
                  <a:gd name="T16" fmla="*/ 0 w 53"/>
                  <a:gd name="T17" fmla="*/ 3 h 12"/>
                  <a:gd name="T18" fmla="*/ 0 w 53"/>
                  <a:gd name="T19" fmla="*/ 3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12"/>
                  <a:gd name="T32" fmla="*/ 53 w 53"/>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12">
                    <a:moveTo>
                      <a:pt x="41" y="8"/>
                    </a:moveTo>
                    <a:lnTo>
                      <a:pt x="47" y="2"/>
                    </a:lnTo>
                    <a:lnTo>
                      <a:pt x="0" y="0"/>
                    </a:lnTo>
                    <a:lnTo>
                      <a:pt x="0" y="10"/>
                    </a:lnTo>
                    <a:lnTo>
                      <a:pt x="47" y="12"/>
                    </a:lnTo>
                    <a:lnTo>
                      <a:pt x="52" y="6"/>
                    </a:lnTo>
                    <a:lnTo>
                      <a:pt x="47" y="12"/>
                    </a:lnTo>
                    <a:lnTo>
                      <a:pt x="53" y="12"/>
                    </a:lnTo>
                    <a:lnTo>
                      <a:pt x="52" y="6"/>
                    </a:lnTo>
                    <a:lnTo>
                      <a:pt x="41" y="8"/>
                    </a:lnTo>
                    <a:close/>
                  </a:path>
                </a:pathLst>
              </a:custGeom>
              <a:solidFill>
                <a:srgbClr val="000000"/>
              </a:solidFill>
              <a:ln w="9525">
                <a:noFill/>
                <a:round/>
                <a:headEnd/>
                <a:tailEnd/>
              </a:ln>
            </p:spPr>
            <p:txBody>
              <a:bodyPr/>
              <a:lstStyle/>
              <a:p>
                <a:endParaRPr lang="en-US"/>
              </a:p>
            </p:txBody>
          </p:sp>
          <p:sp>
            <p:nvSpPr>
              <p:cNvPr id="1068" name="Freeform 235"/>
              <p:cNvSpPr>
                <a:spLocks/>
              </p:cNvSpPr>
              <p:nvPr/>
            </p:nvSpPr>
            <p:spPr bwMode="auto">
              <a:xfrm>
                <a:off x="4044" y="1931"/>
                <a:ext cx="4" cy="12"/>
              </a:xfrm>
              <a:custGeom>
                <a:avLst/>
                <a:gdLst>
                  <a:gd name="T0" fmla="*/ 0 w 19"/>
                  <a:gd name="T1" fmla="*/ 0 h 56"/>
                  <a:gd name="T2" fmla="*/ 0 w 19"/>
                  <a:gd name="T3" fmla="*/ 0 h 56"/>
                  <a:gd name="T4" fmla="*/ 0 w 19"/>
                  <a:gd name="T5" fmla="*/ 0 h 56"/>
                  <a:gd name="T6" fmla="*/ 0 w 19"/>
                  <a:gd name="T7" fmla="*/ 0 h 56"/>
                  <a:gd name="T8" fmla="*/ 0 w 19"/>
                  <a:gd name="T9" fmla="*/ 0 h 56"/>
                  <a:gd name="T10" fmla="*/ 0 w 19"/>
                  <a:gd name="T11" fmla="*/ 0 h 56"/>
                  <a:gd name="T12" fmla="*/ 0 w 19"/>
                  <a:gd name="T13" fmla="*/ 0 h 56"/>
                  <a:gd name="T14" fmla="*/ 0 w 19"/>
                  <a:gd name="T15" fmla="*/ 0 h 56"/>
                  <a:gd name="T16" fmla="*/ 0 w 19"/>
                  <a:gd name="T17" fmla="*/ 0 h 56"/>
                  <a:gd name="T18" fmla="*/ 0 w 19"/>
                  <a:gd name="T19" fmla="*/ 0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56"/>
                  <a:gd name="T32" fmla="*/ 19 w 19"/>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56">
                    <a:moveTo>
                      <a:pt x="5" y="11"/>
                    </a:moveTo>
                    <a:lnTo>
                      <a:pt x="0" y="6"/>
                    </a:lnTo>
                    <a:lnTo>
                      <a:pt x="8" y="56"/>
                    </a:lnTo>
                    <a:lnTo>
                      <a:pt x="19" y="54"/>
                    </a:lnTo>
                    <a:lnTo>
                      <a:pt x="11" y="4"/>
                    </a:lnTo>
                    <a:lnTo>
                      <a:pt x="7" y="0"/>
                    </a:lnTo>
                    <a:lnTo>
                      <a:pt x="11" y="4"/>
                    </a:lnTo>
                    <a:lnTo>
                      <a:pt x="10" y="0"/>
                    </a:lnTo>
                    <a:lnTo>
                      <a:pt x="7" y="0"/>
                    </a:lnTo>
                    <a:lnTo>
                      <a:pt x="5" y="11"/>
                    </a:lnTo>
                    <a:close/>
                  </a:path>
                </a:pathLst>
              </a:custGeom>
              <a:solidFill>
                <a:srgbClr val="000000"/>
              </a:solidFill>
              <a:ln w="9525">
                <a:noFill/>
                <a:round/>
                <a:headEnd/>
                <a:tailEnd/>
              </a:ln>
            </p:spPr>
            <p:txBody>
              <a:bodyPr/>
              <a:lstStyle/>
              <a:p>
                <a:endParaRPr lang="en-US"/>
              </a:p>
            </p:txBody>
          </p:sp>
          <p:sp>
            <p:nvSpPr>
              <p:cNvPr id="1069" name="Freeform 236"/>
              <p:cNvSpPr>
                <a:spLocks/>
              </p:cNvSpPr>
              <p:nvPr/>
            </p:nvSpPr>
            <p:spPr bwMode="auto">
              <a:xfrm>
                <a:off x="4037" y="1989"/>
                <a:ext cx="11" cy="3"/>
              </a:xfrm>
              <a:custGeom>
                <a:avLst/>
                <a:gdLst>
                  <a:gd name="T0" fmla="*/ 0 w 45"/>
                  <a:gd name="T1" fmla="*/ 0 h 16"/>
                  <a:gd name="T2" fmla="*/ 0 w 45"/>
                  <a:gd name="T3" fmla="*/ 0 h 16"/>
                  <a:gd name="T4" fmla="*/ 0 w 45"/>
                  <a:gd name="T5" fmla="*/ 0 h 16"/>
                  <a:gd name="T6" fmla="*/ 0 w 45"/>
                  <a:gd name="T7" fmla="*/ 0 h 16"/>
                  <a:gd name="T8" fmla="*/ 0 w 45"/>
                  <a:gd name="T9" fmla="*/ 0 h 16"/>
                  <a:gd name="T10" fmla="*/ 0 w 45"/>
                  <a:gd name="T11" fmla="*/ 0 h 16"/>
                  <a:gd name="T12" fmla="*/ 0 w 45"/>
                  <a:gd name="T13" fmla="*/ 0 h 16"/>
                  <a:gd name="T14" fmla="*/ 0 w 45"/>
                  <a:gd name="T15" fmla="*/ 0 h 16"/>
                  <a:gd name="T16" fmla="*/ 0 w 45"/>
                  <a:gd name="T17" fmla="*/ 0 h 16"/>
                  <a:gd name="T18" fmla="*/ 0 w 45"/>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16"/>
                  <a:gd name="T32" fmla="*/ 45 w 45"/>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16">
                    <a:moveTo>
                      <a:pt x="11" y="6"/>
                    </a:moveTo>
                    <a:lnTo>
                      <a:pt x="5" y="11"/>
                    </a:lnTo>
                    <a:lnTo>
                      <a:pt x="43" y="16"/>
                    </a:lnTo>
                    <a:lnTo>
                      <a:pt x="45" y="5"/>
                    </a:lnTo>
                    <a:lnTo>
                      <a:pt x="7" y="1"/>
                    </a:lnTo>
                    <a:lnTo>
                      <a:pt x="0" y="6"/>
                    </a:lnTo>
                    <a:lnTo>
                      <a:pt x="7" y="1"/>
                    </a:lnTo>
                    <a:lnTo>
                      <a:pt x="0" y="0"/>
                    </a:lnTo>
                    <a:lnTo>
                      <a:pt x="0" y="6"/>
                    </a:lnTo>
                    <a:lnTo>
                      <a:pt x="11" y="6"/>
                    </a:lnTo>
                    <a:close/>
                  </a:path>
                </a:pathLst>
              </a:custGeom>
              <a:solidFill>
                <a:srgbClr val="000000"/>
              </a:solidFill>
              <a:ln w="9525">
                <a:noFill/>
                <a:round/>
                <a:headEnd/>
                <a:tailEnd/>
              </a:ln>
            </p:spPr>
            <p:txBody>
              <a:bodyPr/>
              <a:lstStyle/>
              <a:p>
                <a:endParaRPr lang="en-US"/>
              </a:p>
            </p:txBody>
          </p:sp>
          <p:sp>
            <p:nvSpPr>
              <p:cNvPr id="1070" name="Freeform 237"/>
              <p:cNvSpPr>
                <a:spLocks/>
              </p:cNvSpPr>
              <p:nvPr/>
            </p:nvSpPr>
            <p:spPr bwMode="auto">
              <a:xfrm>
                <a:off x="4048" y="1989"/>
                <a:ext cx="10" cy="12"/>
              </a:xfrm>
              <a:custGeom>
                <a:avLst/>
                <a:gdLst>
                  <a:gd name="T0" fmla="*/ 0 w 51"/>
                  <a:gd name="T1" fmla="*/ 0 h 52"/>
                  <a:gd name="T2" fmla="*/ 0 w 51"/>
                  <a:gd name="T3" fmla="*/ 0 h 52"/>
                  <a:gd name="T4" fmla="*/ 0 w 51"/>
                  <a:gd name="T5" fmla="*/ 0 h 52"/>
                  <a:gd name="T6" fmla="*/ 0 w 51"/>
                  <a:gd name="T7" fmla="*/ 0 h 52"/>
                  <a:gd name="T8" fmla="*/ 0 w 51"/>
                  <a:gd name="T9" fmla="*/ 0 h 52"/>
                  <a:gd name="T10" fmla="*/ 0 60000 65536"/>
                  <a:gd name="T11" fmla="*/ 0 60000 65536"/>
                  <a:gd name="T12" fmla="*/ 0 60000 65536"/>
                  <a:gd name="T13" fmla="*/ 0 60000 65536"/>
                  <a:gd name="T14" fmla="*/ 0 60000 65536"/>
                  <a:gd name="T15" fmla="*/ 0 w 51"/>
                  <a:gd name="T16" fmla="*/ 0 h 52"/>
                  <a:gd name="T17" fmla="*/ 51 w 51"/>
                  <a:gd name="T18" fmla="*/ 52 h 52"/>
                </a:gdLst>
                <a:ahLst/>
                <a:cxnLst>
                  <a:cxn ang="T10">
                    <a:pos x="T0" y="T1"/>
                  </a:cxn>
                  <a:cxn ang="T11">
                    <a:pos x="T2" y="T3"/>
                  </a:cxn>
                  <a:cxn ang="T12">
                    <a:pos x="T4" y="T5"/>
                  </a:cxn>
                  <a:cxn ang="T13">
                    <a:pos x="T6" y="T7"/>
                  </a:cxn>
                  <a:cxn ang="T14">
                    <a:pos x="T8" y="T9"/>
                  </a:cxn>
                </a:cxnLst>
                <a:rect l="T15" t="T16" r="T17" b="T18"/>
                <a:pathLst>
                  <a:path w="51" h="52">
                    <a:moveTo>
                      <a:pt x="0" y="1"/>
                    </a:moveTo>
                    <a:lnTo>
                      <a:pt x="7" y="52"/>
                    </a:lnTo>
                    <a:lnTo>
                      <a:pt x="51" y="49"/>
                    </a:lnTo>
                    <a:lnTo>
                      <a:pt x="32" y="0"/>
                    </a:lnTo>
                    <a:lnTo>
                      <a:pt x="0" y="1"/>
                    </a:lnTo>
                    <a:close/>
                  </a:path>
                </a:pathLst>
              </a:custGeom>
              <a:solidFill>
                <a:srgbClr val="CCCCCC"/>
              </a:solidFill>
              <a:ln w="9525">
                <a:noFill/>
                <a:round/>
                <a:headEnd/>
                <a:tailEnd/>
              </a:ln>
            </p:spPr>
            <p:txBody>
              <a:bodyPr/>
              <a:lstStyle/>
              <a:p>
                <a:endParaRPr lang="en-US"/>
              </a:p>
            </p:txBody>
          </p:sp>
          <p:sp>
            <p:nvSpPr>
              <p:cNvPr id="1071" name="Freeform 238"/>
              <p:cNvSpPr>
                <a:spLocks/>
              </p:cNvSpPr>
              <p:nvPr/>
            </p:nvSpPr>
            <p:spPr bwMode="auto">
              <a:xfrm>
                <a:off x="4048" y="1987"/>
                <a:ext cx="2" cy="12"/>
              </a:xfrm>
              <a:custGeom>
                <a:avLst/>
                <a:gdLst>
                  <a:gd name="T0" fmla="*/ 0 w 19"/>
                  <a:gd name="T1" fmla="*/ 0 h 57"/>
                  <a:gd name="T2" fmla="*/ 0 w 19"/>
                  <a:gd name="T3" fmla="*/ 0 h 57"/>
                  <a:gd name="T4" fmla="*/ 0 w 19"/>
                  <a:gd name="T5" fmla="*/ 0 h 57"/>
                  <a:gd name="T6" fmla="*/ 0 w 19"/>
                  <a:gd name="T7" fmla="*/ 0 h 57"/>
                  <a:gd name="T8" fmla="*/ 0 w 19"/>
                  <a:gd name="T9" fmla="*/ 0 h 57"/>
                  <a:gd name="T10" fmla="*/ 0 w 19"/>
                  <a:gd name="T11" fmla="*/ 0 h 57"/>
                  <a:gd name="T12" fmla="*/ 0 w 19"/>
                  <a:gd name="T13" fmla="*/ 0 h 57"/>
                  <a:gd name="T14" fmla="*/ 0 w 19"/>
                  <a:gd name="T15" fmla="*/ 0 h 57"/>
                  <a:gd name="T16" fmla="*/ 0 w 19"/>
                  <a:gd name="T17" fmla="*/ 0 h 57"/>
                  <a:gd name="T18" fmla="*/ 0 w 19"/>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57"/>
                  <a:gd name="T32" fmla="*/ 19 w 19"/>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57">
                    <a:moveTo>
                      <a:pt x="13" y="47"/>
                    </a:moveTo>
                    <a:lnTo>
                      <a:pt x="19" y="51"/>
                    </a:lnTo>
                    <a:lnTo>
                      <a:pt x="11" y="0"/>
                    </a:lnTo>
                    <a:lnTo>
                      <a:pt x="0" y="2"/>
                    </a:lnTo>
                    <a:lnTo>
                      <a:pt x="8" y="53"/>
                    </a:lnTo>
                    <a:lnTo>
                      <a:pt x="13" y="57"/>
                    </a:lnTo>
                    <a:lnTo>
                      <a:pt x="8" y="53"/>
                    </a:lnTo>
                    <a:lnTo>
                      <a:pt x="9" y="57"/>
                    </a:lnTo>
                    <a:lnTo>
                      <a:pt x="13" y="57"/>
                    </a:lnTo>
                    <a:lnTo>
                      <a:pt x="13" y="47"/>
                    </a:lnTo>
                    <a:close/>
                  </a:path>
                </a:pathLst>
              </a:custGeom>
              <a:solidFill>
                <a:srgbClr val="000000"/>
              </a:solidFill>
              <a:ln w="9525">
                <a:noFill/>
                <a:round/>
                <a:headEnd/>
                <a:tailEnd/>
              </a:ln>
            </p:spPr>
            <p:txBody>
              <a:bodyPr/>
              <a:lstStyle/>
              <a:p>
                <a:endParaRPr lang="en-US"/>
              </a:p>
            </p:txBody>
          </p:sp>
          <p:sp>
            <p:nvSpPr>
              <p:cNvPr id="1072" name="Freeform 239"/>
              <p:cNvSpPr>
                <a:spLocks/>
              </p:cNvSpPr>
              <p:nvPr/>
            </p:nvSpPr>
            <p:spPr bwMode="auto">
              <a:xfrm>
                <a:off x="4045" y="1925"/>
                <a:ext cx="11" cy="12"/>
              </a:xfrm>
              <a:custGeom>
                <a:avLst/>
                <a:gdLst>
                  <a:gd name="T0" fmla="*/ 0 w 52"/>
                  <a:gd name="T1" fmla="*/ 6 h 13"/>
                  <a:gd name="T2" fmla="*/ 0 w 52"/>
                  <a:gd name="T3" fmla="*/ 0 h 13"/>
                  <a:gd name="T4" fmla="*/ 0 w 52"/>
                  <a:gd name="T5" fmla="*/ 3 h 13"/>
                  <a:gd name="T6" fmla="*/ 0 w 52"/>
                  <a:gd name="T7" fmla="*/ 7 h 13"/>
                  <a:gd name="T8" fmla="*/ 0 w 52"/>
                  <a:gd name="T9" fmla="*/ 6 h 13"/>
                  <a:gd name="T10" fmla="*/ 0 w 52"/>
                  <a:gd name="T11" fmla="*/ 3 h 13"/>
                  <a:gd name="T12" fmla="*/ 0 w 52"/>
                  <a:gd name="T13" fmla="*/ 6 h 13"/>
                  <a:gd name="T14" fmla="*/ 0 w 52"/>
                  <a:gd name="T15" fmla="*/ 6 h 13"/>
                  <a:gd name="T16" fmla="*/ 0 w 52"/>
                  <a:gd name="T17" fmla="*/ 3 h 13"/>
                  <a:gd name="T18" fmla="*/ 0 w 52"/>
                  <a:gd name="T19" fmla="*/ 6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3"/>
                  <a:gd name="T32" fmla="*/ 52 w 52"/>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3">
                    <a:moveTo>
                      <a:pt x="38" y="7"/>
                    </a:moveTo>
                    <a:lnTo>
                      <a:pt x="44" y="0"/>
                    </a:lnTo>
                    <a:lnTo>
                      <a:pt x="0" y="3"/>
                    </a:lnTo>
                    <a:lnTo>
                      <a:pt x="0" y="13"/>
                    </a:lnTo>
                    <a:lnTo>
                      <a:pt x="44" y="10"/>
                    </a:lnTo>
                    <a:lnTo>
                      <a:pt x="50" y="3"/>
                    </a:lnTo>
                    <a:lnTo>
                      <a:pt x="44" y="10"/>
                    </a:lnTo>
                    <a:lnTo>
                      <a:pt x="52" y="9"/>
                    </a:lnTo>
                    <a:lnTo>
                      <a:pt x="50" y="3"/>
                    </a:lnTo>
                    <a:lnTo>
                      <a:pt x="38" y="7"/>
                    </a:lnTo>
                    <a:close/>
                  </a:path>
                </a:pathLst>
              </a:custGeom>
              <a:solidFill>
                <a:srgbClr val="000000"/>
              </a:solidFill>
              <a:ln w="9525">
                <a:noFill/>
                <a:round/>
                <a:headEnd/>
                <a:tailEnd/>
              </a:ln>
            </p:spPr>
            <p:txBody>
              <a:bodyPr/>
              <a:lstStyle/>
              <a:p>
                <a:endParaRPr lang="en-US"/>
              </a:p>
            </p:txBody>
          </p:sp>
          <p:sp>
            <p:nvSpPr>
              <p:cNvPr id="1073" name="Freeform 240"/>
              <p:cNvSpPr>
                <a:spLocks/>
              </p:cNvSpPr>
              <p:nvPr/>
            </p:nvSpPr>
            <p:spPr bwMode="auto">
              <a:xfrm>
                <a:off x="4048" y="1914"/>
                <a:ext cx="6" cy="12"/>
              </a:xfrm>
              <a:custGeom>
                <a:avLst/>
                <a:gdLst>
                  <a:gd name="T0" fmla="*/ 0 w 31"/>
                  <a:gd name="T1" fmla="*/ 0 h 56"/>
                  <a:gd name="T2" fmla="*/ 0 w 31"/>
                  <a:gd name="T3" fmla="*/ 0 h 56"/>
                  <a:gd name="T4" fmla="*/ 0 w 31"/>
                  <a:gd name="T5" fmla="*/ 0 h 56"/>
                  <a:gd name="T6" fmla="*/ 0 w 31"/>
                  <a:gd name="T7" fmla="*/ 0 h 56"/>
                  <a:gd name="T8" fmla="*/ 0 w 31"/>
                  <a:gd name="T9" fmla="*/ 0 h 56"/>
                  <a:gd name="T10" fmla="*/ 0 w 31"/>
                  <a:gd name="T11" fmla="*/ 0 h 56"/>
                  <a:gd name="T12" fmla="*/ 0 w 31"/>
                  <a:gd name="T13" fmla="*/ 0 h 56"/>
                  <a:gd name="T14" fmla="*/ 0 w 31"/>
                  <a:gd name="T15" fmla="*/ 0 h 56"/>
                  <a:gd name="T16" fmla="*/ 0 w 31"/>
                  <a:gd name="T17" fmla="*/ 0 h 56"/>
                  <a:gd name="T18" fmla="*/ 0 w 31"/>
                  <a:gd name="T19" fmla="*/ 0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56"/>
                  <a:gd name="T32" fmla="*/ 31 w 31"/>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56">
                    <a:moveTo>
                      <a:pt x="6" y="11"/>
                    </a:moveTo>
                    <a:lnTo>
                      <a:pt x="0" y="7"/>
                    </a:lnTo>
                    <a:lnTo>
                      <a:pt x="19" y="56"/>
                    </a:lnTo>
                    <a:lnTo>
                      <a:pt x="31" y="52"/>
                    </a:lnTo>
                    <a:lnTo>
                      <a:pt x="12" y="3"/>
                    </a:lnTo>
                    <a:lnTo>
                      <a:pt x="6" y="0"/>
                    </a:lnTo>
                    <a:lnTo>
                      <a:pt x="12" y="3"/>
                    </a:lnTo>
                    <a:lnTo>
                      <a:pt x="9" y="0"/>
                    </a:lnTo>
                    <a:lnTo>
                      <a:pt x="6" y="0"/>
                    </a:lnTo>
                    <a:lnTo>
                      <a:pt x="6" y="11"/>
                    </a:lnTo>
                    <a:close/>
                  </a:path>
                </a:pathLst>
              </a:custGeom>
              <a:solidFill>
                <a:srgbClr val="000000"/>
              </a:solidFill>
              <a:ln w="9525">
                <a:noFill/>
                <a:round/>
                <a:headEnd/>
                <a:tailEnd/>
              </a:ln>
            </p:spPr>
            <p:txBody>
              <a:bodyPr/>
              <a:lstStyle/>
              <a:p>
                <a:endParaRPr lang="en-US"/>
              </a:p>
            </p:txBody>
          </p:sp>
          <p:sp>
            <p:nvSpPr>
              <p:cNvPr id="1074" name="Freeform 241"/>
              <p:cNvSpPr>
                <a:spLocks/>
              </p:cNvSpPr>
              <p:nvPr/>
            </p:nvSpPr>
            <p:spPr bwMode="auto">
              <a:xfrm>
                <a:off x="4049" y="1957"/>
                <a:ext cx="6" cy="5"/>
              </a:xfrm>
              <a:custGeom>
                <a:avLst/>
                <a:gdLst>
                  <a:gd name="T0" fmla="*/ 0 w 39"/>
                  <a:gd name="T1" fmla="*/ 0 h 12"/>
                  <a:gd name="T2" fmla="*/ 0 w 39"/>
                  <a:gd name="T3" fmla="*/ 0 h 12"/>
                  <a:gd name="T4" fmla="*/ 0 w 39"/>
                  <a:gd name="T5" fmla="*/ 0 h 12"/>
                  <a:gd name="T6" fmla="*/ 0 w 39"/>
                  <a:gd name="T7" fmla="*/ 0 h 12"/>
                  <a:gd name="T8" fmla="*/ 0 w 39"/>
                  <a:gd name="T9" fmla="*/ 0 h 12"/>
                  <a:gd name="T10" fmla="*/ 0 w 39"/>
                  <a:gd name="T11" fmla="*/ 0 h 12"/>
                  <a:gd name="T12" fmla="*/ 0 w 39"/>
                  <a:gd name="T13" fmla="*/ 0 h 12"/>
                  <a:gd name="T14" fmla="*/ 0 w 39"/>
                  <a:gd name="T15" fmla="*/ 0 h 12"/>
                  <a:gd name="T16" fmla="*/ 0 w 39"/>
                  <a:gd name="T17" fmla="*/ 0 h 12"/>
                  <a:gd name="T18" fmla="*/ 0 w 39"/>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12"/>
                  <a:gd name="T32" fmla="*/ 39 w 3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12">
                    <a:moveTo>
                      <a:pt x="12" y="5"/>
                    </a:moveTo>
                    <a:lnTo>
                      <a:pt x="7" y="12"/>
                    </a:lnTo>
                    <a:lnTo>
                      <a:pt x="39" y="11"/>
                    </a:lnTo>
                    <a:lnTo>
                      <a:pt x="39" y="0"/>
                    </a:lnTo>
                    <a:lnTo>
                      <a:pt x="7" y="1"/>
                    </a:lnTo>
                    <a:lnTo>
                      <a:pt x="1" y="7"/>
                    </a:lnTo>
                    <a:lnTo>
                      <a:pt x="7" y="1"/>
                    </a:lnTo>
                    <a:lnTo>
                      <a:pt x="0" y="1"/>
                    </a:lnTo>
                    <a:lnTo>
                      <a:pt x="1" y="7"/>
                    </a:lnTo>
                    <a:lnTo>
                      <a:pt x="12" y="5"/>
                    </a:lnTo>
                    <a:close/>
                  </a:path>
                </a:pathLst>
              </a:custGeom>
              <a:solidFill>
                <a:srgbClr val="000000"/>
              </a:solidFill>
              <a:ln w="9525">
                <a:noFill/>
                <a:round/>
                <a:headEnd/>
                <a:tailEnd/>
              </a:ln>
            </p:spPr>
            <p:txBody>
              <a:bodyPr/>
              <a:lstStyle/>
              <a:p>
                <a:endParaRPr lang="en-US"/>
              </a:p>
            </p:txBody>
          </p:sp>
          <p:sp>
            <p:nvSpPr>
              <p:cNvPr id="1075" name="Freeform 242"/>
              <p:cNvSpPr>
                <a:spLocks/>
              </p:cNvSpPr>
              <p:nvPr/>
            </p:nvSpPr>
            <p:spPr bwMode="auto">
              <a:xfrm>
                <a:off x="4018" y="1980"/>
                <a:ext cx="17" cy="12"/>
              </a:xfrm>
              <a:custGeom>
                <a:avLst/>
                <a:gdLst>
                  <a:gd name="T0" fmla="*/ 0 w 85"/>
                  <a:gd name="T1" fmla="*/ 0 h 86"/>
                  <a:gd name="T2" fmla="*/ 0 w 85"/>
                  <a:gd name="T3" fmla="*/ 0 h 86"/>
                  <a:gd name="T4" fmla="*/ 0 w 85"/>
                  <a:gd name="T5" fmla="*/ 0 h 86"/>
                  <a:gd name="T6" fmla="*/ 0 w 85"/>
                  <a:gd name="T7" fmla="*/ 0 h 86"/>
                  <a:gd name="T8" fmla="*/ 0 w 85"/>
                  <a:gd name="T9" fmla="*/ 0 h 86"/>
                  <a:gd name="T10" fmla="*/ 0 60000 65536"/>
                  <a:gd name="T11" fmla="*/ 0 60000 65536"/>
                  <a:gd name="T12" fmla="*/ 0 60000 65536"/>
                  <a:gd name="T13" fmla="*/ 0 60000 65536"/>
                  <a:gd name="T14" fmla="*/ 0 60000 65536"/>
                  <a:gd name="T15" fmla="*/ 0 w 85"/>
                  <a:gd name="T16" fmla="*/ 0 h 86"/>
                  <a:gd name="T17" fmla="*/ 85 w 85"/>
                  <a:gd name="T18" fmla="*/ 86 h 86"/>
                </a:gdLst>
                <a:ahLst/>
                <a:cxnLst>
                  <a:cxn ang="T10">
                    <a:pos x="T0" y="T1"/>
                  </a:cxn>
                  <a:cxn ang="T11">
                    <a:pos x="T2" y="T3"/>
                  </a:cxn>
                  <a:cxn ang="T12">
                    <a:pos x="T4" y="T5"/>
                  </a:cxn>
                  <a:cxn ang="T13">
                    <a:pos x="T6" y="T7"/>
                  </a:cxn>
                  <a:cxn ang="T14">
                    <a:pos x="T8" y="T9"/>
                  </a:cxn>
                </a:cxnLst>
                <a:rect l="T15" t="T16" r="T17" b="T18"/>
                <a:pathLst>
                  <a:path w="85" h="86">
                    <a:moveTo>
                      <a:pt x="29" y="0"/>
                    </a:moveTo>
                    <a:lnTo>
                      <a:pt x="85" y="8"/>
                    </a:lnTo>
                    <a:lnTo>
                      <a:pt x="80" y="86"/>
                    </a:lnTo>
                    <a:lnTo>
                      <a:pt x="0" y="74"/>
                    </a:lnTo>
                    <a:lnTo>
                      <a:pt x="29" y="0"/>
                    </a:lnTo>
                    <a:close/>
                  </a:path>
                </a:pathLst>
              </a:custGeom>
              <a:solidFill>
                <a:srgbClr val="B2B2B2"/>
              </a:solidFill>
              <a:ln w="9525">
                <a:noFill/>
                <a:round/>
                <a:headEnd/>
                <a:tailEnd/>
              </a:ln>
            </p:spPr>
            <p:txBody>
              <a:bodyPr/>
              <a:lstStyle/>
              <a:p>
                <a:endParaRPr lang="en-US"/>
              </a:p>
            </p:txBody>
          </p:sp>
          <p:sp>
            <p:nvSpPr>
              <p:cNvPr id="1076" name="Freeform 243"/>
              <p:cNvSpPr>
                <a:spLocks/>
              </p:cNvSpPr>
              <p:nvPr/>
            </p:nvSpPr>
            <p:spPr bwMode="auto">
              <a:xfrm>
                <a:off x="4022" y="1924"/>
                <a:ext cx="11" cy="12"/>
              </a:xfrm>
              <a:custGeom>
                <a:avLst/>
                <a:gdLst>
                  <a:gd name="T0" fmla="*/ 0 w 62"/>
                  <a:gd name="T1" fmla="*/ 1 h 19"/>
                  <a:gd name="T2" fmla="*/ 0 w 62"/>
                  <a:gd name="T3" fmla="*/ 1 h 19"/>
                  <a:gd name="T4" fmla="*/ 0 w 62"/>
                  <a:gd name="T5" fmla="*/ 0 h 19"/>
                  <a:gd name="T6" fmla="*/ 0 w 62"/>
                  <a:gd name="T7" fmla="*/ 1 h 19"/>
                  <a:gd name="T8" fmla="*/ 0 w 62"/>
                  <a:gd name="T9" fmla="*/ 1 h 19"/>
                  <a:gd name="T10" fmla="*/ 0 w 62"/>
                  <a:gd name="T11" fmla="*/ 1 h 19"/>
                  <a:gd name="T12" fmla="*/ 0 w 62"/>
                  <a:gd name="T13" fmla="*/ 1 h 19"/>
                  <a:gd name="T14" fmla="*/ 0 w 62"/>
                  <a:gd name="T15" fmla="*/ 1 h 19"/>
                  <a:gd name="T16" fmla="*/ 0 w 62"/>
                  <a:gd name="T17" fmla="*/ 1 h 19"/>
                  <a:gd name="T18" fmla="*/ 0 w 62"/>
                  <a:gd name="T19" fmla="*/ 1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19"/>
                  <a:gd name="T32" fmla="*/ 62 w 62"/>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19">
                    <a:moveTo>
                      <a:pt x="62" y="14"/>
                    </a:moveTo>
                    <a:lnTo>
                      <a:pt x="58" y="9"/>
                    </a:lnTo>
                    <a:lnTo>
                      <a:pt x="2" y="0"/>
                    </a:lnTo>
                    <a:lnTo>
                      <a:pt x="0" y="11"/>
                    </a:lnTo>
                    <a:lnTo>
                      <a:pt x="55" y="19"/>
                    </a:lnTo>
                    <a:lnTo>
                      <a:pt x="51" y="14"/>
                    </a:lnTo>
                    <a:lnTo>
                      <a:pt x="62" y="14"/>
                    </a:lnTo>
                    <a:lnTo>
                      <a:pt x="62" y="10"/>
                    </a:lnTo>
                    <a:lnTo>
                      <a:pt x="58" y="9"/>
                    </a:lnTo>
                    <a:lnTo>
                      <a:pt x="62" y="14"/>
                    </a:lnTo>
                    <a:close/>
                  </a:path>
                </a:pathLst>
              </a:custGeom>
              <a:solidFill>
                <a:srgbClr val="000000"/>
              </a:solidFill>
              <a:ln w="9525">
                <a:noFill/>
                <a:round/>
                <a:headEnd/>
                <a:tailEnd/>
              </a:ln>
            </p:spPr>
            <p:txBody>
              <a:bodyPr/>
              <a:lstStyle/>
              <a:p>
                <a:endParaRPr lang="en-US"/>
              </a:p>
            </p:txBody>
          </p:sp>
          <p:sp>
            <p:nvSpPr>
              <p:cNvPr id="1077" name="Freeform 244"/>
              <p:cNvSpPr>
                <a:spLocks/>
              </p:cNvSpPr>
              <p:nvPr/>
            </p:nvSpPr>
            <p:spPr bwMode="auto">
              <a:xfrm>
                <a:off x="4035" y="1981"/>
                <a:ext cx="2" cy="12"/>
              </a:xfrm>
              <a:custGeom>
                <a:avLst/>
                <a:gdLst>
                  <a:gd name="T0" fmla="*/ 0 w 15"/>
                  <a:gd name="T1" fmla="*/ 0 h 84"/>
                  <a:gd name="T2" fmla="*/ 0 w 15"/>
                  <a:gd name="T3" fmla="*/ 0 h 84"/>
                  <a:gd name="T4" fmla="*/ 0 w 15"/>
                  <a:gd name="T5" fmla="*/ 0 h 84"/>
                  <a:gd name="T6" fmla="*/ 0 w 15"/>
                  <a:gd name="T7" fmla="*/ 0 h 84"/>
                  <a:gd name="T8" fmla="*/ 0 w 15"/>
                  <a:gd name="T9" fmla="*/ 0 h 84"/>
                  <a:gd name="T10" fmla="*/ 0 w 15"/>
                  <a:gd name="T11" fmla="*/ 0 h 84"/>
                  <a:gd name="T12" fmla="*/ 0 w 15"/>
                  <a:gd name="T13" fmla="*/ 0 h 84"/>
                  <a:gd name="T14" fmla="*/ 0 w 15"/>
                  <a:gd name="T15" fmla="*/ 0 h 84"/>
                  <a:gd name="T16" fmla="*/ 0 w 15"/>
                  <a:gd name="T17" fmla="*/ 0 h 84"/>
                  <a:gd name="T18" fmla="*/ 0 w 15"/>
                  <a:gd name="T19" fmla="*/ 0 h 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84"/>
                  <a:gd name="T32" fmla="*/ 15 w 15"/>
                  <a:gd name="T33" fmla="*/ 84 h 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84">
                    <a:moveTo>
                      <a:pt x="4" y="83"/>
                    </a:moveTo>
                    <a:lnTo>
                      <a:pt x="11" y="78"/>
                    </a:lnTo>
                    <a:lnTo>
                      <a:pt x="15" y="0"/>
                    </a:lnTo>
                    <a:lnTo>
                      <a:pt x="4" y="0"/>
                    </a:lnTo>
                    <a:lnTo>
                      <a:pt x="0" y="78"/>
                    </a:lnTo>
                    <a:lnTo>
                      <a:pt x="6" y="73"/>
                    </a:lnTo>
                    <a:lnTo>
                      <a:pt x="4" y="83"/>
                    </a:lnTo>
                    <a:lnTo>
                      <a:pt x="11" y="84"/>
                    </a:lnTo>
                    <a:lnTo>
                      <a:pt x="11" y="78"/>
                    </a:lnTo>
                    <a:lnTo>
                      <a:pt x="4" y="83"/>
                    </a:lnTo>
                    <a:close/>
                  </a:path>
                </a:pathLst>
              </a:custGeom>
              <a:solidFill>
                <a:srgbClr val="000000"/>
              </a:solidFill>
              <a:ln w="9525">
                <a:noFill/>
                <a:round/>
                <a:headEnd/>
                <a:tailEnd/>
              </a:ln>
            </p:spPr>
            <p:txBody>
              <a:bodyPr/>
              <a:lstStyle/>
              <a:p>
                <a:endParaRPr lang="en-US"/>
              </a:p>
            </p:txBody>
          </p:sp>
          <p:sp>
            <p:nvSpPr>
              <p:cNvPr id="1078" name="Freeform 245"/>
              <p:cNvSpPr>
                <a:spLocks/>
              </p:cNvSpPr>
              <p:nvPr/>
            </p:nvSpPr>
            <p:spPr bwMode="auto">
              <a:xfrm>
                <a:off x="4014" y="2007"/>
                <a:ext cx="19" cy="4"/>
              </a:xfrm>
              <a:custGeom>
                <a:avLst/>
                <a:gdLst>
                  <a:gd name="T0" fmla="*/ 0 w 89"/>
                  <a:gd name="T1" fmla="*/ 0 h 22"/>
                  <a:gd name="T2" fmla="*/ 0 w 89"/>
                  <a:gd name="T3" fmla="*/ 0 h 22"/>
                  <a:gd name="T4" fmla="*/ 0 w 89"/>
                  <a:gd name="T5" fmla="*/ 0 h 22"/>
                  <a:gd name="T6" fmla="*/ 0 w 89"/>
                  <a:gd name="T7" fmla="*/ 0 h 22"/>
                  <a:gd name="T8" fmla="*/ 0 w 89"/>
                  <a:gd name="T9" fmla="*/ 0 h 22"/>
                  <a:gd name="T10" fmla="*/ 0 w 89"/>
                  <a:gd name="T11" fmla="*/ 0 h 22"/>
                  <a:gd name="T12" fmla="*/ 0 w 89"/>
                  <a:gd name="T13" fmla="*/ 0 h 22"/>
                  <a:gd name="T14" fmla="*/ 0 w 89"/>
                  <a:gd name="T15" fmla="*/ 0 h 22"/>
                  <a:gd name="T16" fmla="*/ 0 w 89"/>
                  <a:gd name="T17" fmla="*/ 0 h 22"/>
                  <a:gd name="T18" fmla="*/ 0 w 89"/>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22"/>
                  <a:gd name="T32" fmla="*/ 89 w 89"/>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22">
                    <a:moveTo>
                      <a:pt x="2" y="3"/>
                    </a:moveTo>
                    <a:lnTo>
                      <a:pt x="6" y="11"/>
                    </a:lnTo>
                    <a:lnTo>
                      <a:pt x="87" y="22"/>
                    </a:lnTo>
                    <a:lnTo>
                      <a:pt x="89" y="12"/>
                    </a:lnTo>
                    <a:lnTo>
                      <a:pt x="9" y="0"/>
                    </a:lnTo>
                    <a:lnTo>
                      <a:pt x="13" y="7"/>
                    </a:lnTo>
                    <a:lnTo>
                      <a:pt x="2" y="3"/>
                    </a:lnTo>
                    <a:lnTo>
                      <a:pt x="0" y="10"/>
                    </a:lnTo>
                    <a:lnTo>
                      <a:pt x="6" y="11"/>
                    </a:lnTo>
                    <a:lnTo>
                      <a:pt x="2" y="3"/>
                    </a:lnTo>
                    <a:close/>
                  </a:path>
                </a:pathLst>
              </a:custGeom>
              <a:solidFill>
                <a:srgbClr val="000000"/>
              </a:solidFill>
              <a:ln w="9525">
                <a:noFill/>
                <a:round/>
                <a:headEnd/>
                <a:tailEnd/>
              </a:ln>
            </p:spPr>
            <p:txBody>
              <a:bodyPr/>
              <a:lstStyle/>
              <a:p>
                <a:endParaRPr lang="en-US"/>
              </a:p>
            </p:txBody>
          </p:sp>
          <p:sp>
            <p:nvSpPr>
              <p:cNvPr id="1079" name="Freeform 246"/>
              <p:cNvSpPr>
                <a:spLocks/>
              </p:cNvSpPr>
              <p:nvPr/>
            </p:nvSpPr>
            <p:spPr bwMode="auto">
              <a:xfrm>
                <a:off x="4020" y="1987"/>
                <a:ext cx="8" cy="16"/>
              </a:xfrm>
              <a:custGeom>
                <a:avLst/>
                <a:gdLst>
                  <a:gd name="T0" fmla="*/ 0 w 40"/>
                  <a:gd name="T1" fmla="*/ 0 h 83"/>
                  <a:gd name="T2" fmla="*/ 0 w 40"/>
                  <a:gd name="T3" fmla="*/ 0 h 83"/>
                  <a:gd name="T4" fmla="*/ 0 w 40"/>
                  <a:gd name="T5" fmla="*/ 0 h 83"/>
                  <a:gd name="T6" fmla="*/ 0 w 40"/>
                  <a:gd name="T7" fmla="*/ 0 h 83"/>
                  <a:gd name="T8" fmla="*/ 0 w 40"/>
                  <a:gd name="T9" fmla="*/ 0 h 83"/>
                  <a:gd name="T10" fmla="*/ 0 w 40"/>
                  <a:gd name="T11" fmla="*/ 0 h 83"/>
                  <a:gd name="T12" fmla="*/ 0 w 40"/>
                  <a:gd name="T13" fmla="*/ 0 h 83"/>
                  <a:gd name="T14" fmla="*/ 0 w 40"/>
                  <a:gd name="T15" fmla="*/ 0 h 83"/>
                  <a:gd name="T16" fmla="*/ 0 w 40"/>
                  <a:gd name="T17" fmla="*/ 0 h 83"/>
                  <a:gd name="T18" fmla="*/ 0 w 40"/>
                  <a:gd name="T19" fmla="*/ 0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83"/>
                  <a:gd name="T32" fmla="*/ 40 w 40"/>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83">
                    <a:moveTo>
                      <a:pt x="36" y="1"/>
                    </a:moveTo>
                    <a:lnTo>
                      <a:pt x="29" y="4"/>
                    </a:lnTo>
                    <a:lnTo>
                      <a:pt x="0" y="79"/>
                    </a:lnTo>
                    <a:lnTo>
                      <a:pt x="11" y="83"/>
                    </a:lnTo>
                    <a:lnTo>
                      <a:pt x="40" y="9"/>
                    </a:lnTo>
                    <a:lnTo>
                      <a:pt x="34" y="12"/>
                    </a:lnTo>
                    <a:lnTo>
                      <a:pt x="36" y="1"/>
                    </a:lnTo>
                    <a:lnTo>
                      <a:pt x="31" y="0"/>
                    </a:lnTo>
                    <a:lnTo>
                      <a:pt x="29" y="4"/>
                    </a:lnTo>
                    <a:lnTo>
                      <a:pt x="36" y="1"/>
                    </a:lnTo>
                    <a:close/>
                  </a:path>
                </a:pathLst>
              </a:custGeom>
              <a:solidFill>
                <a:srgbClr val="000000"/>
              </a:solidFill>
              <a:ln w="9525">
                <a:noFill/>
                <a:round/>
                <a:headEnd/>
                <a:tailEnd/>
              </a:ln>
            </p:spPr>
            <p:txBody>
              <a:bodyPr/>
              <a:lstStyle/>
              <a:p>
                <a:endParaRPr lang="en-US"/>
              </a:p>
            </p:txBody>
          </p:sp>
          <p:sp>
            <p:nvSpPr>
              <p:cNvPr id="1080" name="Freeform 247"/>
              <p:cNvSpPr>
                <a:spLocks/>
              </p:cNvSpPr>
              <p:nvPr/>
            </p:nvSpPr>
            <p:spPr bwMode="auto">
              <a:xfrm>
                <a:off x="4035" y="1985"/>
                <a:ext cx="13" cy="12"/>
              </a:xfrm>
              <a:custGeom>
                <a:avLst/>
                <a:gdLst>
                  <a:gd name="T0" fmla="*/ 0 w 66"/>
                  <a:gd name="T1" fmla="*/ 0 h 79"/>
                  <a:gd name="T2" fmla="*/ 0 w 66"/>
                  <a:gd name="T3" fmla="*/ 0 h 79"/>
                  <a:gd name="T4" fmla="*/ 0 w 66"/>
                  <a:gd name="T5" fmla="*/ 0 h 79"/>
                  <a:gd name="T6" fmla="*/ 0 w 66"/>
                  <a:gd name="T7" fmla="*/ 0 h 79"/>
                  <a:gd name="T8" fmla="*/ 0 w 66"/>
                  <a:gd name="T9" fmla="*/ 0 h 79"/>
                  <a:gd name="T10" fmla="*/ 0 60000 65536"/>
                  <a:gd name="T11" fmla="*/ 0 60000 65536"/>
                  <a:gd name="T12" fmla="*/ 0 60000 65536"/>
                  <a:gd name="T13" fmla="*/ 0 60000 65536"/>
                  <a:gd name="T14" fmla="*/ 0 60000 65536"/>
                  <a:gd name="T15" fmla="*/ 0 w 66"/>
                  <a:gd name="T16" fmla="*/ 0 h 79"/>
                  <a:gd name="T17" fmla="*/ 66 w 66"/>
                  <a:gd name="T18" fmla="*/ 79 h 79"/>
                </a:gdLst>
                <a:ahLst/>
                <a:cxnLst>
                  <a:cxn ang="T10">
                    <a:pos x="T0" y="T1"/>
                  </a:cxn>
                  <a:cxn ang="T11">
                    <a:pos x="T2" y="T3"/>
                  </a:cxn>
                  <a:cxn ang="T12">
                    <a:pos x="T4" y="T5"/>
                  </a:cxn>
                  <a:cxn ang="T13">
                    <a:pos x="T6" y="T7"/>
                  </a:cxn>
                  <a:cxn ang="T14">
                    <a:pos x="T8" y="T9"/>
                  </a:cxn>
                </a:cxnLst>
                <a:rect l="T15" t="T16" r="T17" b="T18"/>
                <a:pathLst>
                  <a:path w="66" h="79">
                    <a:moveTo>
                      <a:pt x="3" y="0"/>
                    </a:moveTo>
                    <a:lnTo>
                      <a:pt x="0" y="77"/>
                    </a:lnTo>
                    <a:lnTo>
                      <a:pt x="66" y="79"/>
                    </a:lnTo>
                    <a:lnTo>
                      <a:pt x="54" y="2"/>
                    </a:lnTo>
                    <a:lnTo>
                      <a:pt x="3" y="0"/>
                    </a:lnTo>
                    <a:close/>
                  </a:path>
                </a:pathLst>
              </a:custGeom>
              <a:solidFill>
                <a:srgbClr val="CCCCCC"/>
              </a:solidFill>
              <a:ln w="9525">
                <a:noFill/>
                <a:round/>
                <a:headEnd/>
                <a:tailEnd/>
              </a:ln>
            </p:spPr>
            <p:txBody>
              <a:bodyPr/>
              <a:lstStyle/>
              <a:p>
                <a:endParaRPr lang="en-US"/>
              </a:p>
            </p:txBody>
          </p:sp>
          <p:sp>
            <p:nvSpPr>
              <p:cNvPr id="1081" name="Freeform 248"/>
              <p:cNvSpPr>
                <a:spLocks/>
              </p:cNvSpPr>
              <p:nvPr/>
            </p:nvSpPr>
            <p:spPr bwMode="auto">
              <a:xfrm>
                <a:off x="4035" y="1981"/>
                <a:ext cx="2" cy="12"/>
              </a:xfrm>
              <a:custGeom>
                <a:avLst/>
                <a:gdLst>
                  <a:gd name="T0" fmla="*/ 0 w 15"/>
                  <a:gd name="T1" fmla="*/ 0 h 82"/>
                  <a:gd name="T2" fmla="*/ 0 w 15"/>
                  <a:gd name="T3" fmla="*/ 0 h 82"/>
                  <a:gd name="T4" fmla="*/ 0 w 15"/>
                  <a:gd name="T5" fmla="*/ 0 h 82"/>
                  <a:gd name="T6" fmla="*/ 0 w 15"/>
                  <a:gd name="T7" fmla="*/ 0 h 82"/>
                  <a:gd name="T8" fmla="*/ 0 w 15"/>
                  <a:gd name="T9" fmla="*/ 0 h 82"/>
                  <a:gd name="T10" fmla="*/ 0 w 15"/>
                  <a:gd name="T11" fmla="*/ 0 h 82"/>
                  <a:gd name="T12" fmla="*/ 0 w 15"/>
                  <a:gd name="T13" fmla="*/ 0 h 82"/>
                  <a:gd name="T14" fmla="*/ 0 w 15"/>
                  <a:gd name="T15" fmla="*/ 0 h 82"/>
                  <a:gd name="T16" fmla="*/ 0 w 15"/>
                  <a:gd name="T17" fmla="*/ 0 h 82"/>
                  <a:gd name="T18" fmla="*/ 0 w 15"/>
                  <a:gd name="T19" fmla="*/ 0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82"/>
                  <a:gd name="T32" fmla="*/ 15 w 15"/>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82">
                    <a:moveTo>
                      <a:pt x="6" y="72"/>
                    </a:moveTo>
                    <a:lnTo>
                      <a:pt x="12" y="77"/>
                    </a:lnTo>
                    <a:lnTo>
                      <a:pt x="15" y="0"/>
                    </a:lnTo>
                    <a:lnTo>
                      <a:pt x="4" y="0"/>
                    </a:lnTo>
                    <a:lnTo>
                      <a:pt x="0" y="77"/>
                    </a:lnTo>
                    <a:lnTo>
                      <a:pt x="6" y="82"/>
                    </a:lnTo>
                    <a:lnTo>
                      <a:pt x="0" y="77"/>
                    </a:lnTo>
                    <a:lnTo>
                      <a:pt x="0" y="82"/>
                    </a:lnTo>
                    <a:lnTo>
                      <a:pt x="6" y="82"/>
                    </a:lnTo>
                    <a:lnTo>
                      <a:pt x="6" y="72"/>
                    </a:lnTo>
                    <a:close/>
                  </a:path>
                </a:pathLst>
              </a:custGeom>
              <a:solidFill>
                <a:srgbClr val="000000"/>
              </a:solidFill>
              <a:ln w="9525">
                <a:noFill/>
                <a:round/>
                <a:headEnd/>
                <a:tailEnd/>
              </a:ln>
            </p:spPr>
            <p:txBody>
              <a:bodyPr/>
              <a:lstStyle/>
              <a:p>
                <a:endParaRPr lang="en-US"/>
              </a:p>
            </p:txBody>
          </p:sp>
          <p:sp>
            <p:nvSpPr>
              <p:cNvPr id="1082" name="Freeform 249"/>
              <p:cNvSpPr>
                <a:spLocks/>
              </p:cNvSpPr>
              <p:nvPr/>
            </p:nvSpPr>
            <p:spPr bwMode="auto">
              <a:xfrm>
                <a:off x="4036" y="2007"/>
                <a:ext cx="15" cy="3"/>
              </a:xfrm>
              <a:custGeom>
                <a:avLst/>
                <a:gdLst>
                  <a:gd name="T0" fmla="*/ 0 w 73"/>
                  <a:gd name="T1" fmla="*/ 0 h 12"/>
                  <a:gd name="T2" fmla="*/ 0 w 73"/>
                  <a:gd name="T3" fmla="*/ 0 h 12"/>
                  <a:gd name="T4" fmla="*/ 0 w 73"/>
                  <a:gd name="T5" fmla="*/ 0 h 12"/>
                  <a:gd name="T6" fmla="*/ 0 w 73"/>
                  <a:gd name="T7" fmla="*/ 0 h 12"/>
                  <a:gd name="T8" fmla="*/ 0 w 73"/>
                  <a:gd name="T9" fmla="*/ 0 h 12"/>
                  <a:gd name="T10" fmla="*/ 0 w 73"/>
                  <a:gd name="T11" fmla="*/ 0 h 12"/>
                  <a:gd name="T12" fmla="*/ 0 w 73"/>
                  <a:gd name="T13" fmla="*/ 0 h 12"/>
                  <a:gd name="T14" fmla="*/ 0 w 73"/>
                  <a:gd name="T15" fmla="*/ 0 h 12"/>
                  <a:gd name="T16" fmla="*/ 0 w 73"/>
                  <a:gd name="T17" fmla="*/ 0 h 12"/>
                  <a:gd name="T18" fmla="*/ 0 w 73"/>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12"/>
                  <a:gd name="T32" fmla="*/ 73 w 73"/>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12">
                    <a:moveTo>
                      <a:pt x="60" y="8"/>
                    </a:moveTo>
                    <a:lnTo>
                      <a:pt x="66" y="2"/>
                    </a:lnTo>
                    <a:lnTo>
                      <a:pt x="0" y="0"/>
                    </a:lnTo>
                    <a:lnTo>
                      <a:pt x="0" y="10"/>
                    </a:lnTo>
                    <a:lnTo>
                      <a:pt x="66" y="12"/>
                    </a:lnTo>
                    <a:lnTo>
                      <a:pt x="72" y="6"/>
                    </a:lnTo>
                    <a:lnTo>
                      <a:pt x="66" y="12"/>
                    </a:lnTo>
                    <a:lnTo>
                      <a:pt x="73" y="12"/>
                    </a:lnTo>
                    <a:lnTo>
                      <a:pt x="72" y="6"/>
                    </a:lnTo>
                    <a:lnTo>
                      <a:pt x="60" y="8"/>
                    </a:lnTo>
                    <a:close/>
                  </a:path>
                </a:pathLst>
              </a:custGeom>
              <a:solidFill>
                <a:srgbClr val="000000"/>
              </a:solidFill>
              <a:ln w="9525">
                <a:noFill/>
                <a:round/>
                <a:headEnd/>
                <a:tailEnd/>
              </a:ln>
            </p:spPr>
            <p:txBody>
              <a:bodyPr/>
              <a:lstStyle/>
              <a:p>
                <a:endParaRPr lang="en-US"/>
              </a:p>
            </p:txBody>
          </p:sp>
          <p:sp>
            <p:nvSpPr>
              <p:cNvPr id="1083" name="Freeform 250"/>
              <p:cNvSpPr>
                <a:spLocks/>
              </p:cNvSpPr>
              <p:nvPr/>
            </p:nvSpPr>
            <p:spPr bwMode="auto">
              <a:xfrm>
                <a:off x="4044" y="1959"/>
                <a:ext cx="2" cy="12"/>
              </a:xfrm>
              <a:custGeom>
                <a:avLst/>
                <a:gdLst>
                  <a:gd name="T0" fmla="*/ 0 w 24"/>
                  <a:gd name="T1" fmla="*/ 0 h 83"/>
                  <a:gd name="T2" fmla="*/ 0 w 24"/>
                  <a:gd name="T3" fmla="*/ 0 h 83"/>
                  <a:gd name="T4" fmla="*/ 0 w 24"/>
                  <a:gd name="T5" fmla="*/ 0 h 83"/>
                  <a:gd name="T6" fmla="*/ 0 w 24"/>
                  <a:gd name="T7" fmla="*/ 0 h 83"/>
                  <a:gd name="T8" fmla="*/ 0 w 24"/>
                  <a:gd name="T9" fmla="*/ 0 h 83"/>
                  <a:gd name="T10" fmla="*/ 0 w 24"/>
                  <a:gd name="T11" fmla="*/ 0 h 83"/>
                  <a:gd name="T12" fmla="*/ 0 w 24"/>
                  <a:gd name="T13" fmla="*/ 0 h 83"/>
                  <a:gd name="T14" fmla="*/ 0 w 24"/>
                  <a:gd name="T15" fmla="*/ 0 h 83"/>
                  <a:gd name="T16" fmla="*/ 0 w 24"/>
                  <a:gd name="T17" fmla="*/ 0 h 83"/>
                  <a:gd name="T18" fmla="*/ 0 w 24"/>
                  <a:gd name="T19" fmla="*/ 0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83"/>
                  <a:gd name="T32" fmla="*/ 24 w 24"/>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83">
                    <a:moveTo>
                      <a:pt x="6" y="10"/>
                    </a:moveTo>
                    <a:lnTo>
                      <a:pt x="0" y="6"/>
                    </a:lnTo>
                    <a:lnTo>
                      <a:pt x="12" y="83"/>
                    </a:lnTo>
                    <a:lnTo>
                      <a:pt x="24" y="81"/>
                    </a:lnTo>
                    <a:lnTo>
                      <a:pt x="11" y="4"/>
                    </a:lnTo>
                    <a:lnTo>
                      <a:pt x="6" y="0"/>
                    </a:lnTo>
                    <a:lnTo>
                      <a:pt x="11" y="4"/>
                    </a:lnTo>
                    <a:lnTo>
                      <a:pt x="10" y="0"/>
                    </a:lnTo>
                    <a:lnTo>
                      <a:pt x="6" y="0"/>
                    </a:lnTo>
                    <a:lnTo>
                      <a:pt x="6" y="10"/>
                    </a:lnTo>
                    <a:close/>
                  </a:path>
                </a:pathLst>
              </a:custGeom>
              <a:solidFill>
                <a:srgbClr val="000000"/>
              </a:solidFill>
              <a:ln w="9525">
                <a:noFill/>
                <a:round/>
                <a:headEnd/>
                <a:tailEnd/>
              </a:ln>
            </p:spPr>
            <p:txBody>
              <a:bodyPr/>
              <a:lstStyle/>
              <a:p>
                <a:endParaRPr lang="en-US"/>
              </a:p>
            </p:txBody>
          </p:sp>
          <p:sp>
            <p:nvSpPr>
              <p:cNvPr id="1084" name="Freeform 251"/>
              <p:cNvSpPr>
                <a:spLocks/>
              </p:cNvSpPr>
              <p:nvPr/>
            </p:nvSpPr>
            <p:spPr bwMode="auto">
              <a:xfrm>
                <a:off x="4035" y="1955"/>
                <a:ext cx="11" cy="10"/>
              </a:xfrm>
              <a:custGeom>
                <a:avLst/>
                <a:gdLst>
                  <a:gd name="T0" fmla="*/ 0 w 56"/>
                  <a:gd name="T1" fmla="*/ 3 h 12"/>
                  <a:gd name="T2" fmla="*/ 0 w 56"/>
                  <a:gd name="T3" fmla="*/ 3 h 12"/>
                  <a:gd name="T4" fmla="*/ 0 w 56"/>
                  <a:gd name="T5" fmla="*/ 4 h 12"/>
                  <a:gd name="T6" fmla="*/ 0 w 56"/>
                  <a:gd name="T7" fmla="*/ 2 h 12"/>
                  <a:gd name="T8" fmla="*/ 0 w 56"/>
                  <a:gd name="T9" fmla="*/ 0 h 12"/>
                  <a:gd name="T10" fmla="*/ 0 w 56"/>
                  <a:gd name="T11" fmla="*/ 3 h 12"/>
                  <a:gd name="T12" fmla="*/ 0 w 56"/>
                  <a:gd name="T13" fmla="*/ 0 h 12"/>
                  <a:gd name="T14" fmla="*/ 0 w 56"/>
                  <a:gd name="T15" fmla="*/ 0 h 12"/>
                  <a:gd name="T16" fmla="*/ 0 w 56"/>
                  <a:gd name="T17" fmla="*/ 3 h 12"/>
                  <a:gd name="T18" fmla="*/ 0 w 56"/>
                  <a:gd name="T19" fmla="*/ 3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12"/>
                  <a:gd name="T32" fmla="*/ 56 w 56"/>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12">
                    <a:moveTo>
                      <a:pt x="11" y="5"/>
                    </a:moveTo>
                    <a:lnTo>
                      <a:pt x="5" y="10"/>
                    </a:lnTo>
                    <a:lnTo>
                      <a:pt x="56" y="12"/>
                    </a:lnTo>
                    <a:lnTo>
                      <a:pt x="56" y="2"/>
                    </a:lnTo>
                    <a:lnTo>
                      <a:pt x="5" y="0"/>
                    </a:lnTo>
                    <a:lnTo>
                      <a:pt x="0" y="5"/>
                    </a:lnTo>
                    <a:lnTo>
                      <a:pt x="5" y="0"/>
                    </a:lnTo>
                    <a:lnTo>
                      <a:pt x="0" y="0"/>
                    </a:lnTo>
                    <a:lnTo>
                      <a:pt x="0" y="5"/>
                    </a:lnTo>
                    <a:lnTo>
                      <a:pt x="11" y="5"/>
                    </a:lnTo>
                    <a:close/>
                  </a:path>
                </a:pathLst>
              </a:custGeom>
              <a:solidFill>
                <a:srgbClr val="000000"/>
              </a:solidFill>
              <a:ln w="9525">
                <a:noFill/>
                <a:round/>
                <a:headEnd/>
                <a:tailEnd/>
              </a:ln>
            </p:spPr>
            <p:txBody>
              <a:bodyPr/>
              <a:lstStyle/>
              <a:p>
                <a:endParaRPr lang="en-US"/>
              </a:p>
            </p:txBody>
          </p:sp>
          <p:sp>
            <p:nvSpPr>
              <p:cNvPr id="1085" name="Freeform 252"/>
              <p:cNvSpPr>
                <a:spLocks/>
              </p:cNvSpPr>
              <p:nvPr/>
            </p:nvSpPr>
            <p:spPr bwMode="auto">
              <a:xfrm>
                <a:off x="4048" y="1923"/>
                <a:ext cx="14" cy="12"/>
              </a:xfrm>
              <a:custGeom>
                <a:avLst/>
                <a:gdLst>
                  <a:gd name="T0" fmla="*/ 0 w 70"/>
                  <a:gd name="T1" fmla="*/ 0 h 79"/>
                  <a:gd name="T2" fmla="*/ 0 w 70"/>
                  <a:gd name="T3" fmla="*/ 0 h 79"/>
                  <a:gd name="T4" fmla="*/ 0 w 70"/>
                  <a:gd name="T5" fmla="*/ 0 h 79"/>
                  <a:gd name="T6" fmla="*/ 0 w 70"/>
                  <a:gd name="T7" fmla="*/ 0 h 79"/>
                  <a:gd name="T8" fmla="*/ 0 w 70"/>
                  <a:gd name="T9" fmla="*/ 0 h 79"/>
                  <a:gd name="T10" fmla="*/ 0 w 70"/>
                  <a:gd name="T11" fmla="*/ 0 h 79"/>
                  <a:gd name="T12" fmla="*/ 0 w 70"/>
                  <a:gd name="T13" fmla="*/ 0 h 79"/>
                  <a:gd name="T14" fmla="*/ 0 w 70"/>
                  <a:gd name="T15" fmla="*/ 0 h 79"/>
                  <a:gd name="T16" fmla="*/ 0 w 70"/>
                  <a:gd name="T17" fmla="*/ 0 h 79"/>
                  <a:gd name="T18" fmla="*/ 0 w 70"/>
                  <a:gd name="T19" fmla="*/ 0 h 79"/>
                  <a:gd name="T20" fmla="*/ 0 w 70"/>
                  <a:gd name="T21" fmla="*/ 0 h 79"/>
                  <a:gd name="T22" fmla="*/ 0 w 70"/>
                  <a:gd name="T23" fmla="*/ 0 h 79"/>
                  <a:gd name="T24" fmla="*/ 0 w 70"/>
                  <a:gd name="T25" fmla="*/ 0 h 79"/>
                  <a:gd name="T26" fmla="*/ 0 w 70"/>
                  <a:gd name="T27" fmla="*/ 0 h 79"/>
                  <a:gd name="T28" fmla="*/ 0 w 70"/>
                  <a:gd name="T29" fmla="*/ 0 h 79"/>
                  <a:gd name="T30" fmla="*/ 0 w 70"/>
                  <a:gd name="T31" fmla="*/ 0 h 79"/>
                  <a:gd name="T32" fmla="*/ 0 w 70"/>
                  <a:gd name="T33" fmla="*/ 0 h 79"/>
                  <a:gd name="T34" fmla="*/ 0 w 70"/>
                  <a:gd name="T35" fmla="*/ 0 h 79"/>
                  <a:gd name="T36" fmla="*/ 0 w 70"/>
                  <a:gd name="T37" fmla="*/ 0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
                  <a:gd name="T58" fmla="*/ 0 h 79"/>
                  <a:gd name="T59" fmla="*/ 70 w 70"/>
                  <a:gd name="T60" fmla="*/ 79 h 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 h="79">
                    <a:moveTo>
                      <a:pt x="0" y="2"/>
                    </a:moveTo>
                    <a:lnTo>
                      <a:pt x="15" y="79"/>
                    </a:lnTo>
                    <a:lnTo>
                      <a:pt x="17" y="79"/>
                    </a:lnTo>
                    <a:lnTo>
                      <a:pt x="24" y="78"/>
                    </a:lnTo>
                    <a:lnTo>
                      <a:pt x="33" y="78"/>
                    </a:lnTo>
                    <a:lnTo>
                      <a:pt x="43" y="77"/>
                    </a:lnTo>
                    <a:lnTo>
                      <a:pt x="52" y="76"/>
                    </a:lnTo>
                    <a:lnTo>
                      <a:pt x="61" y="75"/>
                    </a:lnTo>
                    <a:lnTo>
                      <a:pt x="67" y="75"/>
                    </a:lnTo>
                    <a:lnTo>
                      <a:pt x="70" y="74"/>
                    </a:lnTo>
                    <a:lnTo>
                      <a:pt x="69" y="71"/>
                    </a:lnTo>
                    <a:lnTo>
                      <a:pt x="65" y="62"/>
                    </a:lnTo>
                    <a:lnTo>
                      <a:pt x="62" y="50"/>
                    </a:lnTo>
                    <a:lnTo>
                      <a:pt x="57" y="37"/>
                    </a:lnTo>
                    <a:lnTo>
                      <a:pt x="53" y="23"/>
                    </a:lnTo>
                    <a:lnTo>
                      <a:pt x="50" y="12"/>
                    </a:lnTo>
                    <a:lnTo>
                      <a:pt x="47" y="3"/>
                    </a:lnTo>
                    <a:lnTo>
                      <a:pt x="46" y="0"/>
                    </a:lnTo>
                    <a:lnTo>
                      <a:pt x="0" y="2"/>
                    </a:lnTo>
                    <a:close/>
                  </a:path>
                </a:pathLst>
              </a:custGeom>
              <a:solidFill>
                <a:srgbClr val="CCCCCC"/>
              </a:solidFill>
              <a:ln w="9525">
                <a:noFill/>
                <a:round/>
                <a:headEnd/>
                <a:tailEnd/>
              </a:ln>
            </p:spPr>
            <p:txBody>
              <a:bodyPr/>
              <a:lstStyle/>
              <a:p>
                <a:endParaRPr lang="en-US"/>
              </a:p>
            </p:txBody>
          </p:sp>
          <p:sp>
            <p:nvSpPr>
              <p:cNvPr id="1086" name="Freeform 253"/>
              <p:cNvSpPr>
                <a:spLocks/>
              </p:cNvSpPr>
              <p:nvPr/>
            </p:nvSpPr>
            <p:spPr bwMode="auto">
              <a:xfrm>
                <a:off x="4048" y="1991"/>
                <a:ext cx="5" cy="12"/>
              </a:xfrm>
              <a:custGeom>
                <a:avLst/>
                <a:gdLst>
                  <a:gd name="T0" fmla="*/ 0 w 25"/>
                  <a:gd name="T1" fmla="*/ 0 h 83"/>
                  <a:gd name="T2" fmla="*/ 0 w 25"/>
                  <a:gd name="T3" fmla="*/ 0 h 83"/>
                  <a:gd name="T4" fmla="*/ 0 w 25"/>
                  <a:gd name="T5" fmla="*/ 0 h 83"/>
                  <a:gd name="T6" fmla="*/ 0 w 25"/>
                  <a:gd name="T7" fmla="*/ 0 h 83"/>
                  <a:gd name="T8" fmla="*/ 0 w 25"/>
                  <a:gd name="T9" fmla="*/ 0 h 83"/>
                  <a:gd name="T10" fmla="*/ 0 w 25"/>
                  <a:gd name="T11" fmla="*/ 0 h 83"/>
                  <a:gd name="T12" fmla="*/ 0 w 25"/>
                  <a:gd name="T13" fmla="*/ 0 h 83"/>
                  <a:gd name="T14" fmla="*/ 0 w 25"/>
                  <a:gd name="T15" fmla="*/ 0 h 83"/>
                  <a:gd name="T16" fmla="*/ 0 w 25"/>
                  <a:gd name="T17" fmla="*/ 0 h 83"/>
                  <a:gd name="T18" fmla="*/ 0 w 25"/>
                  <a:gd name="T19" fmla="*/ 0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83"/>
                  <a:gd name="T32" fmla="*/ 25 w 25"/>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83">
                    <a:moveTo>
                      <a:pt x="20" y="73"/>
                    </a:moveTo>
                    <a:lnTo>
                      <a:pt x="25" y="77"/>
                    </a:lnTo>
                    <a:lnTo>
                      <a:pt x="11" y="0"/>
                    </a:lnTo>
                    <a:lnTo>
                      <a:pt x="0" y="2"/>
                    </a:lnTo>
                    <a:lnTo>
                      <a:pt x="14" y="79"/>
                    </a:lnTo>
                    <a:lnTo>
                      <a:pt x="20" y="83"/>
                    </a:lnTo>
                    <a:lnTo>
                      <a:pt x="14" y="79"/>
                    </a:lnTo>
                    <a:lnTo>
                      <a:pt x="15" y="83"/>
                    </a:lnTo>
                    <a:lnTo>
                      <a:pt x="20" y="83"/>
                    </a:lnTo>
                    <a:lnTo>
                      <a:pt x="20" y="73"/>
                    </a:lnTo>
                    <a:close/>
                  </a:path>
                </a:pathLst>
              </a:custGeom>
              <a:solidFill>
                <a:srgbClr val="000000"/>
              </a:solidFill>
              <a:ln w="9525">
                <a:noFill/>
                <a:round/>
                <a:headEnd/>
                <a:tailEnd/>
              </a:ln>
            </p:spPr>
            <p:txBody>
              <a:bodyPr/>
              <a:lstStyle/>
              <a:p>
                <a:endParaRPr lang="en-US"/>
              </a:p>
            </p:txBody>
          </p:sp>
          <p:sp>
            <p:nvSpPr>
              <p:cNvPr id="1087" name="Freeform 254"/>
              <p:cNvSpPr>
                <a:spLocks/>
              </p:cNvSpPr>
              <p:nvPr/>
            </p:nvSpPr>
            <p:spPr bwMode="auto">
              <a:xfrm>
                <a:off x="4053" y="2009"/>
                <a:ext cx="11" cy="3"/>
              </a:xfrm>
              <a:custGeom>
                <a:avLst/>
                <a:gdLst>
                  <a:gd name="T0" fmla="*/ 0 w 60"/>
                  <a:gd name="T1" fmla="*/ 0 h 14"/>
                  <a:gd name="T2" fmla="*/ 0 w 60"/>
                  <a:gd name="T3" fmla="*/ 0 h 14"/>
                  <a:gd name="T4" fmla="*/ 0 w 60"/>
                  <a:gd name="T5" fmla="*/ 0 h 14"/>
                  <a:gd name="T6" fmla="*/ 0 w 60"/>
                  <a:gd name="T7" fmla="*/ 0 h 14"/>
                  <a:gd name="T8" fmla="*/ 0 w 60"/>
                  <a:gd name="T9" fmla="*/ 0 h 14"/>
                  <a:gd name="T10" fmla="*/ 0 w 60"/>
                  <a:gd name="T11" fmla="*/ 0 h 14"/>
                  <a:gd name="T12" fmla="*/ 0 w 60"/>
                  <a:gd name="T13" fmla="*/ 0 h 14"/>
                  <a:gd name="T14" fmla="*/ 0 w 60"/>
                  <a:gd name="T15" fmla="*/ 0 h 14"/>
                  <a:gd name="T16" fmla="*/ 0 w 60"/>
                  <a:gd name="T17" fmla="*/ 0 h 14"/>
                  <a:gd name="T18" fmla="*/ 0 w 60"/>
                  <a:gd name="T19" fmla="*/ 0 h 14"/>
                  <a:gd name="T20" fmla="*/ 0 w 60"/>
                  <a:gd name="T21" fmla="*/ 0 h 14"/>
                  <a:gd name="T22" fmla="*/ 0 w 60"/>
                  <a:gd name="T23" fmla="*/ 0 h 14"/>
                  <a:gd name="T24" fmla="*/ 0 w 60"/>
                  <a:gd name="T25" fmla="*/ 0 h 14"/>
                  <a:gd name="T26" fmla="*/ 0 w 60"/>
                  <a:gd name="T27" fmla="*/ 0 h 14"/>
                  <a:gd name="T28" fmla="*/ 0 w 60"/>
                  <a:gd name="T29" fmla="*/ 0 h 14"/>
                  <a:gd name="T30" fmla="*/ 0 w 60"/>
                  <a:gd name="T31" fmla="*/ 0 h 14"/>
                  <a:gd name="T32" fmla="*/ 0 w 60"/>
                  <a:gd name="T33" fmla="*/ 0 h 14"/>
                  <a:gd name="T34" fmla="*/ 0 w 60"/>
                  <a:gd name="T35" fmla="*/ 0 h 14"/>
                  <a:gd name="T36" fmla="*/ 0 w 60"/>
                  <a:gd name="T37" fmla="*/ 0 h 14"/>
                  <a:gd name="T38" fmla="*/ 0 w 60"/>
                  <a:gd name="T39" fmla="*/ 0 h 14"/>
                  <a:gd name="T40" fmla="*/ 0 w 60"/>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14"/>
                  <a:gd name="T65" fmla="*/ 60 w 60"/>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14">
                    <a:moveTo>
                      <a:pt x="50" y="8"/>
                    </a:moveTo>
                    <a:lnTo>
                      <a:pt x="49" y="4"/>
                    </a:lnTo>
                    <a:lnTo>
                      <a:pt x="51" y="0"/>
                    </a:lnTo>
                    <a:lnTo>
                      <a:pt x="46" y="0"/>
                    </a:lnTo>
                    <a:lnTo>
                      <a:pt x="36" y="1"/>
                    </a:lnTo>
                    <a:lnTo>
                      <a:pt x="27" y="2"/>
                    </a:lnTo>
                    <a:lnTo>
                      <a:pt x="18" y="3"/>
                    </a:lnTo>
                    <a:lnTo>
                      <a:pt x="9" y="3"/>
                    </a:lnTo>
                    <a:lnTo>
                      <a:pt x="1" y="4"/>
                    </a:lnTo>
                    <a:lnTo>
                      <a:pt x="0" y="4"/>
                    </a:lnTo>
                    <a:lnTo>
                      <a:pt x="0" y="14"/>
                    </a:lnTo>
                    <a:lnTo>
                      <a:pt x="3" y="14"/>
                    </a:lnTo>
                    <a:lnTo>
                      <a:pt x="9" y="13"/>
                    </a:lnTo>
                    <a:lnTo>
                      <a:pt x="18" y="13"/>
                    </a:lnTo>
                    <a:lnTo>
                      <a:pt x="29" y="12"/>
                    </a:lnTo>
                    <a:lnTo>
                      <a:pt x="38" y="11"/>
                    </a:lnTo>
                    <a:lnTo>
                      <a:pt x="46" y="10"/>
                    </a:lnTo>
                    <a:lnTo>
                      <a:pt x="54" y="10"/>
                    </a:lnTo>
                    <a:lnTo>
                      <a:pt x="60" y="4"/>
                    </a:lnTo>
                    <a:lnTo>
                      <a:pt x="59" y="0"/>
                    </a:lnTo>
                    <a:lnTo>
                      <a:pt x="50" y="8"/>
                    </a:lnTo>
                    <a:close/>
                  </a:path>
                </a:pathLst>
              </a:custGeom>
              <a:solidFill>
                <a:srgbClr val="000000"/>
              </a:solidFill>
              <a:ln w="9525">
                <a:noFill/>
                <a:round/>
                <a:headEnd/>
                <a:tailEnd/>
              </a:ln>
            </p:spPr>
            <p:txBody>
              <a:bodyPr/>
              <a:lstStyle/>
              <a:p>
                <a:endParaRPr lang="en-US"/>
              </a:p>
            </p:txBody>
          </p:sp>
          <p:sp>
            <p:nvSpPr>
              <p:cNvPr id="1088" name="Freeform 255"/>
              <p:cNvSpPr>
                <a:spLocks/>
              </p:cNvSpPr>
              <p:nvPr/>
            </p:nvSpPr>
            <p:spPr bwMode="auto">
              <a:xfrm>
                <a:off x="4049" y="1931"/>
                <a:ext cx="6" cy="12"/>
              </a:xfrm>
              <a:custGeom>
                <a:avLst/>
                <a:gdLst>
                  <a:gd name="T0" fmla="*/ 0 w 33"/>
                  <a:gd name="T1" fmla="*/ 0 h 83"/>
                  <a:gd name="T2" fmla="*/ 0 w 33"/>
                  <a:gd name="T3" fmla="*/ 0 h 83"/>
                  <a:gd name="T4" fmla="*/ 0 w 33"/>
                  <a:gd name="T5" fmla="*/ 0 h 83"/>
                  <a:gd name="T6" fmla="*/ 0 w 33"/>
                  <a:gd name="T7" fmla="*/ 0 h 83"/>
                  <a:gd name="T8" fmla="*/ 0 w 33"/>
                  <a:gd name="T9" fmla="*/ 0 h 83"/>
                  <a:gd name="T10" fmla="*/ 0 w 33"/>
                  <a:gd name="T11" fmla="*/ 0 h 83"/>
                  <a:gd name="T12" fmla="*/ 0 w 33"/>
                  <a:gd name="T13" fmla="*/ 0 h 83"/>
                  <a:gd name="T14" fmla="*/ 0 w 33"/>
                  <a:gd name="T15" fmla="*/ 0 h 83"/>
                  <a:gd name="T16" fmla="*/ 0 w 33"/>
                  <a:gd name="T17" fmla="*/ 0 h 83"/>
                  <a:gd name="T18" fmla="*/ 0 w 33"/>
                  <a:gd name="T19" fmla="*/ 0 h 83"/>
                  <a:gd name="T20" fmla="*/ 0 w 33"/>
                  <a:gd name="T21" fmla="*/ 0 h 83"/>
                  <a:gd name="T22" fmla="*/ 0 w 33"/>
                  <a:gd name="T23" fmla="*/ 0 h 83"/>
                  <a:gd name="T24" fmla="*/ 0 w 33"/>
                  <a:gd name="T25" fmla="*/ 0 h 83"/>
                  <a:gd name="T26" fmla="*/ 0 w 33"/>
                  <a:gd name="T27" fmla="*/ 0 h 83"/>
                  <a:gd name="T28" fmla="*/ 0 w 33"/>
                  <a:gd name="T29" fmla="*/ 0 h 83"/>
                  <a:gd name="T30" fmla="*/ 0 w 33"/>
                  <a:gd name="T31" fmla="*/ 0 h 83"/>
                  <a:gd name="T32" fmla="*/ 0 w 33"/>
                  <a:gd name="T33" fmla="*/ 0 h 83"/>
                  <a:gd name="T34" fmla="*/ 0 w 33"/>
                  <a:gd name="T35" fmla="*/ 0 h 83"/>
                  <a:gd name="T36" fmla="*/ 0 w 33"/>
                  <a:gd name="T37" fmla="*/ 0 h 83"/>
                  <a:gd name="T38" fmla="*/ 0 w 33"/>
                  <a:gd name="T39" fmla="*/ 0 h 83"/>
                  <a:gd name="T40" fmla="*/ 0 w 33"/>
                  <a:gd name="T41" fmla="*/ 0 h 83"/>
                  <a:gd name="T42" fmla="*/ 0 w 33"/>
                  <a:gd name="T43" fmla="*/ 0 h 83"/>
                  <a:gd name="T44" fmla="*/ 0 w 33"/>
                  <a:gd name="T45" fmla="*/ 0 h 83"/>
                  <a:gd name="T46" fmla="*/ 0 w 33"/>
                  <a:gd name="T47" fmla="*/ 0 h 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
                  <a:gd name="T73" fmla="*/ 0 h 83"/>
                  <a:gd name="T74" fmla="*/ 33 w 33"/>
                  <a:gd name="T75" fmla="*/ 83 h 8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 h="83">
                    <a:moveTo>
                      <a:pt x="5" y="10"/>
                    </a:moveTo>
                    <a:lnTo>
                      <a:pt x="0" y="6"/>
                    </a:lnTo>
                    <a:lnTo>
                      <a:pt x="1" y="9"/>
                    </a:lnTo>
                    <a:lnTo>
                      <a:pt x="3" y="18"/>
                    </a:lnTo>
                    <a:lnTo>
                      <a:pt x="6" y="29"/>
                    </a:lnTo>
                    <a:lnTo>
                      <a:pt x="11" y="44"/>
                    </a:lnTo>
                    <a:lnTo>
                      <a:pt x="15" y="56"/>
                    </a:lnTo>
                    <a:lnTo>
                      <a:pt x="19" y="68"/>
                    </a:lnTo>
                    <a:lnTo>
                      <a:pt x="22" y="78"/>
                    </a:lnTo>
                    <a:lnTo>
                      <a:pt x="24" y="83"/>
                    </a:lnTo>
                    <a:lnTo>
                      <a:pt x="33" y="75"/>
                    </a:lnTo>
                    <a:lnTo>
                      <a:pt x="33" y="74"/>
                    </a:lnTo>
                    <a:lnTo>
                      <a:pt x="30" y="66"/>
                    </a:lnTo>
                    <a:lnTo>
                      <a:pt x="26" y="54"/>
                    </a:lnTo>
                    <a:lnTo>
                      <a:pt x="22" y="40"/>
                    </a:lnTo>
                    <a:lnTo>
                      <a:pt x="18" y="27"/>
                    </a:lnTo>
                    <a:lnTo>
                      <a:pt x="14" y="16"/>
                    </a:lnTo>
                    <a:lnTo>
                      <a:pt x="12" y="7"/>
                    </a:lnTo>
                    <a:lnTo>
                      <a:pt x="11" y="4"/>
                    </a:lnTo>
                    <a:lnTo>
                      <a:pt x="5" y="0"/>
                    </a:lnTo>
                    <a:lnTo>
                      <a:pt x="11" y="4"/>
                    </a:lnTo>
                    <a:lnTo>
                      <a:pt x="10" y="0"/>
                    </a:lnTo>
                    <a:lnTo>
                      <a:pt x="5" y="0"/>
                    </a:lnTo>
                    <a:lnTo>
                      <a:pt x="5" y="10"/>
                    </a:lnTo>
                    <a:close/>
                  </a:path>
                </a:pathLst>
              </a:custGeom>
              <a:solidFill>
                <a:srgbClr val="000000"/>
              </a:solidFill>
              <a:ln w="9525">
                <a:noFill/>
                <a:round/>
                <a:headEnd/>
                <a:tailEnd/>
              </a:ln>
            </p:spPr>
            <p:txBody>
              <a:bodyPr/>
              <a:lstStyle/>
              <a:p>
                <a:endParaRPr lang="en-US"/>
              </a:p>
            </p:txBody>
          </p:sp>
          <p:sp>
            <p:nvSpPr>
              <p:cNvPr id="1089" name="Freeform 256"/>
              <p:cNvSpPr>
                <a:spLocks/>
              </p:cNvSpPr>
              <p:nvPr/>
            </p:nvSpPr>
            <p:spPr bwMode="auto">
              <a:xfrm>
                <a:off x="4048" y="2003"/>
                <a:ext cx="10" cy="2"/>
              </a:xfrm>
              <a:custGeom>
                <a:avLst/>
                <a:gdLst>
                  <a:gd name="T0" fmla="*/ 0 w 52"/>
                  <a:gd name="T1" fmla="*/ 0 h 12"/>
                  <a:gd name="T2" fmla="*/ 0 w 52"/>
                  <a:gd name="T3" fmla="*/ 0 h 12"/>
                  <a:gd name="T4" fmla="*/ 0 w 52"/>
                  <a:gd name="T5" fmla="*/ 0 h 12"/>
                  <a:gd name="T6" fmla="*/ 0 w 52"/>
                  <a:gd name="T7" fmla="*/ 0 h 12"/>
                  <a:gd name="T8" fmla="*/ 0 w 52"/>
                  <a:gd name="T9" fmla="*/ 0 h 12"/>
                  <a:gd name="T10" fmla="*/ 0 w 52"/>
                  <a:gd name="T11" fmla="*/ 0 h 12"/>
                  <a:gd name="T12" fmla="*/ 0 w 52"/>
                  <a:gd name="T13" fmla="*/ 0 h 12"/>
                  <a:gd name="T14" fmla="*/ 0 w 52"/>
                  <a:gd name="T15" fmla="*/ 0 h 12"/>
                  <a:gd name="T16" fmla="*/ 0 w 52"/>
                  <a:gd name="T17" fmla="*/ 0 h 12"/>
                  <a:gd name="T18" fmla="*/ 0 w 52"/>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2"/>
                  <a:gd name="T32" fmla="*/ 52 w 5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2">
                    <a:moveTo>
                      <a:pt x="12" y="6"/>
                    </a:moveTo>
                    <a:lnTo>
                      <a:pt x="6" y="12"/>
                    </a:lnTo>
                    <a:lnTo>
                      <a:pt x="52" y="10"/>
                    </a:lnTo>
                    <a:lnTo>
                      <a:pt x="52" y="0"/>
                    </a:lnTo>
                    <a:lnTo>
                      <a:pt x="6" y="2"/>
                    </a:lnTo>
                    <a:lnTo>
                      <a:pt x="1" y="8"/>
                    </a:lnTo>
                    <a:lnTo>
                      <a:pt x="6" y="2"/>
                    </a:lnTo>
                    <a:lnTo>
                      <a:pt x="0" y="2"/>
                    </a:lnTo>
                    <a:lnTo>
                      <a:pt x="1" y="8"/>
                    </a:lnTo>
                    <a:lnTo>
                      <a:pt x="12" y="6"/>
                    </a:lnTo>
                    <a:close/>
                  </a:path>
                </a:pathLst>
              </a:custGeom>
              <a:solidFill>
                <a:srgbClr val="000000"/>
              </a:solidFill>
              <a:ln w="9525">
                <a:noFill/>
                <a:round/>
                <a:headEnd/>
                <a:tailEnd/>
              </a:ln>
            </p:spPr>
            <p:txBody>
              <a:bodyPr/>
              <a:lstStyle/>
              <a:p>
                <a:endParaRPr lang="en-US"/>
              </a:p>
            </p:txBody>
          </p:sp>
          <p:sp>
            <p:nvSpPr>
              <p:cNvPr id="1090" name="Freeform 257"/>
              <p:cNvSpPr>
                <a:spLocks/>
              </p:cNvSpPr>
              <p:nvPr/>
            </p:nvSpPr>
            <p:spPr bwMode="auto">
              <a:xfrm>
                <a:off x="4061" y="1919"/>
                <a:ext cx="19" cy="12"/>
              </a:xfrm>
              <a:custGeom>
                <a:avLst/>
                <a:gdLst>
                  <a:gd name="T0" fmla="*/ 0 w 97"/>
                  <a:gd name="T1" fmla="*/ 0 h 87"/>
                  <a:gd name="T2" fmla="*/ 0 w 97"/>
                  <a:gd name="T3" fmla="*/ 0 h 87"/>
                  <a:gd name="T4" fmla="*/ 0 w 97"/>
                  <a:gd name="T5" fmla="*/ 0 h 87"/>
                  <a:gd name="T6" fmla="*/ 0 w 97"/>
                  <a:gd name="T7" fmla="*/ 0 h 87"/>
                  <a:gd name="T8" fmla="*/ 0 w 97"/>
                  <a:gd name="T9" fmla="*/ 0 h 87"/>
                  <a:gd name="T10" fmla="*/ 0 w 97"/>
                  <a:gd name="T11" fmla="*/ 0 h 87"/>
                  <a:gd name="T12" fmla="*/ 0 w 97"/>
                  <a:gd name="T13" fmla="*/ 0 h 87"/>
                  <a:gd name="T14" fmla="*/ 0 w 97"/>
                  <a:gd name="T15" fmla="*/ 0 h 87"/>
                  <a:gd name="T16" fmla="*/ 0 w 97"/>
                  <a:gd name="T17" fmla="*/ 0 h 87"/>
                  <a:gd name="T18" fmla="*/ 0 w 97"/>
                  <a:gd name="T19" fmla="*/ 0 h 87"/>
                  <a:gd name="T20" fmla="*/ 0 w 97"/>
                  <a:gd name="T21" fmla="*/ 0 h 87"/>
                  <a:gd name="T22" fmla="*/ 0 w 97"/>
                  <a:gd name="T23" fmla="*/ 0 h 87"/>
                  <a:gd name="T24" fmla="*/ 0 w 97"/>
                  <a:gd name="T25" fmla="*/ 0 h 87"/>
                  <a:gd name="T26" fmla="*/ 0 w 97"/>
                  <a:gd name="T27" fmla="*/ 0 h 87"/>
                  <a:gd name="T28" fmla="*/ 0 w 97"/>
                  <a:gd name="T29" fmla="*/ 0 h 87"/>
                  <a:gd name="T30" fmla="*/ 0 w 97"/>
                  <a:gd name="T31" fmla="*/ 0 h 87"/>
                  <a:gd name="T32" fmla="*/ 0 w 97"/>
                  <a:gd name="T33" fmla="*/ 0 h 87"/>
                  <a:gd name="T34" fmla="*/ 0 w 97"/>
                  <a:gd name="T35" fmla="*/ 0 h 87"/>
                  <a:gd name="T36" fmla="*/ 0 w 97"/>
                  <a:gd name="T37" fmla="*/ 0 h 87"/>
                  <a:gd name="T38" fmla="*/ 0 w 97"/>
                  <a:gd name="T39" fmla="*/ 0 h 87"/>
                  <a:gd name="T40" fmla="*/ 0 w 97"/>
                  <a:gd name="T41" fmla="*/ 0 h 87"/>
                  <a:gd name="T42" fmla="*/ 0 w 97"/>
                  <a:gd name="T43" fmla="*/ 0 h 87"/>
                  <a:gd name="T44" fmla="*/ 0 w 97"/>
                  <a:gd name="T45" fmla="*/ 0 h 87"/>
                  <a:gd name="T46" fmla="*/ 0 w 97"/>
                  <a:gd name="T47" fmla="*/ 0 h 87"/>
                  <a:gd name="T48" fmla="*/ 0 w 97"/>
                  <a:gd name="T49" fmla="*/ 0 h 87"/>
                  <a:gd name="T50" fmla="*/ 0 w 97"/>
                  <a:gd name="T51" fmla="*/ 0 h 8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7"/>
                  <a:gd name="T79" fmla="*/ 0 h 87"/>
                  <a:gd name="T80" fmla="*/ 97 w 97"/>
                  <a:gd name="T81" fmla="*/ 87 h 8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7" h="87">
                    <a:moveTo>
                      <a:pt x="0" y="14"/>
                    </a:moveTo>
                    <a:lnTo>
                      <a:pt x="23" y="87"/>
                    </a:lnTo>
                    <a:lnTo>
                      <a:pt x="36" y="85"/>
                    </a:lnTo>
                    <a:lnTo>
                      <a:pt x="47" y="84"/>
                    </a:lnTo>
                    <a:lnTo>
                      <a:pt x="58" y="81"/>
                    </a:lnTo>
                    <a:lnTo>
                      <a:pt x="68" y="78"/>
                    </a:lnTo>
                    <a:lnTo>
                      <a:pt x="77" y="76"/>
                    </a:lnTo>
                    <a:lnTo>
                      <a:pt x="86" y="74"/>
                    </a:lnTo>
                    <a:lnTo>
                      <a:pt x="92" y="73"/>
                    </a:lnTo>
                    <a:lnTo>
                      <a:pt x="97" y="71"/>
                    </a:lnTo>
                    <a:lnTo>
                      <a:pt x="90" y="54"/>
                    </a:lnTo>
                    <a:lnTo>
                      <a:pt x="85" y="40"/>
                    </a:lnTo>
                    <a:lnTo>
                      <a:pt x="79" y="28"/>
                    </a:lnTo>
                    <a:lnTo>
                      <a:pt x="76" y="18"/>
                    </a:lnTo>
                    <a:lnTo>
                      <a:pt x="73" y="11"/>
                    </a:lnTo>
                    <a:lnTo>
                      <a:pt x="70" y="5"/>
                    </a:lnTo>
                    <a:lnTo>
                      <a:pt x="68" y="1"/>
                    </a:lnTo>
                    <a:lnTo>
                      <a:pt x="68" y="0"/>
                    </a:lnTo>
                    <a:lnTo>
                      <a:pt x="61" y="2"/>
                    </a:lnTo>
                    <a:lnTo>
                      <a:pt x="54" y="4"/>
                    </a:lnTo>
                    <a:lnTo>
                      <a:pt x="44" y="6"/>
                    </a:lnTo>
                    <a:lnTo>
                      <a:pt x="35" y="8"/>
                    </a:lnTo>
                    <a:lnTo>
                      <a:pt x="25" y="10"/>
                    </a:lnTo>
                    <a:lnTo>
                      <a:pt x="14" y="12"/>
                    </a:lnTo>
                    <a:lnTo>
                      <a:pt x="7" y="13"/>
                    </a:lnTo>
                    <a:lnTo>
                      <a:pt x="0" y="14"/>
                    </a:lnTo>
                    <a:close/>
                  </a:path>
                </a:pathLst>
              </a:custGeom>
              <a:solidFill>
                <a:srgbClr val="CCCCCC"/>
              </a:solidFill>
              <a:ln w="9525">
                <a:noFill/>
                <a:round/>
                <a:headEnd/>
                <a:tailEnd/>
              </a:ln>
            </p:spPr>
            <p:txBody>
              <a:bodyPr/>
              <a:lstStyle/>
              <a:p>
                <a:endParaRPr lang="en-US"/>
              </a:p>
            </p:txBody>
          </p:sp>
          <p:sp>
            <p:nvSpPr>
              <p:cNvPr id="1091" name="Freeform 258"/>
              <p:cNvSpPr>
                <a:spLocks/>
              </p:cNvSpPr>
              <p:nvPr/>
            </p:nvSpPr>
            <p:spPr bwMode="auto">
              <a:xfrm>
                <a:off x="4049" y="1931"/>
                <a:ext cx="6" cy="12"/>
              </a:xfrm>
              <a:custGeom>
                <a:avLst/>
                <a:gdLst>
                  <a:gd name="T0" fmla="*/ 0 w 35"/>
                  <a:gd name="T1" fmla="*/ 0 h 80"/>
                  <a:gd name="T2" fmla="*/ 0 w 35"/>
                  <a:gd name="T3" fmla="*/ 0 h 80"/>
                  <a:gd name="T4" fmla="*/ 0 w 35"/>
                  <a:gd name="T5" fmla="*/ 0 h 80"/>
                  <a:gd name="T6" fmla="*/ 0 w 35"/>
                  <a:gd name="T7" fmla="*/ 0 h 80"/>
                  <a:gd name="T8" fmla="*/ 0 w 35"/>
                  <a:gd name="T9" fmla="*/ 0 h 80"/>
                  <a:gd name="T10" fmla="*/ 0 w 35"/>
                  <a:gd name="T11" fmla="*/ 0 h 80"/>
                  <a:gd name="T12" fmla="*/ 0 w 35"/>
                  <a:gd name="T13" fmla="*/ 0 h 80"/>
                  <a:gd name="T14" fmla="*/ 0 w 35"/>
                  <a:gd name="T15" fmla="*/ 0 h 80"/>
                  <a:gd name="T16" fmla="*/ 0 w 35"/>
                  <a:gd name="T17" fmla="*/ 0 h 80"/>
                  <a:gd name="T18" fmla="*/ 0 w 35"/>
                  <a:gd name="T19" fmla="*/ 0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80"/>
                  <a:gd name="T32" fmla="*/ 35 w 35"/>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80">
                    <a:moveTo>
                      <a:pt x="28" y="68"/>
                    </a:moveTo>
                    <a:lnTo>
                      <a:pt x="35" y="73"/>
                    </a:lnTo>
                    <a:lnTo>
                      <a:pt x="12" y="0"/>
                    </a:lnTo>
                    <a:lnTo>
                      <a:pt x="0" y="2"/>
                    </a:lnTo>
                    <a:lnTo>
                      <a:pt x="24" y="75"/>
                    </a:lnTo>
                    <a:lnTo>
                      <a:pt x="31" y="79"/>
                    </a:lnTo>
                    <a:lnTo>
                      <a:pt x="24" y="75"/>
                    </a:lnTo>
                    <a:lnTo>
                      <a:pt x="25" y="80"/>
                    </a:lnTo>
                    <a:lnTo>
                      <a:pt x="31" y="79"/>
                    </a:lnTo>
                    <a:lnTo>
                      <a:pt x="28" y="68"/>
                    </a:lnTo>
                    <a:close/>
                  </a:path>
                </a:pathLst>
              </a:custGeom>
              <a:solidFill>
                <a:srgbClr val="000000"/>
              </a:solidFill>
              <a:ln w="9525">
                <a:noFill/>
                <a:round/>
                <a:headEnd/>
                <a:tailEnd/>
              </a:ln>
            </p:spPr>
            <p:txBody>
              <a:bodyPr/>
              <a:lstStyle/>
              <a:p>
                <a:endParaRPr lang="en-US"/>
              </a:p>
            </p:txBody>
          </p:sp>
          <p:sp>
            <p:nvSpPr>
              <p:cNvPr id="1092" name="Freeform 259"/>
              <p:cNvSpPr>
                <a:spLocks/>
              </p:cNvSpPr>
              <p:nvPr/>
            </p:nvSpPr>
            <p:spPr bwMode="auto">
              <a:xfrm>
                <a:off x="4066" y="2013"/>
                <a:ext cx="15" cy="5"/>
              </a:xfrm>
              <a:custGeom>
                <a:avLst/>
                <a:gdLst>
                  <a:gd name="T0" fmla="*/ 0 w 82"/>
                  <a:gd name="T1" fmla="*/ 0 h 26"/>
                  <a:gd name="T2" fmla="*/ 0 w 82"/>
                  <a:gd name="T3" fmla="*/ 0 h 26"/>
                  <a:gd name="T4" fmla="*/ 0 w 82"/>
                  <a:gd name="T5" fmla="*/ 0 h 26"/>
                  <a:gd name="T6" fmla="*/ 0 w 82"/>
                  <a:gd name="T7" fmla="*/ 0 h 26"/>
                  <a:gd name="T8" fmla="*/ 0 w 82"/>
                  <a:gd name="T9" fmla="*/ 0 h 26"/>
                  <a:gd name="T10" fmla="*/ 0 w 82"/>
                  <a:gd name="T11" fmla="*/ 0 h 26"/>
                  <a:gd name="T12" fmla="*/ 0 w 82"/>
                  <a:gd name="T13" fmla="*/ 0 h 26"/>
                  <a:gd name="T14" fmla="*/ 0 w 82"/>
                  <a:gd name="T15" fmla="*/ 0 h 26"/>
                  <a:gd name="T16" fmla="*/ 0 w 82"/>
                  <a:gd name="T17" fmla="*/ 0 h 26"/>
                  <a:gd name="T18" fmla="*/ 0 w 82"/>
                  <a:gd name="T19" fmla="*/ 0 h 26"/>
                  <a:gd name="T20" fmla="*/ 0 w 82"/>
                  <a:gd name="T21" fmla="*/ 0 h 26"/>
                  <a:gd name="T22" fmla="*/ 0 w 82"/>
                  <a:gd name="T23" fmla="*/ 0 h 26"/>
                  <a:gd name="T24" fmla="*/ 0 w 82"/>
                  <a:gd name="T25" fmla="*/ 0 h 26"/>
                  <a:gd name="T26" fmla="*/ 0 w 82"/>
                  <a:gd name="T27" fmla="*/ 0 h 26"/>
                  <a:gd name="T28" fmla="*/ 0 w 82"/>
                  <a:gd name="T29" fmla="*/ 0 h 26"/>
                  <a:gd name="T30" fmla="*/ 0 w 82"/>
                  <a:gd name="T31" fmla="*/ 0 h 26"/>
                  <a:gd name="T32" fmla="*/ 0 w 82"/>
                  <a:gd name="T33" fmla="*/ 0 h 26"/>
                  <a:gd name="T34" fmla="*/ 0 w 82"/>
                  <a:gd name="T35" fmla="*/ 0 h 26"/>
                  <a:gd name="T36" fmla="*/ 0 w 82"/>
                  <a:gd name="T37" fmla="*/ 0 h 26"/>
                  <a:gd name="T38" fmla="*/ 0 w 82"/>
                  <a:gd name="T39" fmla="*/ 0 h 26"/>
                  <a:gd name="T40" fmla="*/ 0 w 82"/>
                  <a:gd name="T41" fmla="*/ 0 h 26"/>
                  <a:gd name="T42" fmla="*/ 0 w 82"/>
                  <a:gd name="T43" fmla="*/ 0 h 26"/>
                  <a:gd name="T44" fmla="*/ 0 w 82"/>
                  <a:gd name="T45" fmla="*/ 0 h 26"/>
                  <a:gd name="T46" fmla="*/ 0 w 82"/>
                  <a:gd name="T47" fmla="*/ 0 h 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
                  <a:gd name="T73" fmla="*/ 0 h 26"/>
                  <a:gd name="T74" fmla="*/ 82 w 82"/>
                  <a:gd name="T75" fmla="*/ 26 h 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 h="26">
                    <a:moveTo>
                      <a:pt x="70" y="7"/>
                    </a:moveTo>
                    <a:lnTo>
                      <a:pt x="73" y="0"/>
                    </a:lnTo>
                    <a:lnTo>
                      <a:pt x="68" y="2"/>
                    </a:lnTo>
                    <a:lnTo>
                      <a:pt x="63" y="3"/>
                    </a:lnTo>
                    <a:lnTo>
                      <a:pt x="54" y="5"/>
                    </a:lnTo>
                    <a:lnTo>
                      <a:pt x="45" y="7"/>
                    </a:lnTo>
                    <a:lnTo>
                      <a:pt x="35" y="10"/>
                    </a:lnTo>
                    <a:lnTo>
                      <a:pt x="24" y="12"/>
                    </a:lnTo>
                    <a:lnTo>
                      <a:pt x="13" y="13"/>
                    </a:lnTo>
                    <a:lnTo>
                      <a:pt x="0" y="15"/>
                    </a:lnTo>
                    <a:lnTo>
                      <a:pt x="3" y="26"/>
                    </a:lnTo>
                    <a:lnTo>
                      <a:pt x="15" y="24"/>
                    </a:lnTo>
                    <a:lnTo>
                      <a:pt x="26" y="23"/>
                    </a:lnTo>
                    <a:lnTo>
                      <a:pt x="37" y="21"/>
                    </a:lnTo>
                    <a:lnTo>
                      <a:pt x="47" y="18"/>
                    </a:lnTo>
                    <a:lnTo>
                      <a:pt x="56" y="15"/>
                    </a:lnTo>
                    <a:lnTo>
                      <a:pt x="65" y="13"/>
                    </a:lnTo>
                    <a:lnTo>
                      <a:pt x="71" y="12"/>
                    </a:lnTo>
                    <a:lnTo>
                      <a:pt x="77" y="10"/>
                    </a:lnTo>
                    <a:lnTo>
                      <a:pt x="81" y="3"/>
                    </a:lnTo>
                    <a:lnTo>
                      <a:pt x="77" y="10"/>
                    </a:lnTo>
                    <a:lnTo>
                      <a:pt x="82" y="8"/>
                    </a:lnTo>
                    <a:lnTo>
                      <a:pt x="81" y="3"/>
                    </a:lnTo>
                    <a:lnTo>
                      <a:pt x="70" y="7"/>
                    </a:lnTo>
                    <a:close/>
                  </a:path>
                </a:pathLst>
              </a:custGeom>
              <a:solidFill>
                <a:srgbClr val="000000"/>
              </a:solidFill>
              <a:ln w="9525">
                <a:noFill/>
                <a:round/>
                <a:headEnd/>
                <a:tailEnd/>
              </a:ln>
            </p:spPr>
            <p:txBody>
              <a:bodyPr/>
              <a:lstStyle/>
              <a:p>
                <a:endParaRPr lang="en-US"/>
              </a:p>
            </p:txBody>
          </p:sp>
          <p:sp>
            <p:nvSpPr>
              <p:cNvPr id="1093" name="Freeform 260"/>
              <p:cNvSpPr>
                <a:spLocks/>
              </p:cNvSpPr>
              <p:nvPr/>
            </p:nvSpPr>
            <p:spPr bwMode="auto">
              <a:xfrm>
                <a:off x="4071" y="1921"/>
                <a:ext cx="6" cy="12"/>
              </a:xfrm>
              <a:custGeom>
                <a:avLst/>
                <a:gdLst>
                  <a:gd name="T0" fmla="*/ 0 w 40"/>
                  <a:gd name="T1" fmla="*/ 0 h 79"/>
                  <a:gd name="T2" fmla="*/ 0 w 40"/>
                  <a:gd name="T3" fmla="*/ 0 h 79"/>
                  <a:gd name="T4" fmla="*/ 0 w 40"/>
                  <a:gd name="T5" fmla="*/ 0 h 79"/>
                  <a:gd name="T6" fmla="*/ 0 w 40"/>
                  <a:gd name="T7" fmla="*/ 0 h 79"/>
                  <a:gd name="T8" fmla="*/ 0 w 40"/>
                  <a:gd name="T9" fmla="*/ 0 h 79"/>
                  <a:gd name="T10" fmla="*/ 0 w 40"/>
                  <a:gd name="T11" fmla="*/ 0 h 79"/>
                  <a:gd name="T12" fmla="*/ 0 w 40"/>
                  <a:gd name="T13" fmla="*/ 0 h 79"/>
                  <a:gd name="T14" fmla="*/ 0 w 40"/>
                  <a:gd name="T15" fmla="*/ 0 h 79"/>
                  <a:gd name="T16" fmla="*/ 0 w 40"/>
                  <a:gd name="T17" fmla="*/ 0 h 79"/>
                  <a:gd name="T18" fmla="*/ 0 w 40"/>
                  <a:gd name="T19" fmla="*/ 0 h 79"/>
                  <a:gd name="T20" fmla="*/ 0 w 40"/>
                  <a:gd name="T21" fmla="*/ 0 h 79"/>
                  <a:gd name="T22" fmla="*/ 0 w 40"/>
                  <a:gd name="T23" fmla="*/ 0 h 79"/>
                  <a:gd name="T24" fmla="*/ 0 w 40"/>
                  <a:gd name="T25" fmla="*/ 0 h 79"/>
                  <a:gd name="T26" fmla="*/ 0 w 40"/>
                  <a:gd name="T27" fmla="*/ 0 h 79"/>
                  <a:gd name="T28" fmla="*/ 0 w 40"/>
                  <a:gd name="T29" fmla="*/ 0 h 79"/>
                  <a:gd name="T30" fmla="*/ 0 w 40"/>
                  <a:gd name="T31" fmla="*/ 0 h 79"/>
                  <a:gd name="T32" fmla="*/ 0 w 40"/>
                  <a:gd name="T33" fmla="*/ 0 h 79"/>
                  <a:gd name="T34" fmla="*/ 0 w 40"/>
                  <a:gd name="T35" fmla="*/ 0 h 79"/>
                  <a:gd name="T36" fmla="*/ 0 w 40"/>
                  <a:gd name="T37" fmla="*/ 0 h 79"/>
                  <a:gd name="T38" fmla="*/ 0 w 40"/>
                  <a:gd name="T39" fmla="*/ 0 h 79"/>
                  <a:gd name="T40" fmla="*/ 0 w 40"/>
                  <a:gd name="T41" fmla="*/ 0 h 79"/>
                  <a:gd name="T42" fmla="*/ 0 w 40"/>
                  <a:gd name="T43" fmla="*/ 0 h 79"/>
                  <a:gd name="T44" fmla="*/ 0 w 40"/>
                  <a:gd name="T45" fmla="*/ 0 h 79"/>
                  <a:gd name="T46" fmla="*/ 0 w 40"/>
                  <a:gd name="T47" fmla="*/ 0 h 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
                  <a:gd name="T73" fmla="*/ 0 h 79"/>
                  <a:gd name="T74" fmla="*/ 40 w 40"/>
                  <a:gd name="T75" fmla="*/ 79 h 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 h="79">
                    <a:moveTo>
                      <a:pt x="6" y="12"/>
                    </a:moveTo>
                    <a:lnTo>
                      <a:pt x="0" y="8"/>
                    </a:lnTo>
                    <a:lnTo>
                      <a:pt x="1" y="10"/>
                    </a:lnTo>
                    <a:lnTo>
                      <a:pt x="2" y="13"/>
                    </a:lnTo>
                    <a:lnTo>
                      <a:pt x="4" y="19"/>
                    </a:lnTo>
                    <a:lnTo>
                      <a:pt x="7" y="26"/>
                    </a:lnTo>
                    <a:lnTo>
                      <a:pt x="11" y="36"/>
                    </a:lnTo>
                    <a:lnTo>
                      <a:pt x="16" y="48"/>
                    </a:lnTo>
                    <a:lnTo>
                      <a:pt x="22" y="62"/>
                    </a:lnTo>
                    <a:lnTo>
                      <a:pt x="29" y="79"/>
                    </a:lnTo>
                    <a:lnTo>
                      <a:pt x="40" y="75"/>
                    </a:lnTo>
                    <a:lnTo>
                      <a:pt x="33" y="58"/>
                    </a:lnTo>
                    <a:lnTo>
                      <a:pt x="27" y="44"/>
                    </a:lnTo>
                    <a:lnTo>
                      <a:pt x="22" y="32"/>
                    </a:lnTo>
                    <a:lnTo>
                      <a:pt x="19" y="22"/>
                    </a:lnTo>
                    <a:lnTo>
                      <a:pt x="15" y="15"/>
                    </a:lnTo>
                    <a:lnTo>
                      <a:pt x="13" y="8"/>
                    </a:lnTo>
                    <a:lnTo>
                      <a:pt x="10" y="5"/>
                    </a:lnTo>
                    <a:lnTo>
                      <a:pt x="11" y="4"/>
                    </a:lnTo>
                    <a:lnTo>
                      <a:pt x="4" y="1"/>
                    </a:lnTo>
                    <a:lnTo>
                      <a:pt x="11" y="4"/>
                    </a:lnTo>
                    <a:lnTo>
                      <a:pt x="8" y="0"/>
                    </a:lnTo>
                    <a:lnTo>
                      <a:pt x="4" y="1"/>
                    </a:lnTo>
                    <a:lnTo>
                      <a:pt x="6" y="12"/>
                    </a:lnTo>
                    <a:close/>
                  </a:path>
                </a:pathLst>
              </a:custGeom>
              <a:solidFill>
                <a:srgbClr val="000000"/>
              </a:solidFill>
              <a:ln w="9525">
                <a:noFill/>
                <a:round/>
                <a:headEnd/>
                <a:tailEnd/>
              </a:ln>
            </p:spPr>
            <p:txBody>
              <a:bodyPr/>
              <a:lstStyle/>
              <a:p>
                <a:endParaRPr lang="en-US"/>
              </a:p>
            </p:txBody>
          </p:sp>
          <p:sp>
            <p:nvSpPr>
              <p:cNvPr id="1094" name="Freeform 261"/>
              <p:cNvSpPr>
                <a:spLocks/>
              </p:cNvSpPr>
              <p:nvPr/>
            </p:nvSpPr>
            <p:spPr bwMode="auto">
              <a:xfrm>
                <a:off x="4053" y="1987"/>
                <a:ext cx="15" cy="12"/>
              </a:xfrm>
              <a:custGeom>
                <a:avLst/>
                <a:gdLst>
                  <a:gd name="T0" fmla="*/ 0 w 76"/>
                  <a:gd name="T1" fmla="*/ 1 h 24"/>
                  <a:gd name="T2" fmla="*/ 0 w 76"/>
                  <a:gd name="T3" fmla="*/ 1 h 24"/>
                  <a:gd name="T4" fmla="*/ 0 w 76"/>
                  <a:gd name="T5" fmla="*/ 1 h 24"/>
                  <a:gd name="T6" fmla="*/ 0 w 76"/>
                  <a:gd name="T7" fmla="*/ 1 h 24"/>
                  <a:gd name="T8" fmla="*/ 0 w 76"/>
                  <a:gd name="T9" fmla="*/ 1 h 24"/>
                  <a:gd name="T10" fmla="*/ 0 w 76"/>
                  <a:gd name="T11" fmla="*/ 1 h 24"/>
                  <a:gd name="T12" fmla="*/ 0 w 76"/>
                  <a:gd name="T13" fmla="*/ 1 h 24"/>
                  <a:gd name="T14" fmla="*/ 0 w 76"/>
                  <a:gd name="T15" fmla="*/ 1 h 24"/>
                  <a:gd name="T16" fmla="*/ 0 w 76"/>
                  <a:gd name="T17" fmla="*/ 1 h 24"/>
                  <a:gd name="T18" fmla="*/ 0 w 76"/>
                  <a:gd name="T19" fmla="*/ 1 h 24"/>
                  <a:gd name="T20" fmla="*/ 0 w 76"/>
                  <a:gd name="T21" fmla="*/ 0 h 24"/>
                  <a:gd name="T22" fmla="*/ 0 w 76"/>
                  <a:gd name="T23" fmla="*/ 1 h 24"/>
                  <a:gd name="T24" fmla="*/ 0 w 76"/>
                  <a:gd name="T25" fmla="*/ 1 h 24"/>
                  <a:gd name="T26" fmla="*/ 0 w 76"/>
                  <a:gd name="T27" fmla="*/ 1 h 24"/>
                  <a:gd name="T28" fmla="*/ 0 w 76"/>
                  <a:gd name="T29" fmla="*/ 1 h 24"/>
                  <a:gd name="T30" fmla="*/ 0 w 76"/>
                  <a:gd name="T31" fmla="*/ 1 h 24"/>
                  <a:gd name="T32" fmla="*/ 0 w 76"/>
                  <a:gd name="T33" fmla="*/ 1 h 24"/>
                  <a:gd name="T34" fmla="*/ 0 w 76"/>
                  <a:gd name="T35" fmla="*/ 1 h 24"/>
                  <a:gd name="T36" fmla="*/ 0 w 76"/>
                  <a:gd name="T37" fmla="*/ 1 h 24"/>
                  <a:gd name="T38" fmla="*/ 0 w 76"/>
                  <a:gd name="T39" fmla="*/ 1 h 24"/>
                  <a:gd name="T40" fmla="*/ 0 w 76"/>
                  <a:gd name="T41" fmla="*/ 1 h 24"/>
                  <a:gd name="T42" fmla="*/ 0 w 76"/>
                  <a:gd name="T43" fmla="*/ 1 h 24"/>
                  <a:gd name="T44" fmla="*/ 0 w 76"/>
                  <a:gd name="T45" fmla="*/ 1 h 24"/>
                  <a:gd name="T46" fmla="*/ 0 w 76"/>
                  <a:gd name="T47" fmla="*/ 1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24"/>
                  <a:gd name="T74" fmla="*/ 76 w 76"/>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24">
                    <a:moveTo>
                      <a:pt x="13" y="18"/>
                    </a:moveTo>
                    <a:lnTo>
                      <a:pt x="8" y="24"/>
                    </a:lnTo>
                    <a:lnTo>
                      <a:pt x="15" y="23"/>
                    </a:lnTo>
                    <a:lnTo>
                      <a:pt x="23" y="22"/>
                    </a:lnTo>
                    <a:lnTo>
                      <a:pt x="33" y="20"/>
                    </a:lnTo>
                    <a:lnTo>
                      <a:pt x="43" y="18"/>
                    </a:lnTo>
                    <a:lnTo>
                      <a:pt x="52" y="16"/>
                    </a:lnTo>
                    <a:lnTo>
                      <a:pt x="62" y="14"/>
                    </a:lnTo>
                    <a:lnTo>
                      <a:pt x="70" y="13"/>
                    </a:lnTo>
                    <a:lnTo>
                      <a:pt x="76" y="11"/>
                    </a:lnTo>
                    <a:lnTo>
                      <a:pt x="74" y="0"/>
                    </a:lnTo>
                    <a:lnTo>
                      <a:pt x="67" y="2"/>
                    </a:lnTo>
                    <a:lnTo>
                      <a:pt x="59" y="3"/>
                    </a:lnTo>
                    <a:lnTo>
                      <a:pt x="49" y="5"/>
                    </a:lnTo>
                    <a:lnTo>
                      <a:pt x="40" y="7"/>
                    </a:lnTo>
                    <a:lnTo>
                      <a:pt x="30" y="10"/>
                    </a:lnTo>
                    <a:lnTo>
                      <a:pt x="20" y="12"/>
                    </a:lnTo>
                    <a:lnTo>
                      <a:pt x="13" y="13"/>
                    </a:lnTo>
                    <a:lnTo>
                      <a:pt x="6" y="14"/>
                    </a:lnTo>
                    <a:lnTo>
                      <a:pt x="1" y="20"/>
                    </a:lnTo>
                    <a:lnTo>
                      <a:pt x="6" y="14"/>
                    </a:lnTo>
                    <a:lnTo>
                      <a:pt x="0" y="15"/>
                    </a:lnTo>
                    <a:lnTo>
                      <a:pt x="1" y="20"/>
                    </a:lnTo>
                    <a:lnTo>
                      <a:pt x="13" y="18"/>
                    </a:lnTo>
                    <a:close/>
                  </a:path>
                </a:pathLst>
              </a:custGeom>
              <a:solidFill>
                <a:srgbClr val="000000"/>
              </a:solidFill>
              <a:ln w="9525">
                <a:noFill/>
                <a:round/>
                <a:headEnd/>
                <a:tailEnd/>
              </a:ln>
            </p:spPr>
            <p:txBody>
              <a:bodyPr/>
              <a:lstStyle/>
              <a:p>
                <a:endParaRPr lang="en-US"/>
              </a:p>
            </p:txBody>
          </p:sp>
          <p:sp>
            <p:nvSpPr>
              <p:cNvPr id="1095" name="Freeform 262"/>
              <p:cNvSpPr>
                <a:spLocks/>
              </p:cNvSpPr>
              <p:nvPr/>
            </p:nvSpPr>
            <p:spPr bwMode="auto">
              <a:xfrm>
                <a:off x="4074" y="1963"/>
                <a:ext cx="15" cy="16"/>
              </a:xfrm>
              <a:custGeom>
                <a:avLst/>
                <a:gdLst>
                  <a:gd name="T0" fmla="*/ 0 w 88"/>
                  <a:gd name="T1" fmla="*/ 0 h 97"/>
                  <a:gd name="T2" fmla="*/ 0 w 88"/>
                  <a:gd name="T3" fmla="*/ 0 h 97"/>
                  <a:gd name="T4" fmla="*/ 0 w 88"/>
                  <a:gd name="T5" fmla="*/ 0 h 97"/>
                  <a:gd name="T6" fmla="*/ 0 w 88"/>
                  <a:gd name="T7" fmla="*/ 0 h 97"/>
                  <a:gd name="T8" fmla="*/ 0 w 88"/>
                  <a:gd name="T9" fmla="*/ 0 h 97"/>
                  <a:gd name="T10" fmla="*/ 0 w 88"/>
                  <a:gd name="T11" fmla="*/ 0 h 97"/>
                  <a:gd name="T12" fmla="*/ 0 w 88"/>
                  <a:gd name="T13" fmla="*/ 0 h 97"/>
                  <a:gd name="T14" fmla="*/ 0 w 88"/>
                  <a:gd name="T15" fmla="*/ 0 h 97"/>
                  <a:gd name="T16" fmla="*/ 0 w 88"/>
                  <a:gd name="T17" fmla="*/ 0 h 97"/>
                  <a:gd name="T18" fmla="*/ 0 w 88"/>
                  <a:gd name="T19" fmla="*/ 0 h 97"/>
                  <a:gd name="T20" fmla="*/ 0 w 88"/>
                  <a:gd name="T21" fmla="*/ 0 h 97"/>
                  <a:gd name="T22" fmla="*/ 0 w 88"/>
                  <a:gd name="T23" fmla="*/ 0 h 97"/>
                  <a:gd name="T24" fmla="*/ 0 w 88"/>
                  <a:gd name="T25" fmla="*/ 0 h 97"/>
                  <a:gd name="T26" fmla="*/ 0 w 88"/>
                  <a:gd name="T27" fmla="*/ 0 h 97"/>
                  <a:gd name="T28" fmla="*/ 0 w 88"/>
                  <a:gd name="T29" fmla="*/ 0 h 97"/>
                  <a:gd name="T30" fmla="*/ 0 w 88"/>
                  <a:gd name="T31" fmla="*/ 0 h 97"/>
                  <a:gd name="T32" fmla="*/ 0 w 88"/>
                  <a:gd name="T33" fmla="*/ 0 h 97"/>
                  <a:gd name="T34" fmla="*/ 0 w 88"/>
                  <a:gd name="T35" fmla="*/ 0 h 97"/>
                  <a:gd name="T36" fmla="*/ 0 w 88"/>
                  <a:gd name="T37" fmla="*/ 0 h 97"/>
                  <a:gd name="T38" fmla="*/ 0 w 88"/>
                  <a:gd name="T39" fmla="*/ 0 h 97"/>
                  <a:gd name="T40" fmla="*/ 0 w 88"/>
                  <a:gd name="T41" fmla="*/ 0 h 97"/>
                  <a:gd name="T42" fmla="*/ 0 w 88"/>
                  <a:gd name="T43" fmla="*/ 0 h 97"/>
                  <a:gd name="T44" fmla="*/ 0 w 88"/>
                  <a:gd name="T45" fmla="*/ 0 h 97"/>
                  <a:gd name="T46" fmla="*/ 0 w 88"/>
                  <a:gd name="T47" fmla="*/ 0 h 97"/>
                  <a:gd name="T48" fmla="*/ 0 w 88"/>
                  <a:gd name="T49" fmla="*/ 0 h 97"/>
                  <a:gd name="T50" fmla="*/ 0 w 88"/>
                  <a:gd name="T51" fmla="*/ 0 h 9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8"/>
                  <a:gd name="T79" fmla="*/ 0 h 97"/>
                  <a:gd name="T80" fmla="*/ 88 w 88"/>
                  <a:gd name="T81" fmla="*/ 97 h 9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8" h="97">
                    <a:moveTo>
                      <a:pt x="0" y="26"/>
                    </a:moveTo>
                    <a:lnTo>
                      <a:pt x="8" y="23"/>
                    </a:lnTo>
                    <a:lnTo>
                      <a:pt x="14" y="21"/>
                    </a:lnTo>
                    <a:lnTo>
                      <a:pt x="22" y="17"/>
                    </a:lnTo>
                    <a:lnTo>
                      <a:pt x="30" y="14"/>
                    </a:lnTo>
                    <a:lnTo>
                      <a:pt x="37" y="9"/>
                    </a:lnTo>
                    <a:lnTo>
                      <a:pt x="43" y="6"/>
                    </a:lnTo>
                    <a:lnTo>
                      <a:pt x="49" y="3"/>
                    </a:lnTo>
                    <a:lnTo>
                      <a:pt x="54" y="0"/>
                    </a:lnTo>
                    <a:lnTo>
                      <a:pt x="57" y="6"/>
                    </a:lnTo>
                    <a:lnTo>
                      <a:pt x="61" y="16"/>
                    </a:lnTo>
                    <a:lnTo>
                      <a:pt x="67" y="27"/>
                    </a:lnTo>
                    <a:lnTo>
                      <a:pt x="74" y="39"/>
                    </a:lnTo>
                    <a:lnTo>
                      <a:pt x="79" y="50"/>
                    </a:lnTo>
                    <a:lnTo>
                      <a:pt x="84" y="60"/>
                    </a:lnTo>
                    <a:lnTo>
                      <a:pt x="87" y="67"/>
                    </a:lnTo>
                    <a:lnTo>
                      <a:pt x="88" y="69"/>
                    </a:lnTo>
                    <a:lnTo>
                      <a:pt x="78" y="76"/>
                    </a:lnTo>
                    <a:lnTo>
                      <a:pt x="69" y="81"/>
                    </a:lnTo>
                    <a:lnTo>
                      <a:pt x="59" y="86"/>
                    </a:lnTo>
                    <a:lnTo>
                      <a:pt x="50" y="89"/>
                    </a:lnTo>
                    <a:lnTo>
                      <a:pt x="42" y="93"/>
                    </a:lnTo>
                    <a:lnTo>
                      <a:pt x="37" y="95"/>
                    </a:lnTo>
                    <a:lnTo>
                      <a:pt x="31" y="96"/>
                    </a:lnTo>
                    <a:lnTo>
                      <a:pt x="29" y="97"/>
                    </a:lnTo>
                    <a:lnTo>
                      <a:pt x="0" y="26"/>
                    </a:lnTo>
                    <a:close/>
                  </a:path>
                </a:pathLst>
              </a:custGeom>
              <a:solidFill>
                <a:srgbClr val="CCCCCC"/>
              </a:solidFill>
              <a:ln w="9525">
                <a:noFill/>
                <a:round/>
                <a:headEnd/>
                <a:tailEnd/>
              </a:ln>
            </p:spPr>
            <p:txBody>
              <a:bodyPr/>
              <a:lstStyle/>
              <a:p>
                <a:endParaRPr lang="en-US"/>
              </a:p>
            </p:txBody>
          </p:sp>
          <p:sp>
            <p:nvSpPr>
              <p:cNvPr id="1096" name="Freeform 263"/>
              <p:cNvSpPr>
                <a:spLocks/>
              </p:cNvSpPr>
              <p:nvPr/>
            </p:nvSpPr>
            <p:spPr bwMode="auto">
              <a:xfrm>
                <a:off x="4061" y="1919"/>
                <a:ext cx="11" cy="12"/>
              </a:xfrm>
              <a:custGeom>
                <a:avLst/>
                <a:gdLst>
                  <a:gd name="T0" fmla="*/ 0 w 60"/>
                  <a:gd name="T1" fmla="*/ 0 h 41"/>
                  <a:gd name="T2" fmla="*/ 0 w 60"/>
                  <a:gd name="T3" fmla="*/ 0 h 41"/>
                  <a:gd name="T4" fmla="*/ 0 w 60"/>
                  <a:gd name="T5" fmla="*/ 0 h 41"/>
                  <a:gd name="T6" fmla="*/ 0 w 60"/>
                  <a:gd name="T7" fmla="*/ 0 h 41"/>
                  <a:gd name="T8" fmla="*/ 0 w 60"/>
                  <a:gd name="T9" fmla="*/ 0 h 41"/>
                  <a:gd name="T10" fmla="*/ 0 w 60"/>
                  <a:gd name="T11" fmla="*/ 0 h 41"/>
                  <a:gd name="T12" fmla="*/ 0 w 60"/>
                  <a:gd name="T13" fmla="*/ 0 h 41"/>
                  <a:gd name="T14" fmla="*/ 0 w 60"/>
                  <a:gd name="T15" fmla="*/ 0 h 41"/>
                  <a:gd name="T16" fmla="*/ 0 w 60"/>
                  <a:gd name="T17" fmla="*/ 0 h 41"/>
                  <a:gd name="T18" fmla="*/ 0 w 60"/>
                  <a:gd name="T19" fmla="*/ 0 h 41"/>
                  <a:gd name="T20" fmla="*/ 0 w 60"/>
                  <a:gd name="T21" fmla="*/ 0 h 41"/>
                  <a:gd name="T22" fmla="*/ 0 w 60"/>
                  <a:gd name="T23" fmla="*/ 0 h 41"/>
                  <a:gd name="T24" fmla="*/ 0 w 60"/>
                  <a:gd name="T25" fmla="*/ 0 h 41"/>
                  <a:gd name="T26" fmla="*/ 0 w 60"/>
                  <a:gd name="T27" fmla="*/ 0 h 41"/>
                  <a:gd name="T28" fmla="*/ 0 w 60"/>
                  <a:gd name="T29" fmla="*/ 0 h 41"/>
                  <a:gd name="T30" fmla="*/ 0 w 60"/>
                  <a:gd name="T31" fmla="*/ 0 h 41"/>
                  <a:gd name="T32" fmla="*/ 0 w 60"/>
                  <a:gd name="T33" fmla="*/ 0 h 41"/>
                  <a:gd name="T34" fmla="*/ 0 w 60"/>
                  <a:gd name="T35" fmla="*/ 0 h 41"/>
                  <a:gd name="T36" fmla="*/ 0 w 60"/>
                  <a:gd name="T37" fmla="*/ 0 h 41"/>
                  <a:gd name="T38" fmla="*/ 0 w 60"/>
                  <a:gd name="T39" fmla="*/ 0 h 41"/>
                  <a:gd name="T40" fmla="*/ 0 w 60"/>
                  <a:gd name="T41" fmla="*/ 0 h 41"/>
                  <a:gd name="T42" fmla="*/ 0 w 60"/>
                  <a:gd name="T43" fmla="*/ 0 h 41"/>
                  <a:gd name="T44" fmla="*/ 0 w 60"/>
                  <a:gd name="T45" fmla="*/ 0 h 41"/>
                  <a:gd name="T46" fmla="*/ 0 w 60"/>
                  <a:gd name="T47" fmla="*/ 0 h 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41"/>
                  <a:gd name="T74" fmla="*/ 60 w 60"/>
                  <a:gd name="T75" fmla="*/ 41 h 4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41">
                    <a:moveTo>
                      <a:pt x="60" y="7"/>
                    </a:moveTo>
                    <a:lnTo>
                      <a:pt x="52" y="5"/>
                    </a:lnTo>
                    <a:lnTo>
                      <a:pt x="48" y="8"/>
                    </a:lnTo>
                    <a:lnTo>
                      <a:pt x="43" y="11"/>
                    </a:lnTo>
                    <a:lnTo>
                      <a:pt x="35" y="14"/>
                    </a:lnTo>
                    <a:lnTo>
                      <a:pt x="30" y="18"/>
                    </a:lnTo>
                    <a:lnTo>
                      <a:pt x="22" y="22"/>
                    </a:lnTo>
                    <a:lnTo>
                      <a:pt x="14" y="25"/>
                    </a:lnTo>
                    <a:lnTo>
                      <a:pt x="7" y="27"/>
                    </a:lnTo>
                    <a:lnTo>
                      <a:pt x="0" y="30"/>
                    </a:lnTo>
                    <a:lnTo>
                      <a:pt x="4" y="41"/>
                    </a:lnTo>
                    <a:lnTo>
                      <a:pt x="12" y="37"/>
                    </a:lnTo>
                    <a:lnTo>
                      <a:pt x="19" y="35"/>
                    </a:lnTo>
                    <a:lnTo>
                      <a:pt x="26" y="30"/>
                    </a:lnTo>
                    <a:lnTo>
                      <a:pt x="34" y="27"/>
                    </a:lnTo>
                    <a:lnTo>
                      <a:pt x="42" y="23"/>
                    </a:lnTo>
                    <a:lnTo>
                      <a:pt x="48" y="19"/>
                    </a:lnTo>
                    <a:lnTo>
                      <a:pt x="54" y="16"/>
                    </a:lnTo>
                    <a:lnTo>
                      <a:pt x="59" y="13"/>
                    </a:lnTo>
                    <a:lnTo>
                      <a:pt x="51" y="11"/>
                    </a:lnTo>
                    <a:lnTo>
                      <a:pt x="60" y="7"/>
                    </a:lnTo>
                    <a:lnTo>
                      <a:pt x="58" y="0"/>
                    </a:lnTo>
                    <a:lnTo>
                      <a:pt x="52" y="5"/>
                    </a:lnTo>
                    <a:lnTo>
                      <a:pt x="60" y="7"/>
                    </a:lnTo>
                    <a:close/>
                  </a:path>
                </a:pathLst>
              </a:custGeom>
              <a:solidFill>
                <a:srgbClr val="000000"/>
              </a:solidFill>
              <a:ln w="9525">
                <a:noFill/>
                <a:round/>
                <a:headEnd/>
                <a:tailEnd/>
              </a:ln>
            </p:spPr>
            <p:txBody>
              <a:bodyPr/>
              <a:lstStyle/>
              <a:p>
                <a:endParaRPr lang="en-US"/>
              </a:p>
            </p:txBody>
          </p:sp>
          <p:sp>
            <p:nvSpPr>
              <p:cNvPr id="1097" name="Freeform 264"/>
              <p:cNvSpPr>
                <a:spLocks/>
              </p:cNvSpPr>
              <p:nvPr/>
            </p:nvSpPr>
            <p:spPr bwMode="auto">
              <a:xfrm>
                <a:off x="4077" y="1915"/>
                <a:ext cx="11" cy="12"/>
              </a:xfrm>
              <a:custGeom>
                <a:avLst/>
                <a:gdLst>
                  <a:gd name="T0" fmla="*/ 0 w 46"/>
                  <a:gd name="T1" fmla="*/ 0 h 76"/>
                  <a:gd name="T2" fmla="*/ 0 w 46"/>
                  <a:gd name="T3" fmla="*/ 0 h 76"/>
                  <a:gd name="T4" fmla="*/ 0 w 46"/>
                  <a:gd name="T5" fmla="*/ 0 h 76"/>
                  <a:gd name="T6" fmla="*/ 0 w 46"/>
                  <a:gd name="T7" fmla="*/ 0 h 76"/>
                  <a:gd name="T8" fmla="*/ 0 w 46"/>
                  <a:gd name="T9" fmla="*/ 0 h 76"/>
                  <a:gd name="T10" fmla="*/ 0 w 46"/>
                  <a:gd name="T11" fmla="*/ 0 h 76"/>
                  <a:gd name="T12" fmla="*/ 0 w 46"/>
                  <a:gd name="T13" fmla="*/ 0 h 76"/>
                  <a:gd name="T14" fmla="*/ 0 w 46"/>
                  <a:gd name="T15" fmla="*/ 0 h 76"/>
                  <a:gd name="T16" fmla="*/ 0 w 46"/>
                  <a:gd name="T17" fmla="*/ 0 h 76"/>
                  <a:gd name="T18" fmla="*/ 0 w 46"/>
                  <a:gd name="T19" fmla="*/ 0 h 76"/>
                  <a:gd name="T20" fmla="*/ 0 w 46"/>
                  <a:gd name="T21" fmla="*/ 0 h 76"/>
                  <a:gd name="T22" fmla="*/ 0 w 46"/>
                  <a:gd name="T23" fmla="*/ 0 h 76"/>
                  <a:gd name="T24" fmla="*/ 0 w 46"/>
                  <a:gd name="T25" fmla="*/ 0 h 76"/>
                  <a:gd name="T26" fmla="*/ 0 w 46"/>
                  <a:gd name="T27" fmla="*/ 0 h 76"/>
                  <a:gd name="T28" fmla="*/ 0 w 46"/>
                  <a:gd name="T29" fmla="*/ 0 h 76"/>
                  <a:gd name="T30" fmla="*/ 0 w 46"/>
                  <a:gd name="T31" fmla="*/ 0 h 76"/>
                  <a:gd name="T32" fmla="*/ 0 w 46"/>
                  <a:gd name="T33" fmla="*/ 0 h 76"/>
                  <a:gd name="T34" fmla="*/ 0 w 46"/>
                  <a:gd name="T35" fmla="*/ 0 h 76"/>
                  <a:gd name="T36" fmla="*/ 0 w 46"/>
                  <a:gd name="T37" fmla="*/ 0 h 76"/>
                  <a:gd name="T38" fmla="*/ 0 w 46"/>
                  <a:gd name="T39" fmla="*/ 0 h 76"/>
                  <a:gd name="T40" fmla="*/ 0 w 46"/>
                  <a:gd name="T41" fmla="*/ 0 h 76"/>
                  <a:gd name="T42" fmla="*/ 0 w 46"/>
                  <a:gd name="T43" fmla="*/ 0 h 76"/>
                  <a:gd name="T44" fmla="*/ 0 w 46"/>
                  <a:gd name="T45" fmla="*/ 0 h 76"/>
                  <a:gd name="T46" fmla="*/ 0 w 46"/>
                  <a:gd name="T47" fmla="*/ 0 h 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6"/>
                  <a:gd name="T73" fmla="*/ 0 h 76"/>
                  <a:gd name="T74" fmla="*/ 46 w 46"/>
                  <a:gd name="T75" fmla="*/ 76 h 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6" h="76">
                    <a:moveTo>
                      <a:pt x="43" y="76"/>
                    </a:moveTo>
                    <a:lnTo>
                      <a:pt x="45" y="69"/>
                    </a:lnTo>
                    <a:lnTo>
                      <a:pt x="44" y="67"/>
                    </a:lnTo>
                    <a:lnTo>
                      <a:pt x="40" y="60"/>
                    </a:lnTo>
                    <a:lnTo>
                      <a:pt x="36" y="50"/>
                    </a:lnTo>
                    <a:lnTo>
                      <a:pt x="29" y="39"/>
                    </a:lnTo>
                    <a:lnTo>
                      <a:pt x="22" y="27"/>
                    </a:lnTo>
                    <a:lnTo>
                      <a:pt x="18" y="16"/>
                    </a:lnTo>
                    <a:lnTo>
                      <a:pt x="13" y="6"/>
                    </a:lnTo>
                    <a:lnTo>
                      <a:pt x="9" y="0"/>
                    </a:lnTo>
                    <a:lnTo>
                      <a:pt x="0" y="4"/>
                    </a:lnTo>
                    <a:lnTo>
                      <a:pt x="2" y="10"/>
                    </a:lnTo>
                    <a:lnTo>
                      <a:pt x="7" y="20"/>
                    </a:lnTo>
                    <a:lnTo>
                      <a:pt x="13" y="31"/>
                    </a:lnTo>
                    <a:lnTo>
                      <a:pt x="20" y="43"/>
                    </a:lnTo>
                    <a:lnTo>
                      <a:pt x="25" y="55"/>
                    </a:lnTo>
                    <a:lnTo>
                      <a:pt x="29" y="64"/>
                    </a:lnTo>
                    <a:lnTo>
                      <a:pt x="32" y="71"/>
                    </a:lnTo>
                    <a:lnTo>
                      <a:pt x="34" y="74"/>
                    </a:lnTo>
                    <a:lnTo>
                      <a:pt x="36" y="67"/>
                    </a:lnTo>
                    <a:lnTo>
                      <a:pt x="43" y="76"/>
                    </a:lnTo>
                    <a:lnTo>
                      <a:pt x="46" y="72"/>
                    </a:lnTo>
                    <a:lnTo>
                      <a:pt x="45" y="69"/>
                    </a:lnTo>
                    <a:lnTo>
                      <a:pt x="43" y="76"/>
                    </a:lnTo>
                    <a:close/>
                  </a:path>
                </a:pathLst>
              </a:custGeom>
              <a:solidFill>
                <a:srgbClr val="000000"/>
              </a:solidFill>
              <a:ln w="9525">
                <a:noFill/>
                <a:round/>
                <a:headEnd/>
                <a:tailEnd/>
              </a:ln>
            </p:spPr>
            <p:txBody>
              <a:bodyPr/>
              <a:lstStyle/>
              <a:p>
                <a:endParaRPr lang="en-US"/>
              </a:p>
            </p:txBody>
          </p:sp>
          <p:sp>
            <p:nvSpPr>
              <p:cNvPr id="1098" name="Freeform 265"/>
              <p:cNvSpPr>
                <a:spLocks/>
              </p:cNvSpPr>
              <p:nvPr/>
            </p:nvSpPr>
            <p:spPr bwMode="auto">
              <a:xfrm>
                <a:off x="4079" y="2004"/>
                <a:ext cx="14" cy="8"/>
              </a:xfrm>
              <a:custGeom>
                <a:avLst/>
                <a:gdLst>
                  <a:gd name="T0" fmla="*/ 0 w 69"/>
                  <a:gd name="T1" fmla="*/ 0 h 39"/>
                  <a:gd name="T2" fmla="*/ 0 w 69"/>
                  <a:gd name="T3" fmla="*/ 0 h 39"/>
                  <a:gd name="T4" fmla="*/ 0 w 69"/>
                  <a:gd name="T5" fmla="*/ 0 h 39"/>
                  <a:gd name="T6" fmla="*/ 0 w 69"/>
                  <a:gd name="T7" fmla="*/ 0 h 39"/>
                  <a:gd name="T8" fmla="*/ 0 w 69"/>
                  <a:gd name="T9" fmla="*/ 0 h 39"/>
                  <a:gd name="T10" fmla="*/ 0 w 69"/>
                  <a:gd name="T11" fmla="*/ 0 h 39"/>
                  <a:gd name="T12" fmla="*/ 0 w 69"/>
                  <a:gd name="T13" fmla="*/ 0 h 39"/>
                  <a:gd name="T14" fmla="*/ 0 w 69"/>
                  <a:gd name="T15" fmla="*/ 0 h 39"/>
                  <a:gd name="T16" fmla="*/ 0 w 69"/>
                  <a:gd name="T17" fmla="*/ 0 h 39"/>
                  <a:gd name="T18" fmla="*/ 0 w 69"/>
                  <a:gd name="T19" fmla="*/ 0 h 39"/>
                  <a:gd name="T20" fmla="*/ 0 w 69"/>
                  <a:gd name="T21" fmla="*/ 0 h 39"/>
                  <a:gd name="T22" fmla="*/ 0 w 69"/>
                  <a:gd name="T23" fmla="*/ 0 h 39"/>
                  <a:gd name="T24" fmla="*/ 0 w 69"/>
                  <a:gd name="T25" fmla="*/ 0 h 39"/>
                  <a:gd name="T26" fmla="*/ 0 w 69"/>
                  <a:gd name="T27" fmla="*/ 0 h 39"/>
                  <a:gd name="T28" fmla="*/ 0 w 69"/>
                  <a:gd name="T29" fmla="*/ 0 h 39"/>
                  <a:gd name="T30" fmla="*/ 0 w 69"/>
                  <a:gd name="T31" fmla="*/ 0 h 39"/>
                  <a:gd name="T32" fmla="*/ 0 w 69"/>
                  <a:gd name="T33" fmla="*/ 0 h 39"/>
                  <a:gd name="T34" fmla="*/ 0 w 69"/>
                  <a:gd name="T35" fmla="*/ 0 h 39"/>
                  <a:gd name="T36" fmla="*/ 0 w 69"/>
                  <a:gd name="T37" fmla="*/ 0 h 39"/>
                  <a:gd name="T38" fmla="*/ 0 w 69"/>
                  <a:gd name="T39" fmla="*/ 0 h 39"/>
                  <a:gd name="T40" fmla="*/ 0 w 69"/>
                  <a:gd name="T41" fmla="*/ 0 h 39"/>
                  <a:gd name="T42" fmla="*/ 0 w 69"/>
                  <a:gd name="T43" fmla="*/ 0 h 39"/>
                  <a:gd name="T44" fmla="*/ 0 w 69"/>
                  <a:gd name="T45" fmla="*/ 0 h 39"/>
                  <a:gd name="T46" fmla="*/ 0 w 69"/>
                  <a:gd name="T47" fmla="*/ 0 h 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9"/>
                  <a:gd name="T73" fmla="*/ 0 h 39"/>
                  <a:gd name="T74" fmla="*/ 69 w 69"/>
                  <a:gd name="T75" fmla="*/ 39 h 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9" h="39">
                    <a:moveTo>
                      <a:pt x="0" y="34"/>
                    </a:moveTo>
                    <a:lnTo>
                      <a:pt x="8" y="36"/>
                    </a:lnTo>
                    <a:lnTo>
                      <a:pt x="9" y="36"/>
                    </a:lnTo>
                    <a:lnTo>
                      <a:pt x="15" y="35"/>
                    </a:lnTo>
                    <a:lnTo>
                      <a:pt x="22" y="33"/>
                    </a:lnTo>
                    <a:lnTo>
                      <a:pt x="29" y="30"/>
                    </a:lnTo>
                    <a:lnTo>
                      <a:pt x="38" y="27"/>
                    </a:lnTo>
                    <a:lnTo>
                      <a:pt x="50" y="20"/>
                    </a:lnTo>
                    <a:lnTo>
                      <a:pt x="58" y="15"/>
                    </a:lnTo>
                    <a:lnTo>
                      <a:pt x="69" y="9"/>
                    </a:lnTo>
                    <a:lnTo>
                      <a:pt x="62" y="0"/>
                    </a:lnTo>
                    <a:lnTo>
                      <a:pt x="52" y="7"/>
                    </a:lnTo>
                    <a:lnTo>
                      <a:pt x="43" y="12"/>
                    </a:lnTo>
                    <a:lnTo>
                      <a:pt x="34" y="16"/>
                    </a:lnTo>
                    <a:lnTo>
                      <a:pt x="25" y="19"/>
                    </a:lnTo>
                    <a:lnTo>
                      <a:pt x="17" y="22"/>
                    </a:lnTo>
                    <a:lnTo>
                      <a:pt x="13" y="24"/>
                    </a:lnTo>
                    <a:lnTo>
                      <a:pt x="7" y="26"/>
                    </a:lnTo>
                    <a:lnTo>
                      <a:pt x="4" y="28"/>
                    </a:lnTo>
                    <a:lnTo>
                      <a:pt x="12" y="30"/>
                    </a:lnTo>
                    <a:lnTo>
                      <a:pt x="0" y="34"/>
                    </a:lnTo>
                    <a:lnTo>
                      <a:pt x="3" y="39"/>
                    </a:lnTo>
                    <a:lnTo>
                      <a:pt x="8" y="36"/>
                    </a:lnTo>
                    <a:lnTo>
                      <a:pt x="0" y="34"/>
                    </a:lnTo>
                    <a:close/>
                  </a:path>
                </a:pathLst>
              </a:custGeom>
              <a:solidFill>
                <a:srgbClr val="000000"/>
              </a:solidFill>
              <a:ln w="9525">
                <a:noFill/>
                <a:round/>
                <a:headEnd/>
                <a:tailEnd/>
              </a:ln>
            </p:spPr>
            <p:txBody>
              <a:bodyPr/>
              <a:lstStyle/>
              <a:p>
                <a:endParaRPr lang="en-US"/>
              </a:p>
            </p:txBody>
          </p:sp>
          <p:sp>
            <p:nvSpPr>
              <p:cNvPr id="1099" name="Freeform 266"/>
              <p:cNvSpPr>
                <a:spLocks/>
              </p:cNvSpPr>
              <p:nvPr/>
            </p:nvSpPr>
            <p:spPr bwMode="auto">
              <a:xfrm>
                <a:off x="4074" y="1918"/>
                <a:ext cx="9" cy="12"/>
              </a:xfrm>
              <a:custGeom>
                <a:avLst/>
                <a:gdLst>
                  <a:gd name="T0" fmla="*/ 0 w 42"/>
                  <a:gd name="T1" fmla="*/ 0 h 78"/>
                  <a:gd name="T2" fmla="*/ 0 w 42"/>
                  <a:gd name="T3" fmla="*/ 0 h 78"/>
                  <a:gd name="T4" fmla="*/ 0 w 42"/>
                  <a:gd name="T5" fmla="*/ 0 h 78"/>
                  <a:gd name="T6" fmla="*/ 0 w 42"/>
                  <a:gd name="T7" fmla="*/ 0 h 78"/>
                  <a:gd name="T8" fmla="*/ 0 w 42"/>
                  <a:gd name="T9" fmla="*/ 0 h 78"/>
                  <a:gd name="T10" fmla="*/ 0 w 42"/>
                  <a:gd name="T11" fmla="*/ 0 h 78"/>
                  <a:gd name="T12" fmla="*/ 0 w 42"/>
                  <a:gd name="T13" fmla="*/ 0 h 78"/>
                  <a:gd name="T14" fmla="*/ 0 w 42"/>
                  <a:gd name="T15" fmla="*/ 0 h 78"/>
                  <a:gd name="T16" fmla="*/ 0 w 42"/>
                  <a:gd name="T17" fmla="*/ 0 h 78"/>
                  <a:gd name="T18" fmla="*/ 0 w 42"/>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78"/>
                  <a:gd name="T32" fmla="*/ 42 w 42"/>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78">
                    <a:moveTo>
                      <a:pt x="5" y="0"/>
                    </a:moveTo>
                    <a:lnTo>
                      <a:pt x="1" y="7"/>
                    </a:lnTo>
                    <a:lnTo>
                      <a:pt x="30" y="78"/>
                    </a:lnTo>
                    <a:lnTo>
                      <a:pt x="42" y="74"/>
                    </a:lnTo>
                    <a:lnTo>
                      <a:pt x="12" y="3"/>
                    </a:lnTo>
                    <a:lnTo>
                      <a:pt x="9" y="11"/>
                    </a:lnTo>
                    <a:lnTo>
                      <a:pt x="5" y="0"/>
                    </a:lnTo>
                    <a:lnTo>
                      <a:pt x="0" y="2"/>
                    </a:lnTo>
                    <a:lnTo>
                      <a:pt x="1" y="7"/>
                    </a:lnTo>
                    <a:lnTo>
                      <a:pt x="5" y="0"/>
                    </a:lnTo>
                    <a:close/>
                  </a:path>
                </a:pathLst>
              </a:custGeom>
              <a:solidFill>
                <a:srgbClr val="000000"/>
              </a:solidFill>
              <a:ln w="9525">
                <a:noFill/>
                <a:round/>
                <a:headEnd/>
                <a:tailEnd/>
              </a:ln>
            </p:spPr>
            <p:txBody>
              <a:bodyPr/>
              <a:lstStyle/>
              <a:p>
                <a:endParaRPr lang="en-US"/>
              </a:p>
            </p:txBody>
          </p:sp>
          <p:sp>
            <p:nvSpPr>
              <p:cNvPr id="1100" name="Freeform 267"/>
              <p:cNvSpPr>
                <a:spLocks/>
              </p:cNvSpPr>
              <p:nvPr/>
            </p:nvSpPr>
            <p:spPr bwMode="auto">
              <a:xfrm>
                <a:off x="4084" y="1916"/>
                <a:ext cx="11" cy="12"/>
              </a:xfrm>
              <a:custGeom>
                <a:avLst/>
                <a:gdLst>
                  <a:gd name="T0" fmla="*/ 0 w 53"/>
                  <a:gd name="T1" fmla="*/ 0 h 88"/>
                  <a:gd name="T2" fmla="*/ 0 w 53"/>
                  <a:gd name="T3" fmla="*/ 0 h 88"/>
                  <a:gd name="T4" fmla="*/ 0 w 53"/>
                  <a:gd name="T5" fmla="*/ 0 h 88"/>
                  <a:gd name="T6" fmla="*/ 0 w 53"/>
                  <a:gd name="T7" fmla="*/ 0 h 88"/>
                  <a:gd name="T8" fmla="*/ 0 w 53"/>
                  <a:gd name="T9" fmla="*/ 0 h 88"/>
                  <a:gd name="T10" fmla="*/ 0 w 53"/>
                  <a:gd name="T11" fmla="*/ 0 h 88"/>
                  <a:gd name="T12" fmla="*/ 0 w 53"/>
                  <a:gd name="T13" fmla="*/ 0 h 88"/>
                  <a:gd name="T14" fmla="*/ 0 w 53"/>
                  <a:gd name="T15" fmla="*/ 0 h 88"/>
                  <a:gd name="T16" fmla="*/ 0 w 53"/>
                  <a:gd name="T17" fmla="*/ 0 h 88"/>
                  <a:gd name="T18" fmla="*/ 0 w 53"/>
                  <a:gd name="T19" fmla="*/ 0 h 88"/>
                  <a:gd name="T20" fmla="*/ 0 w 53"/>
                  <a:gd name="T21" fmla="*/ 0 h 88"/>
                  <a:gd name="T22" fmla="*/ 0 w 53"/>
                  <a:gd name="T23" fmla="*/ 0 h 88"/>
                  <a:gd name="T24" fmla="*/ 0 w 53"/>
                  <a:gd name="T25" fmla="*/ 0 h 88"/>
                  <a:gd name="T26" fmla="*/ 0 w 53"/>
                  <a:gd name="T27" fmla="*/ 0 h 88"/>
                  <a:gd name="T28" fmla="*/ 0 w 53"/>
                  <a:gd name="T29" fmla="*/ 0 h 88"/>
                  <a:gd name="T30" fmla="*/ 0 w 53"/>
                  <a:gd name="T31" fmla="*/ 0 h 88"/>
                  <a:gd name="T32" fmla="*/ 0 w 53"/>
                  <a:gd name="T33" fmla="*/ 0 h 88"/>
                  <a:gd name="T34" fmla="*/ 0 w 53"/>
                  <a:gd name="T35" fmla="*/ 0 h 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88"/>
                  <a:gd name="T56" fmla="*/ 53 w 53"/>
                  <a:gd name="T57" fmla="*/ 88 h 8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88">
                    <a:moveTo>
                      <a:pt x="0" y="19"/>
                    </a:moveTo>
                    <a:lnTo>
                      <a:pt x="3" y="16"/>
                    </a:lnTo>
                    <a:lnTo>
                      <a:pt x="8" y="11"/>
                    </a:lnTo>
                    <a:lnTo>
                      <a:pt x="12" y="5"/>
                    </a:lnTo>
                    <a:lnTo>
                      <a:pt x="16" y="0"/>
                    </a:lnTo>
                    <a:lnTo>
                      <a:pt x="21" y="10"/>
                    </a:lnTo>
                    <a:lnTo>
                      <a:pt x="27" y="22"/>
                    </a:lnTo>
                    <a:lnTo>
                      <a:pt x="32" y="34"/>
                    </a:lnTo>
                    <a:lnTo>
                      <a:pt x="39" y="45"/>
                    </a:lnTo>
                    <a:lnTo>
                      <a:pt x="44" y="56"/>
                    </a:lnTo>
                    <a:lnTo>
                      <a:pt x="48" y="64"/>
                    </a:lnTo>
                    <a:lnTo>
                      <a:pt x="51" y="69"/>
                    </a:lnTo>
                    <a:lnTo>
                      <a:pt x="53" y="71"/>
                    </a:lnTo>
                    <a:lnTo>
                      <a:pt x="48" y="77"/>
                    </a:lnTo>
                    <a:lnTo>
                      <a:pt x="42" y="82"/>
                    </a:lnTo>
                    <a:lnTo>
                      <a:pt x="38" y="86"/>
                    </a:lnTo>
                    <a:lnTo>
                      <a:pt x="36" y="88"/>
                    </a:lnTo>
                    <a:lnTo>
                      <a:pt x="0" y="19"/>
                    </a:lnTo>
                    <a:close/>
                  </a:path>
                </a:pathLst>
              </a:custGeom>
              <a:solidFill>
                <a:srgbClr val="CCCCCC"/>
              </a:solidFill>
              <a:ln w="9525">
                <a:noFill/>
                <a:round/>
                <a:headEnd/>
                <a:tailEnd/>
              </a:ln>
            </p:spPr>
            <p:txBody>
              <a:bodyPr/>
              <a:lstStyle/>
              <a:p>
                <a:endParaRPr lang="en-US"/>
              </a:p>
            </p:txBody>
          </p:sp>
          <p:sp>
            <p:nvSpPr>
              <p:cNvPr id="1101" name="Freeform 268"/>
              <p:cNvSpPr>
                <a:spLocks/>
              </p:cNvSpPr>
              <p:nvPr/>
            </p:nvSpPr>
            <p:spPr bwMode="auto">
              <a:xfrm>
                <a:off x="4087" y="1984"/>
                <a:ext cx="5" cy="7"/>
              </a:xfrm>
              <a:custGeom>
                <a:avLst/>
                <a:gdLst>
                  <a:gd name="T0" fmla="*/ 0 w 25"/>
                  <a:gd name="T1" fmla="*/ 0 h 36"/>
                  <a:gd name="T2" fmla="*/ 0 w 25"/>
                  <a:gd name="T3" fmla="*/ 0 h 36"/>
                  <a:gd name="T4" fmla="*/ 0 w 25"/>
                  <a:gd name="T5" fmla="*/ 0 h 36"/>
                  <a:gd name="T6" fmla="*/ 0 w 25"/>
                  <a:gd name="T7" fmla="*/ 0 h 36"/>
                  <a:gd name="T8" fmla="*/ 0 w 25"/>
                  <a:gd name="T9" fmla="*/ 0 h 36"/>
                  <a:gd name="T10" fmla="*/ 0 w 25"/>
                  <a:gd name="T11" fmla="*/ 0 h 36"/>
                  <a:gd name="T12" fmla="*/ 0 w 25"/>
                  <a:gd name="T13" fmla="*/ 0 h 36"/>
                  <a:gd name="T14" fmla="*/ 0 w 25"/>
                  <a:gd name="T15" fmla="*/ 0 h 36"/>
                  <a:gd name="T16" fmla="*/ 0 w 25"/>
                  <a:gd name="T17" fmla="*/ 0 h 36"/>
                  <a:gd name="T18" fmla="*/ 0 w 25"/>
                  <a:gd name="T19" fmla="*/ 0 h 36"/>
                  <a:gd name="T20" fmla="*/ 0 w 25"/>
                  <a:gd name="T21" fmla="*/ 0 h 36"/>
                  <a:gd name="T22" fmla="*/ 0 w 25"/>
                  <a:gd name="T23" fmla="*/ 0 h 36"/>
                  <a:gd name="T24" fmla="*/ 0 w 25"/>
                  <a:gd name="T25" fmla="*/ 0 h 36"/>
                  <a:gd name="T26" fmla="*/ 0 w 25"/>
                  <a:gd name="T27" fmla="*/ 0 h 36"/>
                  <a:gd name="T28" fmla="*/ 0 w 25"/>
                  <a:gd name="T29" fmla="*/ 0 h 36"/>
                  <a:gd name="T30" fmla="*/ 0 w 25"/>
                  <a:gd name="T31" fmla="*/ 0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
                  <a:gd name="T49" fmla="*/ 0 h 36"/>
                  <a:gd name="T50" fmla="*/ 25 w 25"/>
                  <a:gd name="T51" fmla="*/ 36 h 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 h="36">
                    <a:moveTo>
                      <a:pt x="25" y="11"/>
                    </a:moveTo>
                    <a:lnTo>
                      <a:pt x="14" y="11"/>
                    </a:lnTo>
                    <a:lnTo>
                      <a:pt x="12" y="15"/>
                    </a:lnTo>
                    <a:lnTo>
                      <a:pt x="7" y="21"/>
                    </a:lnTo>
                    <a:lnTo>
                      <a:pt x="3" y="24"/>
                    </a:lnTo>
                    <a:lnTo>
                      <a:pt x="0" y="28"/>
                    </a:lnTo>
                    <a:lnTo>
                      <a:pt x="8" y="36"/>
                    </a:lnTo>
                    <a:lnTo>
                      <a:pt x="12" y="33"/>
                    </a:lnTo>
                    <a:lnTo>
                      <a:pt x="16" y="28"/>
                    </a:lnTo>
                    <a:lnTo>
                      <a:pt x="21" y="21"/>
                    </a:lnTo>
                    <a:lnTo>
                      <a:pt x="25" y="15"/>
                    </a:lnTo>
                    <a:lnTo>
                      <a:pt x="14" y="15"/>
                    </a:lnTo>
                    <a:lnTo>
                      <a:pt x="25" y="11"/>
                    </a:lnTo>
                    <a:lnTo>
                      <a:pt x="20" y="0"/>
                    </a:lnTo>
                    <a:lnTo>
                      <a:pt x="14" y="11"/>
                    </a:lnTo>
                    <a:lnTo>
                      <a:pt x="25" y="11"/>
                    </a:lnTo>
                    <a:close/>
                  </a:path>
                </a:pathLst>
              </a:custGeom>
              <a:solidFill>
                <a:srgbClr val="000000"/>
              </a:solidFill>
              <a:ln w="9525">
                <a:noFill/>
                <a:round/>
                <a:headEnd/>
                <a:tailEnd/>
              </a:ln>
            </p:spPr>
            <p:txBody>
              <a:bodyPr/>
              <a:lstStyle/>
              <a:p>
                <a:endParaRPr lang="en-US"/>
              </a:p>
            </p:txBody>
          </p:sp>
          <p:sp>
            <p:nvSpPr>
              <p:cNvPr id="1102" name="Freeform 269"/>
              <p:cNvSpPr>
                <a:spLocks/>
              </p:cNvSpPr>
              <p:nvPr/>
            </p:nvSpPr>
            <p:spPr bwMode="auto">
              <a:xfrm>
                <a:off x="4084" y="1918"/>
                <a:ext cx="11" cy="12"/>
              </a:xfrm>
              <a:custGeom>
                <a:avLst/>
                <a:gdLst>
                  <a:gd name="T0" fmla="*/ 0 w 49"/>
                  <a:gd name="T1" fmla="*/ 0 h 77"/>
                  <a:gd name="T2" fmla="*/ 0 w 49"/>
                  <a:gd name="T3" fmla="*/ 0 h 77"/>
                  <a:gd name="T4" fmla="*/ 0 w 49"/>
                  <a:gd name="T5" fmla="*/ 0 h 77"/>
                  <a:gd name="T6" fmla="*/ 0 w 49"/>
                  <a:gd name="T7" fmla="*/ 0 h 77"/>
                  <a:gd name="T8" fmla="*/ 0 w 49"/>
                  <a:gd name="T9" fmla="*/ 0 h 77"/>
                  <a:gd name="T10" fmla="*/ 0 w 49"/>
                  <a:gd name="T11" fmla="*/ 0 h 77"/>
                  <a:gd name="T12" fmla="*/ 0 w 49"/>
                  <a:gd name="T13" fmla="*/ 0 h 77"/>
                  <a:gd name="T14" fmla="*/ 0 w 49"/>
                  <a:gd name="T15" fmla="*/ 0 h 77"/>
                  <a:gd name="T16" fmla="*/ 0 w 49"/>
                  <a:gd name="T17" fmla="*/ 0 h 77"/>
                  <a:gd name="T18" fmla="*/ 0 w 49"/>
                  <a:gd name="T19" fmla="*/ 0 h 77"/>
                  <a:gd name="T20" fmla="*/ 0 w 49"/>
                  <a:gd name="T21" fmla="*/ 0 h 77"/>
                  <a:gd name="T22" fmla="*/ 0 w 49"/>
                  <a:gd name="T23" fmla="*/ 0 h 77"/>
                  <a:gd name="T24" fmla="*/ 0 w 49"/>
                  <a:gd name="T25" fmla="*/ 0 h 77"/>
                  <a:gd name="T26" fmla="*/ 0 w 49"/>
                  <a:gd name="T27" fmla="*/ 0 h 77"/>
                  <a:gd name="T28" fmla="*/ 0 w 49"/>
                  <a:gd name="T29" fmla="*/ 0 h 77"/>
                  <a:gd name="T30" fmla="*/ 0 w 49"/>
                  <a:gd name="T31" fmla="*/ 0 h 77"/>
                  <a:gd name="T32" fmla="*/ 0 w 49"/>
                  <a:gd name="T33" fmla="*/ 0 h 77"/>
                  <a:gd name="T34" fmla="*/ 0 w 49"/>
                  <a:gd name="T35" fmla="*/ 0 h 77"/>
                  <a:gd name="T36" fmla="*/ 0 w 49"/>
                  <a:gd name="T37" fmla="*/ 0 h 77"/>
                  <a:gd name="T38" fmla="*/ 0 w 49"/>
                  <a:gd name="T39" fmla="*/ 0 h 77"/>
                  <a:gd name="T40" fmla="*/ 0 w 49"/>
                  <a:gd name="T41" fmla="*/ 0 h 77"/>
                  <a:gd name="T42" fmla="*/ 0 w 49"/>
                  <a:gd name="T43" fmla="*/ 0 h 77"/>
                  <a:gd name="T44" fmla="*/ 0 w 49"/>
                  <a:gd name="T45" fmla="*/ 0 h 77"/>
                  <a:gd name="T46" fmla="*/ 0 w 49"/>
                  <a:gd name="T47" fmla="*/ 0 h 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9"/>
                  <a:gd name="T73" fmla="*/ 0 h 77"/>
                  <a:gd name="T74" fmla="*/ 49 w 49"/>
                  <a:gd name="T75" fmla="*/ 77 h 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9" h="77">
                    <a:moveTo>
                      <a:pt x="47" y="77"/>
                    </a:moveTo>
                    <a:lnTo>
                      <a:pt x="47" y="71"/>
                    </a:lnTo>
                    <a:lnTo>
                      <a:pt x="46" y="69"/>
                    </a:lnTo>
                    <a:lnTo>
                      <a:pt x="43" y="64"/>
                    </a:lnTo>
                    <a:lnTo>
                      <a:pt x="39" y="56"/>
                    </a:lnTo>
                    <a:lnTo>
                      <a:pt x="35" y="45"/>
                    </a:lnTo>
                    <a:lnTo>
                      <a:pt x="27" y="33"/>
                    </a:lnTo>
                    <a:lnTo>
                      <a:pt x="22" y="22"/>
                    </a:lnTo>
                    <a:lnTo>
                      <a:pt x="17" y="10"/>
                    </a:lnTo>
                    <a:lnTo>
                      <a:pt x="11" y="0"/>
                    </a:lnTo>
                    <a:lnTo>
                      <a:pt x="0" y="4"/>
                    </a:lnTo>
                    <a:lnTo>
                      <a:pt x="6" y="14"/>
                    </a:lnTo>
                    <a:lnTo>
                      <a:pt x="11" y="26"/>
                    </a:lnTo>
                    <a:lnTo>
                      <a:pt x="18" y="38"/>
                    </a:lnTo>
                    <a:lnTo>
                      <a:pt x="24" y="49"/>
                    </a:lnTo>
                    <a:lnTo>
                      <a:pt x="28" y="60"/>
                    </a:lnTo>
                    <a:lnTo>
                      <a:pt x="34" y="68"/>
                    </a:lnTo>
                    <a:lnTo>
                      <a:pt x="37" y="73"/>
                    </a:lnTo>
                    <a:lnTo>
                      <a:pt x="38" y="76"/>
                    </a:lnTo>
                    <a:lnTo>
                      <a:pt x="38" y="70"/>
                    </a:lnTo>
                    <a:lnTo>
                      <a:pt x="47" y="77"/>
                    </a:lnTo>
                    <a:lnTo>
                      <a:pt x="49" y="73"/>
                    </a:lnTo>
                    <a:lnTo>
                      <a:pt x="47" y="71"/>
                    </a:lnTo>
                    <a:lnTo>
                      <a:pt x="47" y="77"/>
                    </a:lnTo>
                    <a:close/>
                  </a:path>
                </a:pathLst>
              </a:custGeom>
              <a:solidFill>
                <a:srgbClr val="000000"/>
              </a:solidFill>
              <a:ln w="9525">
                <a:noFill/>
                <a:round/>
                <a:headEnd/>
                <a:tailEnd/>
              </a:ln>
            </p:spPr>
            <p:txBody>
              <a:bodyPr/>
              <a:lstStyle/>
              <a:p>
                <a:endParaRPr lang="en-US"/>
              </a:p>
            </p:txBody>
          </p:sp>
          <p:sp>
            <p:nvSpPr>
              <p:cNvPr id="1103" name="Freeform 270"/>
              <p:cNvSpPr>
                <a:spLocks/>
              </p:cNvSpPr>
              <p:nvPr/>
            </p:nvSpPr>
            <p:spPr bwMode="auto">
              <a:xfrm>
                <a:off x="4093" y="1981"/>
                <a:ext cx="6" cy="12"/>
              </a:xfrm>
              <a:custGeom>
                <a:avLst/>
                <a:gdLst>
                  <a:gd name="T0" fmla="*/ 0 w 26"/>
                  <a:gd name="T1" fmla="*/ 0 h 29"/>
                  <a:gd name="T2" fmla="*/ 0 w 26"/>
                  <a:gd name="T3" fmla="*/ 0 h 29"/>
                  <a:gd name="T4" fmla="*/ 0 w 26"/>
                  <a:gd name="T5" fmla="*/ 0 h 29"/>
                  <a:gd name="T6" fmla="*/ 0 w 26"/>
                  <a:gd name="T7" fmla="*/ 0 h 29"/>
                  <a:gd name="T8" fmla="*/ 0 w 26"/>
                  <a:gd name="T9" fmla="*/ 0 h 29"/>
                  <a:gd name="T10" fmla="*/ 0 w 26"/>
                  <a:gd name="T11" fmla="*/ 0 h 29"/>
                  <a:gd name="T12" fmla="*/ 0 w 26"/>
                  <a:gd name="T13" fmla="*/ 0 h 29"/>
                  <a:gd name="T14" fmla="*/ 0 w 26"/>
                  <a:gd name="T15" fmla="*/ 0 h 29"/>
                  <a:gd name="T16" fmla="*/ 0 w 26"/>
                  <a:gd name="T17" fmla="*/ 0 h 29"/>
                  <a:gd name="T18" fmla="*/ 0 w 26"/>
                  <a:gd name="T19" fmla="*/ 0 h 29"/>
                  <a:gd name="T20" fmla="*/ 0 w 26"/>
                  <a:gd name="T21" fmla="*/ 0 h 29"/>
                  <a:gd name="T22" fmla="*/ 0 w 26"/>
                  <a:gd name="T23" fmla="*/ 0 h 29"/>
                  <a:gd name="T24" fmla="*/ 0 w 26"/>
                  <a:gd name="T25" fmla="*/ 0 h 29"/>
                  <a:gd name="T26" fmla="*/ 0 w 26"/>
                  <a:gd name="T27" fmla="*/ 0 h 29"/>
                  <a:gd name="T28" fmla="*/ 0 w 26"/>
                  <a:gd name="T29" fmla="*/ 0 h 29"/>
                  <a:gd name="T30" fmla="*/ 0 w 26"/>
                  <a:gd name="T31" fmla="*/ 0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29"/>
                  <a:gd name="T50" fmla="*/ 26 w 26"/>
                  <a:gd name="T51" fmla="*/ 29 h 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29">
                    <a:moveTo>
                      <a:pt x="0" y="22"/>
                    </a:moveTo>
                    <a:lnTo>
                      <a:pt x="8" y="25"/>
                    </a:lnTo>
                    <a:lnTo>
                      <a:pt x="11" y="22"/>
                    </a:lnTo>
                    <a:lnTo>
                      <a:pt x="16" y="18"/>
                    </a:lnTo>
                    <a:lnTo>
                      <a:pt x="22" y="12"/>
                    </a:lnTo>
                    <a:lnTo>
                      <a:pt x="26" y="7"/>
                    </a:lnTo>
                    <a:lnTo>
                      <a:pt x="17" y="0"/>
                    </a:lnTo>
                    <a:lnTo>
                      <a:pt x="13" y="6"/>
                    </a:lnTo>
                    <a:lnTo>
                      <a:pt x="7" y="10"/>
                    </a:lnTo>
                    <a:lnTo>
                      <a:pt x="3" y="14"/>
                    </a:lnTo>
                    <a:lnTo>
                      <a:pt x="1" y="16"/>
                    </a:lnTo>
                    <a:lnTo>
                      <a:pt x="9" y="18"/>
                    </a:lnTo>
                    <a:lnTo>
                      <a:pt x="0" y="22"/>
                    </a:lnTo>
                    <a:lnTo>
                      <a:pt x="3" y="29"/>
                    </a:lnTo>
                    <a:lnTo>
                      <a:pt x="8" y="25"/>
                    </a:lnTo>
                    <a:lnTo>
                      <a:pt x="0" y="22"/>
                    </a:lnTo>
                    <a:close/>
                  </a:path>
                </a:pathLst>
              </a:custGeom>
              <a:solidFill>
                <a:srgbClr val="000000"/>
              </a:solidFill>
              <a:ln w="9525">
                <a:noFill/>
                <a:round/>
                <a:headEnd/>
                <a:tailEnd/>
              </a:ln>
            </p:spPr>
            <p:txBody>
              <a:bodyPr/>
              <a:lstStyle/>
              <a:p>
                <a:endParaRPr lang="en-US"/>
              </a:p>
            </p:txBody>
          </p:sp>
          <p:sp>
            <p:nvSpPr>
              <p:cNvPr id="1104" name="Freeform 271"/>
              <p:cNvSpPr>
                <a:spLocks/>
              </p:cNvSpPr>
              <p:nvPr/>
            </p:nvSpPr>
            <p:spPr bwMode="auto">
              <a:xfrm>
                <a:off x="4087" y="1979"/>
                <a:ext cx="9" cy="12"/>
              </a:xfrm>
              <a:custGeom>
                <a:avLst/>
                <a:gdLst>
                  <a:gd name="T0" fmla="*/ 0 w 47"/>
                  <a:gd name="T1" fmla="*/ 0 h 75"/>
                  <a:gd name="T2" fmla="*/ 0 w 47"/>
                  <a:gd name="T3" fmla="*/ 0 h 75"/>
                  <a:gd name="T4" fmla="*/ 0 w 47"/>
                  <a:gd name="T5" fmla="*/ 0 h 75"/>
                  <a:gd name="T6" fmla="*/ 0 w 47"/>
                  <a:gd name="T7" fmla="*/ 0 h 75"/>
                  <a:gd name="T8" fmla="*/ 0 w 47"/>
                  <a:gd name="T9" fmla="*/ 0 h 75"/>
                  <a:gd name="T10" fmla="*/ 0 w 47"/>
                  <a:gd name="T11" fmla="*/ 0 h 75"/>
                  <a:gd name="T12" fmla="*/ 0 w 47"/>
                  <a:gd name="T13" fmla="*/ 0 h 75"/>
                  <a:gd name="T14" fmla="*/ 0 w 47"/>
                  <a:gd name="T15" fmla="*/ 0 h 75"/>
                  <a:gd name="T16" fmla="*/ 0 w 47"/>
                  <a:gd name="T17" fmla="*/ 0 h 75"/>
                  <a:gd name="T18" fmla="*/ 0 w 47"/>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75"/>
                  <a:gd name="T32" fmla="*/ 47 w 47"/>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75">
                    <a:moveTo>
                      <a:pt x="3" y="0"/>
                    </a:moveTo>
                    <a:lnTo>
                      <a:pt x="3" y="6"/>
                    </a:lnTo>
                    <a:lnTo>
                      <a:pt x="38" y="75"/>
                    </a:lnTo>
                    <a:lnTo>
                      <a:pt x="47" y="71"/>
                    </a:lnTo>
                    <a:lnTo>
                      <a:pt x="11" y="2"/>
                    </a:lnTo>
                    <a:lnTo>
                      <a:pt x="11" y="8"/>
                    </a:lnTo>
                    <a:lnTo>
                      <a:pt x="3" y="0"/>
                    </a:lnTo>
                    <a:lnTo>
                      <a:pt x="0" y="3"/>
                    </a:lnTo>
                    <a:lnTo>
                      <a:pt x="3" y="6"/>
                    </a:lnTo>
                    <a:lnTo>
                      <a:pt x="3" y="0"/>
                    </a:lnTo>
                    <a:close/>
                  </a:path>
                </a:pathLst>
              </a:custGeom>
              <a:solidFill>
                <a:srgbClr val="000000"/>
              </a:solidFill>
              <a:ln w="9525">
                <a:noFill/>
                <a:round/>
                <a:headEnd/>
                <a:tailEnd/>
              </a:ln>
            </p:spPr>
            <p:txBody>
              <a:bodyPr/>
              <a:lstStyle/>
              <a:p>
                <a:endParaRPr lang="en-US"/>
              </a:p>
            </p:txBody>
          </p:sp>
          <p:sp>
            <p:nvSpPr>
              <p:cNvPr id="1105" name="Freeform 272"/>
              <p:cNvSpPr>
                <a:spLocks/>
              </p:cNvSpPr>
              <p:nvPr/>
            </p:nvSpPr>
            <p:spPr bwMode="auto">
              <a:xfrm>
                <a:off x="4032" y="2003"/>
                <a:ext cx="11" cy="12"/>
              </a:xfrm>
              <a:custGeom>
                <a:avLst/>
                <a:gdLst>
                  <a:gd name="T0" fmla="*/ 0 w 57"/>
                  <a:gd name="T1" fmla="*/ 0 h 94"/>
                  <a:gd name="T2" fmla="*/ 0 w 57"/>
                  <a:gd name="T3" fmla="*/ 0 h 94"/>
                  <a:gd name="T4" fmla="*/ 0 w 57"/>
                  <a:gd name="T5" fmla="*/ 0 h 94"/>
                  <a:gd name="T6" fmla="*/ 0 w 57"/>
                  <a:gd name="T7" fmla="*/ 0 h 94"/>
                  <a:gd name="T8" fmla="*/ 0 w 57"/>
                  <a:gd name="T9" fmla="*/ 0 h 94"/>
                  <a:gd name="T10" fmla="*/ 0 60000 65536"/>
                  <a:gd name="T11" fmla="*/ 0 60000 65536"/>
                  <a:gd name="T12" fmla="*/ 0 60000 65536"/>
                  <a:gd name="T13" fmla="*/ 0 60000 65536"/>
                  <a:gd name="T14" fmla="*/ 0 60000 65536"/>
                  <a:gd name="T15" fmla="*/ 0 w 57"/>
                  <a:gd name="T16" fmla="*/ 0 h 94"/>
                  <a:gd name="T17" fmla="*/ 57 w 57"/>
                  <a:gd name="T18" fmla="*/ 94 h 94"/>
                </a:gdLst>
                <a:ahLst/>
                <a:cxnLst>
                  <a:cxn ang="T10">
                    <a:pos x="T0" y="T1"/>
                  </a:cxn>
                  <a:cxn ang="T11">
                    <a:pos x="T2" y="T3"/>
                  </a:cxn>
                  <a:cxn ang="T12">
                    <a:pos x="T4" y="T5"/>
                  </a:cxn>
                  <a:cxn ang="T13">
                    <a:pos x="T6" y="T7"/>
                  </a:cxn>
                  <a:cxn ang="T14">
                    <a:pos x="T8" y="T9"/>
                  </a:cxn>
                </a:cxnLst>
                <a:rect l="T15" t="T16" r="T17" b="T18"/>
                <a:pathLst>
                  <a:path w="57" h="94">
                    <a:moveTo>
                      <a:pt x="0" y="0"/>
                    </a:moveTo>
                    <a:lnTo>
                      <a:pt x="0" y="79"/>
                    </a:lnTo>
                    <a:lnTo>
                      <a:pt x="57" y="94"/>
                    </a:lnTo>
                    <a:lnTo>
                      <a:pt x="57" y="13"/>
                    </a:lnTo>
                    <a:lnTo>
                      <a:pt x="0" y="0"/>
                    </a:lnTo>
                    <a:close/>
                  </a:path>
                </a:pathLst>
              </a:custGeom>
              <a:solidFill>
                <a:srgbClr val="CCCCCC"/>
              </a:solidFill>
              <a:ln w="9525">
                <a:noFill/>
                <a:round/>
                <a:headEnd/>
                <a:tailEnd/>
              </a:ln>
            </p:spPr>
            <p:txBody>
              <a:bodyPr/>
              <a:lstStyle/>
              <a:p>
                <a:endParaRPr lang="en-US"/>
              </a:p>
            </p:txBody>
          </p:sp>
          <p:sp>
            <p:nvSpPr>
              <p:cNvPr id="1106" name="Freeform 273"/>
              <p:cNvSpPr>
                <a:spLocks/>
              </p:cNvSpPr>
              <p:nvPr/>
            </p:nvSpPr>
            <p:spPr bwMode="auto">
              <a:xfrm>
                <a:off x="4031" y="2006"/>
                <a:ext cx="2" cy="12"/>
              </a:xfrm>
              <a:custGeom>
                <a:avLst/>
                <a:gdLst>
                  <a:gd name="T0" fmla="*/ 0 w 11"/>
                  <a:gd name="T1" fmla="*/ 0 h 85"/>
                  <a:gd name="T2" fmla="*/ 0 w 11"/>
                  <a:gd name="T3" fmla="*/ 0 h 85"/>
                  <a:gd name="T4" fmla="*/ 0 w 11"/>
                  <a:gd name="T5" fmla="*/ 0 h 85"/>
                  <a:gd name="T6" fmla="*/ 0 w 11"/>
                  <a:gd name="T7" fmla="*/ 0 h 85"/>
                  <a:gd name="T8" fmla="*/ 0 w 11"/>
                  <a:gd name="T9" fmla="*/ 0 h 85"/>
                  <a:gd name="T10" fmla="*/ 0 w 11"/>
                  <a:gd name="T11" fmla="*/ 0 h 85"/>
                  <a:gd name="T12" fmla="*/ 0 w 11"/>
                  <a:gd name="T13" fmla="*/ 0 h 85"/>
                  <a:gd name="T14" fmla="*/ 0 w 11"/>
                  <a:gd name="T15" fmla="*/ 0 h 85"/>
                  <a:gd name="T16" fmla="*/ 0 w 11"/>
                  <a:gd name="T17" fmla="*/ 0 h 85"/>
                  <a:gd name="T18" fmla="*/ 0 w 11"/>
                  <a:gd name="T19" fmla="*/ 0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85"/>
                  <a:gd name="T32" fmla="*/ 11 w 11"/>
                  <a:gd name="T33" fmla="*/ 85 h 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85">
                    <a:moveTo>
                      <a:pt x="7" y="74"/>
                    </a:moveTo>
                    <a:lnTo>
                      <a:pt x="11" y="79"/>
                    </a:lnTo>
                    <a:lnTo>
                      <a:pt x="11" y="0"/>
                    </a:lnTo>
                    <a:lnTo>
                      <a:pt x="0" y="0"/>
                    </a:lnTo>
                    <a:lnTo>
                      <a:pt x="0" y="79"/>
                    </a:lnTo>
                    <a:lnTo>
                      <a:pt x="4" y="85"/>
                    </a:lnTo>
                    <a:lnTo>
                      <a:pt x="0" y="79"/>
                    </a:lnTo>
                    <a:lnTo>
                      <a:pt x="0" y="84"/>
                    </a:lnTo>
                    <a:lnTo>
                      <a:pt x="4" y="85"/>
                    </a:lnTo>
                    <a:lnTo>
                      <a:pt x="7" y="74"/>
                    </a:lnTo>
                    <a:close/>
                  </a:path>
                </a:pathLst>
              </a:custGeom>
              <a:solidFill>
                <a:srgbClr val="000000"/>
              </a:solidFill>
              <a:ln w="9525">
                <a:noFill/>
                <a:round/>
                <a:headEnd/>
                <a:tailEnd/>
              </a:ln>
            </p:spPr>
            <p:txBody>
              <a:bodyPr/>
              <a:lstStyle/>
              <a:p>
                <a:endParaRPr lang="en-US"/>
              </a:p>
            </p:txBody>
          </p:sp>
          <p:sp>
            <p:nvSpPr>
              <p:cNvPr id="1107" name="Freeform 274"/>
              <p:cNvSpPr>
                <a:spLocks/>
              </p:cNvSpPr>
              <p:nvPr/>
            </p:nvSpPr>
            <p:spPr bwMode="auto">
              <a:xfrm>
                <a:off x="4031" y="2036"/>
                <a:ext cx="13" cy="12"/>
              </a:xfrm>
              <a:custGeom>
                <a:avLst/>
                <a:gdLst>
                  <a:gd name="T0" fmla="*/ 0 w 64"/>
                  <a:gd name="T1" fmla="*/ 0 h 28"/>
                  <a:gd name="T2" fmla="*/ 0 w 64"/>
                  <a:gd name="T3" fmla="*/ 0 h 28"/>
                  <a:gd name="T4" fmla="*/ 0 w 64"/>
                  <a:gd name="T5" fmla="*/ 0 h 28"/>
                  <a:gd name="T6" fmla="*/ 0 w 64"/>
                  <a:gd name="T7" fmla="*/ 0 h 28"/>
                  <a:gd name="T8" fmla="*/ 0 w 64"/>
                  <a:gd name="T9" fmla="*/ 0 h 28"/>
                  <a:gd name="T10" fmla="*/ 0 w 64"/>
                  <a:gd name="T11" fmla="*/ 0 h 28"/>
                  <a:gd name="T12" fmla="*/ 0 w 64"/>
                  <a:gd name="T13" fmla="*/ 0 h 28"/>
                  <a:gd name="T14" fmla="*/ 0 w 64"/>
                  <a:gd name="T15" fmla="*/ 0 h 28"/>
                  <a:gd name="T16" fmla="*/ 0 w 64"/>
                  <a:gd name="T17" fmla="*/ 0 h 28"/>
                  <a:gd name="T18" fmla="*/ 0 w 64"/>
                  <a:gd name="T19" fmla="*/ 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28"/>
                  <a:gd name="T32" fmla="*/ 64 w 64"/>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28">
                    <a:moveTo>
                      <a:pt x="53" y="20"/>
                    </a:moveTo>
                    <a:lnTo>
                      <a:pt x="60" y="15"/>
                    </a:lnTo>
                    <a:lnTo>
                      <a:pt x="3" y="0"/>
                    </a:lnTo>
                    <a:lnTo>
                      <a:pt x="0" y="11"/>
                    </a:lnTo>
                    <a:lnTo>
                      <a:pt x="58" y="25"/>
                    </a:lnTo>
                    <a:lnTo>
                      <a:pt x="64" y="20"/>
                    </a:lnTo>
                    <a:lnTo>
                      <a:pt x="58" y="25"/>
                    </a:lnTo>
                    <a:lnTo>
                      <a:pt x="64" y="28"/>
                    </a:lnTo>
                    <a:lnTo>
                      <a:pt x="64" y="20"/>
                    </a:lnTo>
                    <a:lnTo>
                      <a:pt x="53" y="20"/>
                    </a:lnTo>
                    <a:close/>
                  </a:path>
                </a:pathLst>
              </a:custGeom>
              <a:solidFill>
                <a:srgbClr val="000000"/>
              </a:solidFill>
              <a:ln w="9525">
                <a:noFill/>
                <a:round/>
                <a:headEnd/>
                <a:tailEnd/>
              </a:ln>
            </p:spPr>
            <p:txBody>
              <a:bodyPr/>
              <a:lstStyle/>
              <a:p>
                <a:endParaRPr lang="en-US"/>
              </a:p>
            </p:txBody>
          </p:sp>
          <p:sp>
            <p:nvSpPr>
              <p:cNvPr id="1108" name="Freeform 275"/>
              <p:cNvSpPr>
                <a:spLocks/>
              </p:cNvSpPr>
              <p:nvPr/>
            </p:nvSpPr>
            <p:spPr bwMode="auto">
              <a:xfrm>
                <a:off x="4040" y="2029"/>
                <a:ext cx="2" cy="12"/>
              </a:xfrm>
              <a:custGeom>
                <a:avLst/>
                <a:gdLst>
                  <a:gd name="T0" fmla="*/ 0 w 11"/>
                  <a:gd name="T1" fmla="*/ 0 h 86"/>
                  <a:gd name="T2" fmla="*/ 0 w 11"/>
                  <a:gd name="T3" fmla="*/ 0 h 86"/>
                  <a:gd name="T4" fmla="*/ 0 w 11"/>
                  <a:gd name="T5" fmla="*/ 0 h 86"/>
                  <a:gd name="T6" fmla="*/ 0 w 11"/>
                  <a:gd name="T7" fmla="*/ 0 h 86"/>
                  <a:gd name="T8" fmla="*/ 0 w 11"/>
                  <a:gd name="T9" fmla="*/ 0 h 86"/>
                  <a:gd name="T10" fmla="*/ 0 w 11"/>
                  <a:gd name="T11" fmla="*/ 0 h 86"/>
                  <a:gd name="T12" fmla="*/ 0 w 11"/>
                  <a:gd name="T13" fmla="*/ 0 h 86"/>
                  <a:gd name="T14" fmla="*/ 0 w 11"/>
                  <a:gd name="T15" fmla="*/ 0 h 86"/>
                  <a:gd name="T16" fmla="*/ 0 w 11"/>
                  <a:gd name="T17" fmla="*/ 0 h 86"/>
                  <a:gd name="T18" fmla="*/ 0 w 11"/>
                  <a:gd name="T19" fmla="*/ 0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86"/>
                  <a:gd name="T32" fmla="*/ 11 w 11"/>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86">
                    <a:moveTo>
                      <a:pt x="5" y="10"/>
                    </a:moveTo>
                    <a:lnTo>
                      <a:pt x="0" y="5"/>
                    </a:lnTo>
                    <a:lnTo>
                      <a:pt x="0" y="86"/>
                    </a:lnTo>
                    <a:lnTo>
                      <a:pt x="11" y="86"/>
                    </a:lnTo>
                    <a:lnTo>
                      <a:pt x="11" y="5"/>
                    </a:lnTo>
                    <a:lnTo>
                      <a:pt x="7" y="0"/>
                    </a:lnTo>
                    <a:lnTo>
                      <a:pt x="11" y="5"/>
                    </a:lnTo>
                    <a:lnTo>
                      <a:pt x="11" y="1"/>
                    </a:lnTo>
                    <a:lnTo>
                      <a:pt x="7" y="0"/>
                    </a:lnTo>
                    <a:lnTo>
                      <a:pt x="5" y="10"/>
                    </a:lnTo>
                    <a:close/>
                  </a:path>
                </a:pathLst>
              </a:custGeom>
              <a:solidFill>
                <a:srgbClr val="000000"/>
              </a:solidFill>
              <a:ln w="9525">
                <a:noFill/>
                <a:round/>
                <a:headEnd/>
                <a:tailEnd/>
              </a:ln>
            </p:spPr>
            <p:txBody>
              <a:bodyPr/>
              <a:lstStyle/>
              <a:p>
                <a:endParaRPr lang="en-US"/>
              </a:p>
            </p:txBody>
          </p:sp>
          <p:sp>
            <p:nvSpPr>
              <p:cNvPr id="1109" name="Freeform 276"/>
              <p:cNvSpPr>
                <a:spLocks/>
              </p:cNvSpPr>
              <p:nvPr/>
            </p:nvSpPr>
            <p:spPr bwMode="auto">
              <a:xfrm>
                <a:off x="4032" y="2030"/>
                <a:ext cx="13" cy="5"/>
              </a:xfrm>
              <a:custGeom>
                <a:avLst/>
                <a:gdLst>
                  <a:gd name="T0" fmla="*/ 0 w 64"/>
                  <a:gd name="T1" fmla="*/ 0 h 24"/>
                  <a:gd name="T2" fmla="*/ 0 w 64"/>
                  <a:gd name="T3" fmla="*/ 0 h 24"/>
                  <a:gd name="T4" fmla="*/ 0 w 64"/>
                  <a:gd name="T5" fmla="*/ 0 h 24"/>
                  <a:gd name="T6" fmla="*/ 0 w 64"/>
                  <a:gd name="T7" fmla="*/ 0 h 24"/>
                  <a:gd name="T8" fmla="*/ 0 w 64"/>
                  <a:gd name="T9" fmla="*/ 0 h 24"/>
                  <a:gd name="T10" fmla="*/ 0 w 64"/>
                  <a:gd name="T11" fmla="*/ 0 h 24"/>
                  <a:gd name="T12" fmla="*/ 0 w 64"/>
                  <a:gd name="T13" fmla="*/ 0 h 24"/>
                  <a:gd name="T14" fmla="*/ 0 w 64"/>
                  <a:gd name="T15" fmla="*/ 0 h 24"/>
                  <a:gd name="T16" fmla="*/ 0 w 64"/>
                  <a:gd name="T17" fmla="*/ 0 h 24"/>
                  <a:gd name="T18" fmla="*/ 0 w 64"/>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24"/>
                  <a:gd name="T32" fmla="*/ 64 w 64"/>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24">
                    <a:moveTo>
                      <a:pt x="11" y="6"/>
                    </a:moveTo>
                    <a:lnTo>
                      <a:pt x="4" y="12"/>
                    </a:lnTo>
                    <a:lnTo>
                      <a:pt x="62" y="24"/>
                    </a:lnTo>
                    <a:lnTo>
                      <a:pt x="64" y="14"/>
                    </a:lnTo>
                    <a:lnTo>
                      <a:pt x="7" y="1"/>
                    </a:lnTo>
                    <a:lnTo>
                      <a:pt x="0" y="6"/>
                    </a:lnTo>
                    <a:lnTo>
                      <a:pt x="7" y="1"/>
                    </a:lnTo>
                    <a:lnTo>
                      <a:pt x="0" y="0"/>
                    </a:lnTo>
                    <a:lnTo>
                      <a:pt x="0" y="6"/>
                    </a:lnTo>
                    <a:lnTo>
                      <a:pt x="11" y="6"/>
                    </a:lnTo>
                    <a:close/>
                  </a:path>
                </a:pathLst>
              </a:custGeom>
              <a:solidFill>
                <a:srgbClr val="000000"/>
              </a:solidFill>
              <a:ln w="9525">
                <a:noFill/>
                <a:round/>
                <a:headEnd/>
                <a:tailEnd/>
              </a:ln>
            </p:spPr>
            <p:txBody>
              <a:bodyPr/>
              <a:lstStyle/>
              <a:p>
                <a:endParaRPr lang="en-US"/>
              </a:p>
            </p:txBody>
          </p:sp>
          <p:sp>
            <p:nvSpPr>
              <p:cNvPr id="1110" name="Freeform 277"/>
              <p:cNvSpPr>
                <a:spLocks/>
              </p:cNvSpPr>
              <p:nvPr/>
            </p:nvSpPr>
            <p:spPr bwMode="auto">
              <a:xfrm>
                <a:off x="4044" y="1962"/>
                <a:ext cx="11" cy="12"/>
              </a:xfrm>
              <a:custGeom>
                <a:avLst/>
                <a:gdLst>
                  <a:gd name="T0" fmla="*/ 0 w 49"/>
                  <a:gd name="T1" fmla="*/ 0 h 81"/>
                  <a:gd name="T2" fmla="*/ 0 w 49"/>
                  <a:gd name="T3" fmla="*/ 0 h 81"/>
                  <a:gd name="T4" fmla="*/ 0 w 49"/>
                  <a:gd name="T5" fmla="*/ 0 h 81"/>
                  <a:gd name="T6" fmla="*/ 0 w 49"/>
                  <a:gd name="T7" fmla="*/ 0 h 81"/>
                  <a:gd name="T8" fmla="*/ 0 w 49"/>
                  <a:gd name="T9" fmla="*/ 0 h 81"/>
                  <a:gd name="T10" fmla="*/ 0 60000 65536"/>
                  <a:gd name="T11" fmla="*/ 0 60000 65536"/>
                  <a:gd name="T12" fmla="*/ 0 60000 65536"/>
                  <a:gd name="T13" fmla="*/ 0 60000 65536"/>
                  <a:gd name="T14" fmla="*/ 0 60000 65536"/>
                  <a:gd name="T15" fmla="*/ 0 w 49"/>
                  <a:gd name="T16" fmla="*/ 0 h 81"/>
                  <a:gd name="T17" fmla="*/ 49 w 49"/>
                  <a:gd name="T18" fmla="*/ 81 h 81"/>
                </a:gdLst>
                <a:ahLst/>
                <a:cxnLst>
                  <a:cxn ang="T10">
                    <a:pos x="T0" y="T1"/>
                  </a:cxn>
                  <a:cxn ang="T11">
                    <a:pos x="T2" y="T3"/>
                  </a:cxn>
                  <a:cxn ang="T12">
                    <a:pos x="T4" y="T5"/>
                  </a:cxn>
                  <a:cxn ang="T13">
                    <a:pos x="T6" y="T7"/>
                  </a:cxn>
                  <a:cxn ang="T14">
                    <a:pos x="T8" y="T9"/>
                  </a:cxn>
                </a:cxnLst>
                <a:rect l="T15" t="T16" r="T17" b="T18"/>
                <a:pathLst>
                  <a:path w="49" h="81">
                    <a:moveTo>
                      <a:pt x="0" y="1"/>
                    </a:moveTo>
                    <a:lnTo>
                      <a:pt x="0" y="81"/>
                    </a:lnTo>
                    <a:lnTo>
                      <a:pt x="49" y="81"/>
                    </a:lnTo>
                    <a:lnTo>
                      <a:pt x="49" y="0"/>
                    </a:lnTo>
                    <a:lnTo>
                      <a:pt x="0" y="1"/>
                    </a:lnTo>
                    <a:close/>
                  </a:path>
                </a:pathLst>
              </a:custGeom>
              <a:solidFill>
                <a:srgbClr val="CCCCCC"/>
              </a:solidFill>
              <a:ln w="9525">
                <a:noFill/>
                <a:round/>
                <a:headEnd/>
                <a:tailEnd/>
              </a:ln>
            </p:spPr>
            <p:txBody>
              <a:bodyPr/>
              <a:lstStyle/>
              <a:p>
                <a:endParaRPr lang="en-US"/>
              </a:p>
            </p:txBody>
          </p:sp>
          <p:sp>
            <p:nvSpPr>
              <p:cNvPr id="1111" name="Freeform 278"/>
              <p:cNvSpPr>
                <a:spLocks/>
              </p:cNvSpPr>
              <p:nvPr/>
            </p:nvSpPr>
            <p:spPr bwMode="auto">
              <a:xfrm>
                <a:off x="4035" y="2008"/>
                <a:ext cx="2" cy="12"/>
              </a:xfrm>
              <a:custGeom>
                <a:avLst/>
                <a:gdLst>
                  <a:gd name="T0" fmla="*/ 0 w 11"/>
                  <a:gd name="T1" fmla="*/ 0 h 85"/>
                  <a:gd name="T2" fmla="*/ 0 w 11"/>
                  <a:gd name="T3" fmla="*/ 0 h 85"/>
                  <a:gd name="T4" fmla="*/ 0 w 11"/>
                  <a:gd name="T5" fmla="*/ 0 h 85"/>
                  <a:gd name="T6" fmla="*/ 0 w 11"/>
                  <a:gd name="T7" fmla="*/ 0 h 85"/>
                  <a:gd name="T8" fmla="*/ 0 w 11"/>
                  <a:gd name="T9" fmla="*/ 0 h 85"/>
                  <a:gd name="T10" fmla="*/ 0 w 11"/>
                  <a:gd name="T11" fmla="*/ 0 h 85"/>
                  <a:gd name="T12" fmla="*/ 0 w 11"/>
                  <a:gd name="T13" fmla="*/ 0 h 85"/>
                  <a:gd name="T14" fmla="*/ 0 w 11"/>
                  <a:gd name="T15" fmla="*/ 0 h 85"/>
                  <a:gd name="T16" fmla="*/ 0 w 11"/>
                  <a:gd name="T17" fmla="*/ 0 h 85"/>
                  <a:gd name="T18" fmla="*/ 0 w 11"/>
                  <a:gd name="T19" fmla="*/ 0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85"/>
                  <a:gd name="T32" fmla="*/ 11 w 11"/>
                  <a:gd name="T33" fmla="*/ 85 h 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85">
                    <a:moveTo>
                      <a:pt x="5" y="75"/>
                    </a:moveTo>
                    <a:lnTo>
                      <a:pt x="11" y="80"/>
                    </a:lnTo>
                    <a:lnTo>
                      <a:pt x="11" y="0"/>
                    </a:lnTo>
                    <a:lnTo>
                      <a:pt x="0" y="0"/>
                    </a:lnTo>
                    <a:lnTo>
                      <a:pt x="0" y="80"/>
                    </a:lnTo>
                    <a:lnTo>
                      <a:pt x="5" y="85"/>
                    </a:lnTo>
                    <a:lnTo>
                      <a:pt x="0" y="80"/>
                    </a:lnTo>
                    <a:lnTo>
                      <a:pt x="0" y="85"/>
                    </a:lnTo>
                    <a:lnTo>
                      <a:pt x="5" y="85"/>
                    </a:lnTo>
                    <a:lnTo>
                      <a:pt x="5" y="75"/>
                    </a:lnTo>
                    <a:close/>
                  </a:path>
                </a:pathLst>
              </a:custGeom>
              <a:solidFill>
                <a:srgbClr val="000000"/>
              </a:solidFill>
              <a:ln w="9525">
                <a:noFill/>
                <a:round/>
                <a:headEnd/>
                <a:tailEnd/>
              </a:ln>
            </p:spPr>
            <p:txBody>
              <a:bodyPr/>
              <a:lstStyle/>
              <a:p>
                <a:endParaRPr lang="en-US"/>
              </a:p>
            </p:txBody>
          </p:sp>
          <p:sp>
            <p:nvSpPr>
              <p:cNvPr id="1112" name="Freeform 279"/>
              <p:cNvSpPr>
                <a:spLocks/>
              </p:cNvSpPr>
              <p:nvPr/>
            </p:nvSpPr>
            <p:spPr bwMode="auto">
              <a:xfrm>
                <a:off x="4044" y="1979"/>
                <a:ext cx="11" cy="12"/>
              </a:xfrm>
              <a:custGeom>
                <a:avLst/>
                <a:gdLst>
                  <a:gd name="T0" fmla="*/ 0 w 54"/>
                  <a:gd name="T1" fmla="*/ 14 h 10"/>
                  <a:gd name="T2" fmla="*/ 0 w 54"/>
                  <a:gd name="T3" fmla="*/ 0 h 10"/>
                  <a:gd name="T4" fmla="*/ 0 w 54"/>
                  <a:gd name="T5" fmla="*/ 0 h 10"/>
                  <a:gd name="T6" fmla="*/ 0 w 54"/>
                  <a:gd name="T7" fmla="*/ 29 h 10"/>
                  <a:gd name="T8" fmla="*/ 0 w 54"/>
                  <a:gd name="T9" fmla="*/ 29 h 10"/>
                  <a:gd name="T10" fmla="*/ 0 w 54"/>
                  <a:gd name="T11" fmla="*/ 14 h 10"/>
                  <a:gd name="T12" fmla="*/ 0 w 54"/>
                  <a:gd name="T13" fmla="*/ 29 h 10"/>
                  <a:gd name="T14" fmla="*/ 0 w 54"/>
                  <a:gd name="T15" fmla="*/ 29 h 10"/>
                  <a:gd name="T16" fmla="*/ 0 w 54"/>
                  <a:gd name="T17" fmla="*/ 14 h 10"/>
                  <a:gd name="T18" fmla="*/ 0 w 54"/>
                  <a:gd name="T19" fmla="*/ 14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0"/>
                  <a:gd name="T32" fmla="*/ 54 w 54"/>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0">
                    <a:moveTo>
                      <a:pt x="43" y="5"/>
                    </a:moveTo>
                    <a:lnTo>
                      <a:pt x="49" y="0"/>
                    </a:lnTo>
                    <a:lnTo>
                      <a:pt x="0" y="0"/>
                    </a:lnTo>
                    <a:lnTo>
                      <a:pt x="0" y="10"/>
                    </a:lnTo>
                    <a:lnTo>
                      <a:pt x="49" y="10"/>
                    </a:lnTo>
                    <a:lnTo>
                      <a:pt x="54" y="5"/>
                    </a:lnTo>
                    <a:lnTo>
                      <a:pt x="49" y="10"/>
                    </a:lnTo>
                    <a:lnTo>
                      <a:pt x="54" y="10"/>
                    </a:lnTo>
                    <a:lnTo>
                      <a:pt x="54" y="5"/>
                    </a:lnTo>
                    <a:lnTo>
                      <a:pt x="43" y="5"/>
                    </a:lnTo>
                    <a:close/>
                  </a:path>
                </a:pathLst>
              </a:custGeom>
              <a:solidFill>
                <a:srgbClr val="000000"/>
              </a:solidFill>
              <a:ln w="9525">
                <a:noFill/>
                <a:round/>
                <a:headEnd/>
                <a:tailEnd/>
              </a:ln>
            </p:spPr>
            <p:txBody>
              <a:bodyPr/>
              <a:lstStyle/>
              <a:p>
                <a:endParaRPr lang="en-US"/>
              </a:p>
            </p:txBody>
          </p:sp>
          <p:sp>
            <p:nvSpPr>
              <p:cNvPr id="1113" name="Freeform 280"/>
              <p:cNvSpPr>
                <a:spLocks/>
              </p:cNvSpPr>
              <p:nvPr/>
            </p:nvSpPr>
            <p:spPr bwMode="auto">
              <a:xfrm>
                <a:off x="4048" y="2010"/>
                <a:ext cx="2" cy="12"/>
              </a:xfrm>
              <a:custGeom>
                <a:avLst/>
                <a:gdLst>
                  <a:gd name="T0" fmla="*/ 0 w 11"/>
                  <a:gd name="T1" fmla="*/ 0 h 86"/>
                  <a:gd name="T2" fmla="*/ 0 w 11"/>
                  <a:gd name="T3" fmla="*/ 0 h 86"/>
                  <a:gd name="T4" fmla="*/ 0 w 11"/>
                  <a:gd name="T5" fmla="*/ 0 h 86"/>
                  <a:gd name="T6" fmla="*/ 0 w 11"/>
                  <a:gd name="T7" fmla="*/ 0 h 86"/>
                  <a:gd name="T8" fmla="*/ 0 w 11"/>
                  <a:gd name="T9" fmla="*/ 0 h 86"/>
                  <a:gd name="T10" fmla="*/ 0 w 11"/>
                  <a:gd name="T11" fmla="*/ 0 h 86"/>
                  <a:gd name="T12" fmla="*/ 0 w 11"/>
                  <a:gd name="T13" fmla="*/ 0 h 86"/>
                  <a:gd name="T14" fmla="*/ 0 w 11"/>
                  <a:gd name="T15" fmla="*/ 0 h 86"/>
                  <a:gd name="T16" fmla="*/ 0 w 11"/>
                  <a:gd name="T17" fmla="*/ 0 h 86"/>
                  <a:gd name="T18" fmla="*/ 0 w 11"/>
                  <a:gd name="T19" fmla="*/ 0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86"/>
                  <a:gd name="T32" fmla="*/ 11 w 11"/>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86">
                    <a:moveTo>
                      <a:pt x="6" y="10"/>
                    </a:moveTo>
                    <a:lnTo>
                      <a:pt x="0" y="5"/>
                    </a:lnTo>
                    <a:lnTo>
                      <a:pt x="0" y="86"/>
                    </a:lnTo>
                    <a:lnTo>
                      <a:pt x="11" y="86"/>
                    </a:lnTo>
                    <a:lnTo>
                      <a:pt x="11" y="5"/>
                    </a:lnTo>
                    <a:lnTo>
                      <a:pt x="6" y="0"/>
                    </a:lnTo>
                    <a:lnTo>
                      <a:pt x="11" y="5"/>
                    </a:lnTo>
                    <a:lnTo>
                      <a:pt x="11" y="0"/>
                    </a:lnTo>
                    <a:lnTo>
                      <a:pt x="6" y="0"/>
                    </a:lnTo>
                    <a:lnTo>
                      <a:pt x="6" y="10"/>
                    </a:lnTo>
                    <a:close/>
                  </a:path>
                </a:pathLst>
              </a:custGeom>
              <a:solidFill>
                <a:srgbClr val="000000"/>
              </a:solidFill>
              <a:ln w="9525">
                <a:noFill/>
                <a:round/>
                <a:headEnd/>
                <a:tailEnd/>
              </a:ln>
            </p:spPr>
            <p:txBody>
              <a:bodyPr/>
              <a:lstStyle/>
              <a:p>
                <a:endParaRPr lang="en-US"/>
              </a:p>
            </p:txBody>
          </p:sp>
          <p:sp>
            <p:nvSpPr>
              <p:cNvPr id="1114" name="Freeform 281"/>
              <p:cNvSpPr>
                <a:spLocks/>
              </p:cNvSpPr>
              <p:nvPr/>
            </p:nvSpPr>
            <p:spPr bwMode="auto">
              <a:xfrm>
                <a:off x="4041" y="1955"/>
                <a:ext cx="11" cy="12"/>
              </a:xfrm>
              <a:custGeom>
                <a:avLst/>
                <a:gdLst>
                  <a:gd name="T0" fmla="*/ 0 w 54"/>
                  <a:gd name="T1" fmla="*/ 12 h 11"/>
                  <a:gd name="T2" fmla="*/ 0 w 54"/>
                  <a:gd name="T3" fmla="*/ 17 h 11"/>
                  <a:gd name="T4" fmla="*/ 0 w 54"/>
                  <a:gd name="T5" fmla="*/ 16 h 11"/>
                  <a:gd name="T6" fmla="*/ 0 w 54"/>
                  <a:gd name="T7" fmla="*/ 0 h 11"/>
                  <a:gd name="T8" fmla="*/ 0 w 54"/>
                  <a:gd name="T9" fmla="*/ 1 h 11"/>
                  <a:gd name="T10" fmla="*/ 0 w 54"/>
                  <a:gd name="T11" fmla="*/ 12 h 11"/>
                  <a:gd name="T12" fmla="*/ 0 w 54"/>
                  <a:gd name="T13" fmla="*/ 1 h 11"/>
                  <a:gd name="T14" fmla="*/ 0 w 54"/>
                  <a:gd name="T15" fmla="*/ 1 h 11"/>
                  <a:gd name="T16" fmla="*/ 0 w 54"/>
                  <a:gd name="T17" fmla="*/ 12 h 11"/>
                  <a:gd name="T18" fmla="*/ 0 w 54"/>
                  <a:gd name="T19" fmla="*/ 12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1"/>
                  <a:gd name="T32" fmla="*/ 54 w 54"/>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1">
                    <a:moveTo>
                      <a:pt x="11" y="6"/>
                    </a:moveTo>
                    <a:lnTo>
                      <a:pt x="5" y="11"/>
                    </a:lnTo>
                    <a:lnTo>
                      <a:pt x="54" y="10"/>
                    </a:lnTo>
                    <a:lnTo>
                      <a:pt x="54" y="0"/>
                    </a:lnTo>
                    <a:lnTo>
                      <a:pt x="5" y="1"/>
                    </a:lnTo>
                    <a:lnTo>
                      <a:pt x="0" y="6"/>
                    </a:lnTo>
                    <a:lnTo>
                      <a:pt x="5" y="1"/>
                    </a:lnTo>
                    <a:lnTo>
                      <a:pt x="0" y="1"/>
                    </a:lnTo>
                    <a:lnTo>
                      <a:pt x="0" y="6"/>
                    </a:lnTo>
                    <a:lnTo>
                      <a:pt x="11" y="6"/>
                    </a:lnTo>
                    <a:close/>
                  </a:path>
                </a:pathLst>
              </a:custGeom>
              <a:solidFill>
                <a:srgbClr val="000000"/>
              </a:solidFill>
              <a:ln w="9525">
                <a:noFill/>
                <a:round/>
                <a:headEnd/>
                <a:tailEnd/>
              </a:ln>
            </p:spPr>
            <p:txBody>
              <a:bodyPr/>
              <a:lstStyle/>
              <a:p>
                <a:endParaRPr lang="en-US"/>
              </a:p>
            </p:txBody>
          </p:sp>
          <p:sp>
            <p:nvSpPr>
              <p:cNvPr id="1115" name="Freeform 282"/>
              <p:cNvSpPr>
                <a:spLocks/>
              </p:cNvSpPr>
              <p:nvPr/>
            </p:nvSpPr>
            <p:spPr bwMode="auto">
              <a:xfrm>
                <a:off x="4061" y="2005"/>
                <a:ext cx="11" cy="12"/>
              </a:xfrm>
              <a:custGeom>
                <a:avLst/>
                <a:gdLst>
                  <a:gd name="T0" fmla="*/ 0 w 55"/>
                  <a:gd name="T1" fmla="*/ 0 h 52"/>
                  <a:gd name="T2" fmla="*/ 0 w 55"/>
                  <a:gd name="T3" fmla="*/ 0 h 52"/>
                  <a:gd name="T4" fmla="*/ 0 w 55"/>
                  <a:gd name="T5" fmla="*/ 0 h 52"/>
                  <a:gd name="T6" fmla="*/ 0 w 55"/>
                  <a:gd name="T7" fmla="*/ 0 h 52"/>
                  <a:gd name="T8" fmla="*/ 0 w 55"/>
                  <a:gd name="T9" fmla="*/ 0 h 52"/>
                  <a:gd name="T10" fmla="*/ 0 w 55"/>
                  <a:gd name="T11" fmla="*/ 0 h 52"/>
                  <a:gd name="T12" fmla="*/ 0 w 55"/>
                  <a:gd name="T13" fmla="*/ 0 h 52"/>
                  <a:gd name="T14" fmla="*/ 0 w 55"/>
                  <a:gd name="T15" fmla="*/ 0 h 52"/>
                  <a:gd name="T16" fmla="*/ 0 w 55"/>
                  <a:gd name="T17" fmla="*/ 0 h 52"/>
                  <a:gd name="T18" fmla="*/ 0 w 55"/>
                  <a:gd name="T19" fmla="*/ 0 h 52"/>
                  <a:gd name="T20" fmla="*/ 0 w 55"/>
                  <a:gd name="T21" fmla="*/ 0 h 52"/>
                  <a:gd name="T22" fmla="*/ 0 w 55"/>
                  <a:gd name="T23" fmla="*/ 0 h 52"/>
                  <a:gd name="T24" fmla="*/ 0 w 55"/>
                  <a:gd name="T25" fmla="*/ 0 h 52"/>
                  <a:gd name="T26" fmla="*/ 0 w 55"/>
                  <a:gd name="T27" fmla="*/ 0 h 52"/>
                  <a:gd name="T28" fmla="*/ 0 w 55"/>
                  <a:gd name="T29" fmla="*/ 0 h 52"/>
                  <a:gd name="T30" fmla="*/ 0 w 55"/>
                  <a:gd name="T31" fmla="*/ 0 h 52"/>
                  <a:gd name="T32" fmla="*/ 0 w 55"/>
                  <a:gd name="T33" fmla="*/ 0 h 52"/>
                  <a:gd name="T34" fmla="*/ 0 w 55"/>
                  <a:gd name="T35" fmla="*/ 0 h 52"/>
                  <a:gd name="T36" fmla="*/ 0 w 55"/>
                  <a:gd name="T37" fmla="*/ 0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52"/>
                  <a:gd name="T59" fmla="*/ 55 w 55"/>
                  <a:gd name="T60" fmla="*/ 52 h 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52">
                    <a:moveTo>
                      <a:pt x="0" y="6"/>
                    </a:moveTo>
                    <a:lnTo>
                      <a:pt x="1" y="6"/>
                    </a:lnTo>
                    <a:lnTo>
                      <a:pt x="6" y="5"/>
                    </a:lnTo>
                    <a:lnTo>
                      <a:pt x="11" y="4"/>
                    </a:lnTo>
                    <a:lnTo>
                      <a:pt x="18" y="3"/>
                    </a:lnTo>
                    <a:lnTo>
                      <a:pt x="26" y="2"/>
                    </a:lnTo>
                    <a:lnTo>
                      <a:pt x="32" y="1"/>
                    </a:lnTo>
                    <a:lnTo>
                      <a:pt x="37" y="1"/>
                    </a:lnTo>
                    <a:lnTo>
                      <a:pt x="39" y="0"/>
                    </a:lnTo>
                    <a:lnTo>
                      <a:pt x="42" y="8"/>
                    </a:lnTo>
                    <a:lnTo>
                      <a:pt x="45" y="17"/>
                    </a:lnTo>
                    <a:lnTo>
                      <a:pt x="47" y="24"/>
                    </a:lnTo>
                    <a:lnTo>
                      <a:pt x="49" y="32"/>
                    </a:lnTo>
                    <a:lnTo>
                      <a:pt x="52" y="38"/>
                    </a:lnTo>
                    <a:lnTo>
                      <a:pt x="54" y="42"/>
                    </a:lnTo>
                    <a:lnTo>
                      <a:pt x="55" y="45"/>
                    </a:lnTo>
                    <a:lnTo>
                      <a:pt x="55" y="46"/>
                    </a:lnTo>
                    <a:lnTo>
                      <a:pt x="15" y="52"/>
                    </a:lnTo>
                    <a:lnTo>
                      <a:pt x="0" y="6"/>
                    </a:lnTo>
                    <a:close/>
                  </a:path>
                </a:pathLst>
              </a:custGeom>
              <a:solidFill>
                <a:srgbClr val="CCCCCC"/>
              </a:solidFill>
              <a:ln w="9525">
                <a:noFill/>
                <a:round/>
                <a:headEnd/>
                <a:tailEnd/>
              </a:ln>
            </p:spPr>
            <p:txBody>
              <a:bodyPr/>
              <a:lstStyle/>
              <a:p>
                <a:endParaRPr lang="en-US"/>
              </a:p>
            </p:txBody>
          </p:sp>
          <p:sp>
            <p:nvSpPr>
              <p:cNvPr id="1116" name="Freeform 283"/>
              <p:cNvSpPr>
                <a:spLocks/>
              </p:cNvSpPr>
              <p:nvPr/>
            </p:nvSpPr>
            <p:spPr bwMode="auto">
              <a:xfrm>
                <a:off x="4062" y="1945"/>
                <a:ext cx="9" cy="12"/>
              </a:xfrm>
              <a:custGeom>
                <a:avLst/>
                <a:gdLst>
                  <a:gd name="T0" fmla="*/ 0 w 46"/>
                  <a:gd name="T1" fmla="*/ 1 h 17"/>
                  <a:gd name="T2" fmla="*/ 0 w 46"/>
                  <a:gd name="T3" fmla="*/ 1 h 17"/>
                  <a:gd name="T4" fmla="*/ 0 w 46"/>
                  <a:gd name="T5" fmla="*/ 1 h 17"/>
                  <a:gd name="T6" fmla="*/ 0 w 46"/>
                  <a:gd name="T7" fmla="*/ 1 h 17"/>
                  <a:gd name="T8" fmla="*/ 0 w 46"/>
                  <a:gd name="T9" fmla="*/ 1 h 17"/>
                  <a:gd name="T10" fmla="*/ 0 w 46"/>
                  <a:gd name="T11" fmla="*/ 1 h 17"/>
                  <a:gd name="T12" fmla="*/ 0 w 46"/>
                  <a:gd name="T13" fmla="*/ 1 h 17"/>
                  <a:gd name="T14" fmla="*/ 0 w 46"/>
                  <a:gd name="T15" fmla="*/ 1 h 17"/>
                  <a:gd name="T16" fmla="*/ 0 w 46"/>
                  <a:gd name="T17" fmla="*/ 1 h 17"/>
                  <a:gd name="T18" fmla="*/ 0 w 46"/>
                  <a:gd name="T19" fmla="*/ 1 h 17"/>
                  <a:gd name="T20" fmla="*/ 0 w 46"/>
                  <a:gd name="T21" fmla="*/ 2 h 17"/>
                  <a:gd name="T22" fmla="*/ 0 w 46"/>
                  <a:gd name="T23" fmla="*/ 2 h 17"/>
                  <a:gd name="T24" fmla="*/ 0 w 46"/>
                  <a:gd name="T25" fmla="*/ 2 h 17"/>
                  <a:gd name="T26" fmla="*/ 0 w 46"/>
                  <a:gd name="T27" fmla="*/ 2 h 17"/>
                  <a:gd name="T28" fmla="*/ 0 w 46"/>
                  <a:gd name="T29" fmla="*/ 2 h 17"/>
                  <a:gd name="T30" fmla="*/ 0 w 46"/>
                  <a:gd name="T31" fmla="*/ 1 h 17"/>
                  <a:gd name="T32" fmla="*/ 0 w 46"/>
                  <a:gd name="T33" fmla="*/ 1 h 17"/>
                  <a:gd name="T34" fmla="*/ 0 w 46"/>
                  <a:gd name="T35" fmla="*/ 1 h 17"/>
                  <a:gd name="T36" fmla="*/ 0 w 46"/>
                  <a:gd name="T37" fmla="*/ 1 h 17"/>
                  <a:gd name="T38" fmla="*/ 0 w 46"/>
                  <a:gd name="T39" fmla="*/ 1 h 17"/>
                  <a:gd name="T40" fmla="*/ 0 w 46"/>
                  <a:gd name="T41" fmla="*/ 1 h 17"/>
                  <a:gd name="T42" fmla="*/ 0 w 46"/>
                  <a:gd name="T43" fmla="*/ 0 h 17"/>
                  <a:gd name="T44" fmla="*/ 0 w 46"/>
                  <a:gd name="T45" fmla="*/ 1 h 17"/>
                  <a:gd name="T46" fmla="*/ 0 w 46"/>
                  <a:gd name="T47" fmla="*/ 1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6"/>
                  <a:gd name="T73" fmla="*/ 0 h 17"/>
                  <a:gd name="T74" fmla="*/ 46 w 46"/>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6" h="17">
                    <a:moveTo>
                      <a:pt x="46" y="5"/>
                    </a:moveTo>
                    <a:lnTo>
                      <a:pt x="38" y="1"/>
                    </a:lnTo>
                    <a:lnTo>
                      <a:pt x="37" y="2"/>
                    </a:lnTo>
                    <a:lnTo>
                      <a:pt x="33" y="2"/>
                    </a:lnTo>
                    <a:lnTo>
                      <a:pt x="26" y="3"/>
                    </a:lnTo>
                    <a:lnTo>
                      <a:pt x="18" y="4"/>
                    </a:lnTo>
                    <a:lnTo>
                      <a:pt x="11" y="5"/>
                    </a:lnTo>
                    <a:lnTo>
                      <a:pt x="6" y="6"/>
                    </a:lnTo>
                    <a:lnTo>
                      <a:pt x="1" y="7"/>
                    </a:lnTo>
                    <a:lnTo>
                      <a:pt x="0" y="7"/>
                    </a:lnTo>
                    <a:lnTo>
                      <a:pt x="2" y="17"/>
                    </a:lnTo>
                    <a:lnTo>
                      <a:pt x="3" y="17"/>
                    </a:lnTo>
                    <a:lnTo>
                      <a:pt x="8" y="16"/>
                    </a:lnTo>
                    <a:lnTo>
                      <a:pt x="14" y="15"/>
                    </a:lnTo>
                    <a:lnTo>
                      <a:pt x="20" y="14"/>
                    </a:lnTo>
                    <a:lnTo>
                      <a:pt x="28" y="13"/>
                    </a:lnTo>
                    <a:lnTo>
                      <a:pt x="33" y="12"/>
                    </a:lnTo>
                    <a:lnTo>
                      <a:pt x="39" y="12"/>
                    </a:lnTo>
                    <a:lnTo>
                      <a:pt x="43" y="11"/>
                    </a:lnTo>
                    <a:lnTo>
                      <a:pt x="35" y="7"/>
                    </a:lnTo>
                    <a:lnTo>
                      <a:pt x="46" y="5"/>
                    </a:lnTo>
                    <a:lnTo>
                      <a:pt x="44" y="0"/>
                    </a:lnTo>
                    <a:lnTo>
                      <a:pt x="38" y="1"/>
                    </a:lnTo>
                    <a:lnTo>
                      <a:pt x="46" y="5"/>
                    </a:lnTo>
                    <a:close/>
                  </a:path>
                </a:pathLst>
              </a:custGeom>
              <a:solidFill>
                <a:srgbClr val="000000"/>
              </a:solidFill>
              <a:ln w="9525">
                <a:noFill/>
                <a:round/>
                <a:headEnd/>
                <a:tailEnd/>
              </a:ln>
            </p:spPr>
            <p:txBody>
              <a:bodyPr/>
              <a:lstStyle/>
              <a:p>
                <a:endParaRPr lang="en-US"/>
              </a:p>
            </p:txBody>
          </p:sp>
          <p:sp>
            <p:nvSpPr>
              <p:cNvPr id="1117" name="Freeform 284"/>
              <p:cNvSpPr>
                <a:spLocks/>
              </p:cNvSpPr>
              <p:nvPr/>
            </p:nvSpPr>
            <p:spPr bwMode="auto">
              <a:xfrm>
                <a:off x="4061" y="1956"/>
                <a:ext cx="6" cy="12"/>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53"/>
                  <a:gd name="T65" fmla="*/ 27 w 27"/>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53">
                    <a:moveTo>
                      <a:pt x="22" y="53"/>
                    </a:moveTo>
                    <a:lnTo>
                      <a:pt x="27" y="45"/>
                    </a:lnTo>
                    <a:lnTo>
                      <a:pt x="25" y="41"/>
                    </a:lnTo>
                    <a:lnTo>
                      <a:pt x="23" y="37"/>
                    </a:lnTo>
                    <a:lnTo>
                      <a:pt x="21" y="31"/>
                    </a:lnTo>
                    <a:lnTo>
                      <a:pt x="19" y="24"/>
                    </a:lnTo>
                    <a:lnTo>
                      <a:pt x="17" y="16"/>
                    </a:lnTo>
                    <a:lnTo>
                      <a:pt x="13" y="8"/>
                    </a:lnTo>
                    <a:lnTo>
                      <a:pt x="11" y="0"/>
                    </a:lnTo>
                    <a:lnTo>
                      <a:pt x="0" y="2"/>
                    </a:lnTo>
                    <a:lnTo>
                      <a:pt x="2" y="10"/>
                    </a:lnTo>
                    <a:lnTo>
                      <a:pt x="5" y="20"/>
                    </a:lnTo>
                    <a:lnTo>
                      <a:pt x="8" y="26"/>
                    </a:lnTo>
                    <a:lnTo>
                      <a:pt x="10" y="34"/>
                    </a:lnTo>
                    <a:lnTo>
                      <a:pt x="12" y="41"/>
                    </a:lnTo>
                    <a:lnTo>
                      <a:pt x="14" y="45"/>
                    </a:lnTo>
                    <a:lnTo>
                      <a:pt x="15" y="47"/>
                    </a:lnTo>
                    <a:lnTo>
                      <a:pt x="15" y="49"/>
                    </a:lnTo>
                    <a:lnTo>
                      <a:pt x="20" y="42"/>
                    </a:lnTo>
                    <a:lnTo>
                      <a:pt x="22" y="53"/>
                    </a:lnTo>
                    <a:close/>
                  </a:path>
                </a:pathLst>
              </a:custGeom>
              <a:solidFill>
                <a:srgbClr val="000000"/>
              </a:solidFill>
              <a:ln w="9525">
                <a:noFill/>
                <a:round/>
                <a:headEnd/>
                <a:tailEnd/>
              </a:ln>
            </p:spPr>
            <p:txBody>
              <a:bodyPr/>
              <a:lstStyle/>
              <a:p>
                <a:endParaRPr lang="en-US"/>
              </a:p>
            </p:txBody>
          </p:sp>
          <p:sp>
            <p:nvSpPr>
              <p:cNvPr id="1118" name="Freeform 285"/>
              <p:cNvSpPr>
                <a:spLocks/>
              </p:cNvSpPr>
              <p:nvPr/>
            </p:nvSpPr>
            <p:spPr bwMode="auto">
              <a:xfrm>
                <a:off x="4066" y="2027"/>
                <a:ext cx="9" cy="4"/>
              </a:xfrm>
              <a:custGeom>
                <a:avLst/>
                <a:gdLst>
                  <a:gd name="T0" fmla="*/ 0 w 47"/>
                  <a:gd name="T1" fmla="*/ 0 h 17"/>
                  <a:gd name="T2" fmla="*/ 0 w 47"/>
                  <a:gd name="T3" fmla="*/ 0 h 17"/>
                  <a:gd name="T4" fmla="*/ 0 w 47"/>
                  <a:gd name="T5" fmla="*/ 0 h 17"/>
                  <a:gd name="T6" fmla="*/ 0 w 47"/>
                  <a:gd name="T7" fmla="*/ 0 h 17"/>
                  <a:gd name="T8" fmla="*/ 0 w 47"/>
                  <a:gd name="T9" fmla="*/ 0 h 17"/>
                  <a:gd name="T10" fmla="*/ 0 w 47"/>
                  <a:gd name="T11" fmla="*/ 0 h 17"/>
                  <a:gd name="T12" fmla="*/ 0 w 47"/>
                  <a:gd name="T13" fmla="*/ 0 h 17"/>
                  <a:gd name="T14" fmla="*/ 0 w 47"/>
                  <a:gd name="T15" fmla="*/ 0 h 17"/>
                  <a:gd name="T16" fmla="*/ 0 w 47"/>
                  <a:gd name="T17" fmla="*/ 0 h 17"/>
                  <a:gd name="T18" fmla="*/ 0 w 4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17"/>
                  <a:gd name="T32" fmla="*/ 47 w 4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17">
                    <a:moveTo>
                      <a:pt x="0" y="12"/>
                    </a:moveTo>
                    <a:lnTo>
                      <a:pt x="7" y="16"/>
                    </a:lnTo>
                    <a:lnTo>
                      <a:pt x="47" y="11"/>
                    </a:lnTo>
                    <a:lnTo>
                      <a:pt x="45" y="0"/>
                    </a:lnTo>
                    <a:lnTo>
                      <a:pt x="5" y="5"/>
                    </a:lnTo>
                    <a:lnTo>
                      <a:pt x="11" y="9"/>
                    </a:lnTo>
                    <a:lnTo>
                      <a:pt x="0" y="12"/>
                    </a:lnTo>
                    <a:lnTo>
                      <a:pt x="1" y="17"/>
                    </a:lnTo>
                    <a:lnTo>
                      <a:pt x="7" y="16"/>
                    </a:lnTo>
                    <a:lnTo>
                      <a:pt x="0" y="12"/>
                    </a:lnTo>
                    <a:close/>
                  </a:path>
                </a:pathLst>
              </a:custGeom>
              <a:solidFill>
                <a:srgbClr val="000000"/>
              </a:solidFill>
              <a:ln w="9525">
                <a:noFill/>
                <a:round/>
                <a:headEnd/>
                <a:tailEnd/>
              </a:ln>
            </p:spPr>
            <p:txBody>
              <a:bodyPr/>
              <a:lstStyle/>
              <a:p>
                <a:endParaRPr lang="en-US"/>
              </a:p>
            </p:txBody>
          </p:sp>
          <p:sp>
            <p:nvSpPr>
              <p:cNvPr id="1119" name="Freeform 286"/>
              <p:cNvSpPr>
                <a:spLocks/>
              </p:cNvSpPr>
              <p:nvPr/>
            </p:nvSpPr>
            <p:spPr bwMode="auto">
              <a:xfrm>
                <a:off x="4061" y="2008"/>
                <a:ext cx="5" cy="12"/>
              </a:xfrm>
              <a:custGeom>
                <a:avLst/>
                <a:gdLst>
                  <a:gd name="T0" fmla="*/ 0 w 26"/>
                  <a:gd name="T1" fmla="*/ 0 h 52"/>
                  <a:gd name="T2" fmla="*/ 0 w 26"/>
                  <a:gd name="T3" fmla="*/ 0 h 52"/>
                  <a:gd name="T4" fmla="*/ 0 w 26"/>
                  <a:gd name="T5" fmla="*/ 0 h 52"/>
                  <a:gd name="T6" fmla="*/ 0 w 26"/>
                  <a:gd name="T7" fmla="*/ 0 h 52"/>
                  <a:gd name="T8" fmla="*/ 0 w 26"/>
                  <a:gd name="T9" fmla="*/ 0 h 52"/>
                  <a:gd name="T10" fmla="*/ 0 w 26"/>
                  <a:gd name="T11" fmla="*/ 0 h 52"/>
                  <a:gd name="T12" fmla="*/ 0 w 26"/>
                  <a:gd name="T13" fmla="*/ 0 h 52"/>
                  <a:gd name="T14" fmla="*/ 0 w 26"/>
                  <a:gd name="T15" fmla="*/ 0 h 52"/>
                  <a:gd name="T16" fmla="*/ 0 w 26"/>
                  <a:gd name="T17" fmla="*/ 0 h 52"/>
                  <a:gd name="T18" fmla="*/ 0 w 26"/>
                  <a:gd name="T19" fmla="*/ 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52"/>
                  <a:gd name="T32" fmla="*/ 26 w 26"/>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52">
                    <a:moveTo>
                      <a:pt x="5" y="0"/>
                    </a:moveTo>
                    <a:lnTo>
                      <a:pt x="1" y="6"/>
                    </a:lnTo>
                    <a:lnTo>
                      <a:pt x="15" y="52"/>
                    </a:lnTo>
                    <a:lnTo>
                      <a:pt x="26" y="49"/>
                    </a:lnTo>
                    <a:lnTo>
                      <a:pt x="12" y="4"/>
                    </a:lnTo>
                    <a:lnTo>
                      <a:pt x="7" y="10"/>
                    </a:lnTo>
                    <a:lnTo>
                      <a:pt x="5" y="0"/>
                    </a:lnTo>
                    <a:lnTo>
                      <a:pt x="0" y="1"/>
                    </a:lnTo>
                    <a:lnTo>
                      <a:pt x="1" y="6"/>
                    </a:lnTo>
                    <a:lnTo>
                      <a:pt x="5" y="0"/>
                    </a:lnTo>
                    <a:close/>
                  </a:path>
                </a:pathLst>
              </a:custGeom>
              <a:solidFill>
                <a:srgbClr val="000000"/>
              </a:solidFill>
              <a:ln w="9525">
                <a:noFill/>
                <a:round/>
                <a:headEnd/>
                <a:tailEnd/>
              </a:ln>
            </p:spPr>
            <p:txBody>
              <a:bodyPr/>
              <a:lstStyle/>
              <a:p>
                <a:endParaRPr lang="en-US"/>
              </a:p>
            </p:txBody>
          </p:sp>
          <p:sp>
            <p:nvSpPr>
              <p:cNvPr id="1120" name="Freeform 287"/>
              <p:cNvSpPr>
                <a:spLocks/>
              </p:cNvSpPr>
              <p:nvPr/>
            </p:nvSpPr>
            <p:spPr bwMode="auto">
              <a:xfrm>
                <a:off x="4062" y="2027"/>
                <a:ext cx="11" cy="10"/>
              </a:xfrm>
              <a:custGeom>
                <a:avLst/>
                <a:gdLst>
                  <a:gd name="T0" fmla="*/ 0 w 54"/>
                  <a:gd name="T1" fmla="*/ 0 h 52"/>
                  <a:gd name="T2" fmla="*/ 0 w 54"/>
                  <a:gd name="T3" fmla="*/ 0 h 52"/>
                  <a:gd name="T4" fmla="*/ 0 w 54"/>
                  <a:gd name="T5" fmla="*/ 0 h 52"/>
                  <a:gd name="T6" fmla="*/ 0 w 54"/>
                  <a:gd name="T7" fmla="*/ 0 h 52"/>
                  <a:gd name="T8" fmla="*/ 0 w 54"/>
                  <a:gd name="T9" fmla="*/ 0 h 52"/>
                  <a:gd name="T10" fmla="*/ 0 w 54"/>
                  <a:gd name="T11" fmla="*/ 0 h 52"/>
                  <a:gd name="T12" fmla="*/ 0 w 54"/>
                  <a:gd name="T13" fmla="*/ 0 h 52"/>
                  <a:gd name="T14" fmla="*/ 0 w 54"/>
                  <a:gd name="T15" fmla="*/ 0 h 52"/>
                  <a:gd name="T16" fmla="*/ 0 w 54"/>
                  <a:gd name="T17" fmla="*/ 0 h 52"/>
                  <a:gd name="T18" fmla="*/ 0 w 54"/>
                  <a:gd name="T19" fmla="*/ 0 h 52"/>
                  <a:gd name="T20" fmla="*/ 0 w 54"/>
                  <a:gd name="T21" fmla="*/ 0 h 52"/>
                  <a:gd name="T22" fmla="*/ 0 w 54"/>
                  <a:gd name="T23" fmla="*/ 0 h 52"/>
                  <a:gd name="T24" fmla="*/ 0 w 54"/>
                  <a:gd name="T25" fmla="*/ 0 h 52"/>
                  <a:gd name="T26" fmla="*/ 0 w 54"/>
                  <a:gd name="T27" fmla="*/ 0 h 52"/>
                  <a:gd name="T28" fmla="*/ 0 w 54"/>
                  <a:gd name="T29" fmla="*/ 0 h 52"/>
                  <a:gd name="T30" fmla="*/ 0 w 54"/>
                  <a:gd name="T31" fmla="*/ 0 h 52"/>
                  <a:gd name="T32" fmla="*/ 0 w 54"/>
                  <a:gd name="T33" fmla="*/ 0 h 52"/>
                  <a:gd name="T34" fmla="*/ 0 w 54"/>
                  <a:gd name="T35" fmla="*/ 0 h 52"/>
                  <a:gd name="T36" fmla="*/ 0 w 54"/>
                  <a:gd name="T37" fmla="*/ 0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52"/>
                  <a:gd name="T59" fmla="*/ 54 w 54"/>
                  <a:gd name="T60" fmla="*/ 52 h 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52">
                    <a:moveTo>
                      <a:pt x="0" y="7"/>
                    </a:moveTo>
                    <a:lnTo>
                      <a:pt x="1" y="7"/>
                    </a:lnTo>
                    <a:lnTo>
                      <a:pt x="6" y="6"/>
                    </a:lnTo>
                    <a:lnTo>
                      <a:pt x="11" y="5"/>
                    </a:lnTo>
                    <a:lnTo>
                      <a:pt x="18" y="4"/>
                    </a:lnTo>
                    <a:lnTo>
                      <a:pt x="25" y="3"/>
                    </a:lnTo>
                    <a:lnTo>
                      <a:pt x="30" y="2"/>
                    </a:lnTo>
                    <a:lnTo>
                      <a:pt x="36" y="0"/>
                    </a:lnTo>
                    <a:lnTo>
                      <a:pt x="38" y="0"/>
                    </a:lnTo>
                    <a:lnTo>
                      <a:pt x="40" y="9"/>
                    </a:lnTo>
                    <a:lnTo>
                      <a:pt x="44" y="17"/>
                    </a:lnTo>
                    <a:lnTo>
                      <a:pt x="46" y="25"/>
                    </a:lnTo>
                    <a:lnTo>
                      <a:pt x="48" y="31"/>
                    </a:lnTo>
                    <a:lnTo>
                      <a:pt x="50" y="37"/>
                    </a:lnTo>
                    <a:lnTo>
                      <a:pt x="53" y="42"/>
                    </a:lnTo>
                    <a:lnTo>
                      <a:pt x="54" y="45"/>
                    </a:lnTo>
                    <a:lnTo>
                      <a:pt x="54" y="46"/>
                    </a:lnTo>
                    <a:lnTo>
                      <a:pt x="14" y="52"/>
                    </a:lnTo>
                    <a:lnTo>
                      <a:pt x="0" y="7"/>
                    </a:lnTo>
                    <a:close/>
                  </a:path>
                </a:pathLst>
              </a:custGeom>
              <a:solidFill>
                <a:srgbClr val="CCCCCC"/>
              </a:solidFill>
              <a:ln w="9525">
                <a:noFill/>
                <a:round/>
                <a:headEnd/>
                <a:tailEnd/>
              </a:ln>
            </p:spPr>
            <p:txBody>
              <a:bodyPr/>
              <a:lstStyle/>
              <a:p>
                <a:endParaRPr lang="en-US"/>
              </a:p>
            </p:txBody>
          </p:sp>
          <p:sp>
            <p:nvSpPr>
              <p:cNvPr id="1121" name="Freeform 288"/>
              <p:cNvSpPr>
                <a:spLocks/>
              </p:cNvSpPr>
              <p:nvPr/>
            </p:nvSpPr>
            <p:spPr bwMode="auto">
              <a:xfrm>
                <a:off x="4066" y="2003"/>
                <a:ext cx="9" cy="6"/>
              </a:xfrm>
              <a:custGeom>
                <a:avLst/>
                <a:gdLst>
                  <a:gd name="T0" fmla="*/ 0 w 45"/>
                  <a:gd name="T1" fmla="*/ 0 h 17"/>
                  <a:gd name="T2" fmla="*/ 0 w 45"/>
                  <a:gd name="T3" fmla="*/ 0 h 17"/>
                  <a:gd name="T4" fmla="*/ 0 w 45"/>
                  <a:gd name="T5" fmla="*/ 0 h 17"/>
                  <a:gd name="T6" fmla="*/ 0 w 45"/>
                  <a:gd name="T7" fmla="*/ 0 h 17"/>
                  <a:gd name="T8" fmla="*/ 0 w 45"/>
                  <a:gd name="T9" fmla="*/ 0 h 17"/>
                  <a:gd name="T10" fmla="*/ 0 w 45"/>
                  <a:gd name="T11" fmla="*/ 0 h 17"/>
                  <a:gd name="T12" fmla="*/ 0 w 45"/>
                  <a:gd name="T13" fmla="*/ 0 h 17"/>
                  <a:gd name="T14" fmla="*/ 0 w 45"/>
                  <a:gd name="T15" fmla="*/ 0 h 17"/>
                  <a:gd name="T16" fmla="*/ 0 w 45"/>
                  <a:gd name="T17" fmla="*/ 0 h 17"/>
                  <a:gd name="T18" fmla="*/ 0 w 45"/>
                  <a:gd name="T19" fmla="*/ 0 h 17"/>
                  <a:gd name="T20" fmla="*/ 0 w 45"/>
                  <a:gd name="T21" fmla="*/ 0 h 17"/>
                  <a:gd name="T22" fmla="*/ 0 w 45"/>
                  <a:gd name="T23" fmla="*/ 0 h 17"/>
                  <a:gd name="T24" fmla="*/ 0 w 45"/>
                  <a:gd name="T25" fmla="*/ 0 h 17"/>
                  <a:gd name="T26" fmla="*/ 0 w 45"/>
                  <a:gd name="T27" fmla="*/ 0 h 17"/>
                  <a:gd name="T28" fmla="*/ 0 w 45"/>
                  <a:gd name="T29" fmla="*/ 0 h 17"/>
                  <a:gd name="T30" fmla="*/ 0 w 45"/>
                  <a:gd name="T31" fmla="*/ 0 h 17"/>
                  <a:gd name="T32" fmla="*/ 0 w 45"/>
                  <a:gd name="T33" fmla="*/ 0 h 17"/>
                  <a:gd name="T34" fmla="*/ 0 w 45"/>
                  <a:gd name="T35" fmla="*/ 0 h 17"/>
                  <a:gd name="T36" fmla="*/ 0 w 45"/>
                  <a:gd name="T37" fmla="*/ 0 h 17"/>
                  <a:gd name="T38" fmla="*/ 0 w 45"/>
                  <a:gd name="T39" fmla="*/ 0 h 17"/>
                  <a:gd name="T40" fmla="*/ 0 w 45"/>
                  <a:gd name="T41" fmla="*/ 0 h 17"/>
                  <a:gd name="T42" fmla="*/ 0 w 45"/>
                  <a:gd name="T43" fmla="*/ 0 h 17"/>
                  <a:gd name="T44" fmla="*/ 0 w 45"/>
                  <a:gd name="T45" fmla="*/ 0 h 17"/>
                  <a:gd name="T46" fmla="*/ 0 w 45"/>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
                  <a:gd name="T73" fmla="*/ 0 h 17"/>
                  <a:gd name="T74" fmla="*/ 45 w 45"/>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 h="17">
                    <a:moveTo>
                      <a:pt x="45" y="4"/>
                    </a:moveTo>
                    <a:lnTo>
                      <a:pt x="39" y="0"/>
                    </a:lnTo>
                    <a:lnTo>
                      <a:pt x="36" y="0"/>
                    </a:lnTo>
                    <a:lnTo>
                      <a:pt x="30" y="1"/>
                    </a:lnTo>
                    <a:lnTo>
                      <a:pt x="25" y="2"/>
                    </a:lnTo>
                    <a:lnTo>
                      <a:pt x="18" y="3"/>
                    </a:lnTo>
                    <a:lnTo>
                      <a:pt x="11" y="4"/>
                    </a:lnTo>
                    <a:lnTo>
                      <a:pt x="6" y="5"/>
                    </a:lnTo>
                    <a:lnTo>
                      <a:pt x="1" y="7"/>
                    </a:lnTo>
                    <a:lnTo>
                      <a:pt x="0" y="7"/>
                    </a:lnTo>
                    <a:lnTo>
                      <a:pt x="2" y="17"/>
                    </a:lnTo>
                    <a:lnTo>
                      <a:pt x="3" y="17"/>
                    </a:lnTo>
                    <a:lnTo>
                      <a:pt x="8" y="16"/>
                    </a:lnTo>
                    <a:lnTo>
                      <a:pt x="13" y="15"/>
                    </a:lnTo>
                    <a:lnTo>
                      <a:pt x="20" y="14"/>
                    </a:lnTo>
                    <a:lnTo>
                      <a:pt x="27" y="13"/>
                    </a:lnTo>
                    <a:lnTo>
                      <a:pt x="32" y="12"/>
                    </a:lnTo>
                    <a:lnTo>
                      <a:pt x="38" y="11"/>
                    </a:lnTo>
                    <a:lnTo>
                      <a:pt x="39" y="11"/>
                    </a:lnTo>
                    <a:lnTo>
                      <a:pt x="34" y="7"/>
                    </a:lnTo>
                    <a:lnTo>
                      <a:pt x="45" y="4"/>
                    </a:lnTo>
                    <a:lnTo>
                      <a:pt x="44" y="0"/>
                    </a:lnTo>
                    <a:lnTo>
                      <a:pt x="39" y="0"/>
                    </a:lnTo>
                    <a:lnTo>
                      <a:pt x="45" y="4"/>
                    </a:lnTo>
                    <a:close/>
                  </a:path>
                </a:pathLst>
              </a:custGeom>
              <a:solidFill>
                <a:srgbClr val="000000"/>
              </a:solidFill>
              <a:ln w="9525">
                <a:noFill/>
                <a:round/>
                <a:headEnd/>
                <a:tailEnd/>
              </a:ln>
            </p:spPr>
            <p:txBody>
              <a:bodyPr/>
              <a:lstStyle/>
              <a:p>
                <a:endParaRPr lang="en-US"/>
              </a:p>
            </p:txBody>
          </p:sp>
          <p:sp>
            <p:nvSpPr>
              <p:cNvPr id="1122" name="Freeform 289"/>
              <p:cNvSpPr>
                <a:spLocks/>
              </p:cNvSpPr>
              <p:nvPr/>
            </p:nvSpPr>
            <p:spPr bwMode="auto">
              <a:xfrm>
                <a:off x="4074" y="2034"/>
                <a:ext cx="5" cy="10"/>
              </a:xfrm>
              <a:custGeom>
                <a:avLst/>
                <a:gdLst>
                  <a:gd name="T0" fmla="*/ 0 w 26"/>
                  <a:gd name="T1" fmla="*/ 0 h 52"/>
                  <a:gd name="T2" fmla="*/ 0 w 26"/>
                  <a:gd name="T3" fmla="*/ 0 h 52"/>
                  <a:gd name="T4" fmla="*/ 0 w 26"/>
                  <a:gd name="T5" fmla="*/ 0 h 52"/>
                  <a:gd name="T6" fmla="*/ 0 w 26"/>
                  <a:gd name="T7" fmla="*/ 0 h 52"/>
                  <a:gd name="T8" fmla="*/ 0 w 26"/>
                  <a:gd name="T9" fmla="*/ 0 h 52"/>
                  <a:gd name="T10" fmla="*/ 0 w 26"/>
                  <a:gd name="T11" fmla="*/ 0 h 52"/>
                  <a:gd name="T12" fmla="*/ 0 w 26"/>
                  <a:gd name="T13" fmla="*/ 0 h 52"/>
                  <a:gd name="T14" fmla="*/ 0 w 26"/>
                  <a:gd name="T15" fmla="*/ 0 h 52"/>
                  <a:gd name="T16" fmla="*/ 0 w 26"/>
                  <a:gd name="T17" fmla="*/ 0 h 52"/>
                  <a:gd name="T18" fmla="*/ 0 w 26"/>
                  <a:gd name="T19" fmla="*/ 0 h 52"/>
                  <a:gd name="T20" fmla="*/ 0 w 26"/>
                  <a:gd name="T21" fmla="*/ 0 h 52"/>
                  <a:gd name="T22" fmla="*/ 0 w 26"/>
                  <a:gd name="T23" fmla="*/ 0 h 52"/>
                  <a:gd name="T24" fmla="*/ 0 w 26"/>
                  <a:gd name="T25" fmla="*/ 0 h 52"/>
                  <a:gd name="T26" fmla="*/ 0 w 26"/>
                  <a:gd name="T27" fmla="*/ 0 h 52"/>
                  <a:gd name="T28" fmla="*/ 0 w 26"/>
                  <a:gd name="T29" fmla="*/ 0 h 52"/>
                  <a:gd name="T30" fmla="*/ 0 w 26"/>
                  <a:gd name="T31" fmla="*/ 0 h 52"/>
                  <a:gd name="T32" fmla="*/ 0 w 26"/>
                  <a:gd name="T33" fmla="*/ 0 h 52"/>
                  <a:gd name="T34" fmla="*/ 0 w 26"/>
                  <a:gd name="T35" fmla="*/ 0 h 52"/>
                  <a:gd name="T36" fmla="*/ 0 w 26"/>
                  <a:gd name="T37" fmla="*/ 0 h 52"/>
                  <a:gd name="T38" fmla="*/ 0 w 26"/>
                  <a:gd name="T39" fmla="*/ 0 h 52"/>
                  <a:gd name="T40" fmla="*/ 0 w 26"/>
                  <a:gd name="T41" fmla="*/ 0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52"/>
                  <a:gd name="T65" fmla="*/ 26 w 26"/>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52">
                    <a:moveTo>
                      <a:pt x="22" y="52"/>
                    </a:moveTo>
                    <a:lnTo>
                      <a:pt x="26" y="45"/>
                    </a:lnTo>
                    <a:lnTo>
                      <a:pt x="25" y="40"/>
                    </a:lnTo>
                    <a:lnTo>
                      <a:pt x="23" y="36"/>
                    </a:lnTo>
                    <a:lnTo>
                      <a:pt x="21" y="30"/>
                    </a:lnTo>
                    <a:lnTo>
                      <a:pt x="19" y="25"/>
                    </a:lnTo>
                    <a:lnTo>
                      <a:pt x="16" y="16"/>
                    </a:lnTo>
                    <a:lnTo>
                      <a:pt x="13" y="9"/>
                    </a:lnTo>
                    <a:lnTo>
                      <a:pt x="11" y="0"/>
                    </a:lnTo>
                    <a:lnTo>
                      <a:pt x="0" y="3"/>
                    </a:lnTo>
                    <a:lnTo>
                      <a:pt x="2" y="11"/>
                    </a:lnTo>
                    <a:lnTo>
                      <a:pt x="5" y="20"/>
                    </a:lnTo>
                    <a:lnTo>
                      <a:pt x="7" y="27"/>
                    </a:lnTo>
                    <a:lnTo>
                      <a:pt x="10" y="34"/>
                    </a:lnTo>
                    <a:lnTo>
                      <a:pt x="12" y="40"/>
                    </a:lnTo>
                    <a:lnTo>
                      <a:pt x="14" y="45"/>
                    </a:lnTo>
                    <a:lnTo>
                      <a:pt x="15" y="47"/>
                    </a:lnTo>
                    <a:lnTo>
                      <a:pt x="15" y="49"/>
                    </a:lnTo>
                    <a:lnTo>
                      <a:pt x="20" y="41"/>
                    </a:lnTo>
                    <a:lnTo>
                      <a:pt x="22" y="52"/>
                    </a:lnTo>
                    <a:close/>
                  </a:path>
                </a:pathLst>
              </a:custGeom>
              <a:solidFill>
                <a:srgbClr val="000000"/>
              </a:solidFill>
              <a:ln w="9525">
                <a:noFill/>
                <a:round/>
                <a:headEnd/>
                <a:tailEnd/>
              </a:ln>
            </p:spPr>
            <p:txBody>
              <a:bodyPr/>
              <a:lstStyle/>
              <a:p>
                <a:endParaRPr lang="en-US"/>
              </a:p>
            </p:txBody>
          </p:sp>
          <p:sp>
            <p:nvSpPr>
              <p:cNvPr id="1123" name="Freeform 290"/>
              <p:cNvSpPr>
                <a:spLocks/>
              </p:cNvSpPr>
              <p:nvPr/>
            </p:nvSpPr>
            <p:spPr bwMode="auto">
              <a:xfrm>
                <a:off x="4061" y="1962"/>
                <a:ext cx="11" cy="12"/>
              </a:xfrm>
              <a:custGeom>
                <a:avLst/>
                <a:gdLst>
                  <a:gd name="T0" fmla="*/ 0 w 47"/>
                  <a:gd name="T1" fmla="*/ 1 h 18"/>
                  <a:gd name="T2" fmla="*/ 0 w 47"/>
                  <a:gd name="T3" fmla="*/ 1 h 18"/>
                  <a:gd name="T4" fmla="*/ 0 w 47"/>
                  <a:gd name="T5" fmla="*/ 1 h 18"/>
                  <a:gd name="T6" fmla="*/ 0 w 47"/>
                  <a:gd name="T7" fmla="*/ 0 h 18"/>
                  <a:gd name="T8" fmla="*/ 0 w 47"/>
                  <a:gd name="T9" fmla="*/ 1 h 18"/>
                  <a:gd name="T10" fmla="*/ 0 w 47"/>
                  <a:gd name="T11" fmla="*/ 1 h 18"/>
                  <a:gd name="T12" fmla="*/ 0 w 47"/>
                  <a:gd name="T13" fmla="*/ 1 h 18"/>
                  <a:gd name="T14" fmla="*/ 0 w 47"/>
                  <a:gd name="T15" fmla="*/ 1 h 18"/>
                  <a:gd name="T16" fmla="*/ 0 w 47"/>
                  <a:gd name="T17" fmla="*/ 1 h 18"/>
                  <a:gd name="T18" fmla="*/ 0 w 47"/>
                  <a:gd name="T19" fmla="*/ 1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18"/>
                  <a:gd name="T32" fmla="*/ 47 w 4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18">
                    <a:moveTo>
                      <a:pt x="0" y="13"/>
                    </a:moveTo>
                    <a:lnTo>
                      <a:pt x="7" y="17"/>
                    </a:lnTo>
                    <a:lnTo>
                      <a:pt x="47" y="11"/>
                    </a:lnTo>
                    <a:lnTo>
                      <a:pt x="45" y="0"/>
                    </a:lnTo>
                    <a:lnTo>
                      <a:pt x="4" y="7"/>
                    </a:lnTo>
                    <a:lnTo>
                      <a:pt x="11" y="11"/>
                    </a:lnTo>
                    <a:lnTo>
                      <a:pt x="0" y="13"/>
                    </a:lnTo>
                    <a:lnTo>
                      <a:pt x="1" y="18"/>
                    </a:lnTo>
                    <a:lnTo>
                      <a:pt x="7" y="17"/>
                    </a:lnTo>
                    <a:lnTo>
                      <a:pt x="0" y="13"/>
                    </a:lnTo>
                    <a:close/>
                  </a:path>
                </a:pathLst>
              </a:custGeom>
              <a:solidFill>
                <a:srgbClr val="000000"/>
              </a:solidFill>
              <a:ln w="9525">
                <a:noFill/>
                <a:round/>
                <a:headEnd/>
                <a:tailEnd/>
              </a:ln>
            </p:spPr>
            <p:txBody>
              <a:bodyPr/>
              <a:lstStyle/>
              <a:p>
                <a:endParaRPr lang="en-US"/>
              </a:p>
            </p:txBody>
          </p:sp>
          <p:sp>
            <p:nvSpPr>
              <p:cNvPr id="1124" name="Freeform 291"/>
              <p:cNvSpPr>
                <a:spLocks/>
              </p:cNvSpPr>
              <p:nvPr/>
            </p:nvSpPr>
            <p:spPr bwMode="auto">
              <a:xfrm>
                <a:off x="4066" y="2029"/>
                <a:ext cx="5" cy="11"/>
              </a:xfrm>
              <a:custGeom>
                <a:avLst/>
                <a:gdLst>
                  <a:gd name="T0" fmla="*/ 0 w 26"/>
                  <a:gd name="T1" fmla="*/ 0 h 51"/>
                  <a:gd name="T2" fmla="*/ 0 w 26"/>
                  <a:gd name="T3" fmla="*/ 0 h 51"/>
                  <a:gd name="T4" fmla="*/ 0 w 26"/>
                  <a:gd name="T5" fmla="*/ 0 h 51"/>
                  <a:gd name="T6" fmla="*/ 0 w 26"/>
                  <a:gd name="T7" fmla="*/ 0 h 51"/>
                  <a:gd name="T8" fmla="*/ 0 w 26"/>
                  <a:gd name="T9" fmla="*/ 0 h 51"/>
                  <a:gd name="T10" fmla="*/ 0 w 26"/>
                  <a:gd name="T11" fmla="*/ 0 h 51"/>
                  <a:gd name="T12" fmla="*/ 0 w 26"/>
                  <a:gd name="T13" fmla="*/ 0 h 51"/>
                  <a:gd name="T14" fmla="*/ 0 w 26"/>
                  <a:gd name="T15" fmla="*/ 0 h 51"/>
                  <a:gd name="T16" fmla="*/ 0 w 26"/>
                  <a:gd name="T17" fmla="*/ 0 h 51"/>
                  <a:gd name="T18" fmla="*/ 0 w 26"/>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51"/>
                  <a:gd name="T32" fmla="*/ 26 w 26"/>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51">
                    <a:moveTo>
                      <a:pt x="6" y="0"/>
                    </a:moveTo>
                    <a:lnTo>
                      <a:pt x="2" y="6"/>
                    </a:lnTo>
                    <a:lnTo>
                      <a:pt x="15" y="51"/>
                    </a:lnTo>
                    <a:lnTo>
                      <a:pt x="26" y="49"/>
                    </a:lnTo>
                    <a:lnTo>
                      <a:pt x="13" y="4"/>
                    </a:lnTo>
                    <a:lnTo>
                      <a:pt x="8" y="10"/>
                    </a:lnTo>
                    <a:lnTo>
                      <a:pt x="6" y="0"/>
                    </a:lnTo>
                    <a:lnTo>
                      <a:pt x="0" y="1"/>
                    </a:lnTo>
                    <a:lnTo>
                      <a:pt x="2" y="6"/>
                    </a:lnTo>
                    <a:lnTo>
                      <a:pt x="6" y="0"/>
                    </a:lnTo>
                    <a:close/>
                  </a:path>
                </a:pathLst>
              </a:custGeom>
              <a:solidFill>
                <a:srgbClr val="000000"/>
              </a:solidFill>
              <a:ln w="9525">
                <a:noFill/>
                <a:round/>
                <a:headEnd/>
                <a:tailEnd/>
              </a:ln>
            </p:spPr>
            <p:txBody>
              <a:bodyPr/>
              <a:lstStyle/>
              <a:p>
                <a:endParaRPr lang="en-US"/>
              </a:p>
            </p:txBody>
          </p:sp>
          <p:sp>
            <p:nvSpPr>
              <p:cNvPr id="1125" name="Freeform 292"/>
              <p:cNvSpPr>
                <a:spLocks/>
              </p:cNvSpPr>
              <p:nvPr/>
            </p:nvSpPr>
            <p:spPr bwMode="auto">
              <a:xfrm>
                <a:off x="4066" y="2034"/>
                <a:ext cx="15" cy="36"/>
              </a:xfrm>
              <a:custGeom>
                <a:avLst/>
                <a:gdLst>
                  <a:gd name="T0" fmla="*/ 0 w 76"/>
                  <a:gd name="T1" fmla="*/ 0 h 184"/>
                  <a:gd name="T2" fmla="*/ 0 w 76"/>
                  <a:gd name="T3" fmla="*/ 0 h 184"/>
                  <a:gd name="T4" fmla="*/ 0 w 76"/>
                  <a:gd name="T5" fmla="*/ 0 h 184"/>
                  <a:gd name="T6" fmla="*/ 0 w 76"/>
                  <a:gd name="T7" fmla="*/ 0 h 184"/>
                  <a:gd name="T8" fmla="*/ 0 w 76"/>
                  <a:gd name="T9" fmla="*/ 0 h 184"/>
                  <a:gd name="T10" fmla="*/ 0 w 76"/>
                  <a:gd name="T11" fmla="*/ 0 h 184"/>
                  <a:gd name="T12" fmla="*/ 0 w 76"/>
                  <a:gd name="T13" fmla="*/ 0 h 184"/>
                  <a:gd name="T14" fmla="*/ 0 w 76"/>
                  <a:gd name="T15" fmla="*/ 0 h 184"/>
                  <a:gd name="T16" fmla="*/ 0 w 76"/>
                  <a:gd name="T17" fmla="*/ 0 h 184"/>
                  <a:gd name="T18" fmla="*/ 0 w 76"/>
                  <a:gd name="T19" fmla="*/ 0 h 184"/>
                  <a:gd name="T20" fmla="*/ 0 w 76"/>
                  <a:gd name="T21" fmla="*/ 0 h 184"/>
                  <a:gd name="T22" fmla="*/ 0 w 76"/>
                  <a:gd name="T23" fmla="*/ 0 h 184"/>
                  <a:gd name="T24" fmla="*/ 0 w 76"/>
                  <a:gd name="T25" fmla="*/ 0 h 184"/>
                  <a:gd name="T26" fmla="*/ 0 w 76"/>
                  <a:gd name="T27" fmla="*/ 0 h 184"/>
                  <a:gd name="T28" fmla="*/ 0 w 76"/>
                  <a:gd name="T29" fmla="*/ 0 h 184"/>
                  <a:gd name="T30" fmla="*/ 0 w 76"/>
                  <a:gd name="T31" fmla="*/ 0 h 184"/>
                  <a:gd name="T32" fmla="*/ 0 w 76"/>
                  <a:gd name="T33" fmla="*/ 0 h 184"/>
                  <a:gd name="T34" fmla="*/ 0 w 76"/>
                  <a:gd name="T35" fmla="*/ 0 h 184"/>
                  <a:gd name="T36" fmla="*/ 0 w 76"/>
                  <a:gd name="T37" fmla="*/ 0 h 184"/>
                  <a:gd name="T38" fmla="*/ 0 w 76"/>
                  <a:gd name="T39" fmla="*/ 0 h 184"/>
                  <a:gd name="T40" fmla="*/ 0 w 76"/>
                  <a:gd name="T41" fmla="*/ 0 h 184"/>
                  <a:gd name="T42" fmla="*/ 0 w 76"/>
                  <a:gd name="T43" fmla="*/ 0 h 184"/>
                  <a:gd name="T44" fmla="*/ 0 w 76"/>
                  <a:gd name="T45" fmla="*/ 0 h 184"/>
                  <a:gd name="T46" fmla="*/ 0 w 76"/>
                  <a:gd name="T47" fmla="*/ 0 h 184"/>
                  <a:gd name="T48" fmla="*/ 0 w 76"/>
                  <a:gd name="T49" fmla="*/ 0 h 184"/>
                  <a:gd name="T50" fmla="*/ 0 w 76"/>
                  <a:gd name="T51" fmla="*/ 0 h 184"/>
                  <a:gd name="T52" fmla="*/ 0 w 76"/>
                  <a:gd name="T53" fmla="*/ 0 h 184"/>
                  <a:gd name="T54" fmla="*/ 0 w 76"/>
                  <a:gd name="T55" fmla="*/ 0 h 184"/>
                  <a:gd name="T56" fmla="*/ 0 w 76"/>
                  <a:gd name="T57" fmla="*/ 0 h 184"/>
                  <a:gd name="T58" fmla="*/ 0 w 76"/>
                  <a:gd name="T59" fmla="*/ 0 h 184"/>
                  <a:gd name="T60" fmla="*/ 0 w 76"/>
                  <a:gd name="T61" fmla="*/ 0 h 184"/>
                  <a:gd name="T62" fmla="*/ 0 w 76"/>
                  <a:gd name="T63" fmla="*/ 0 h 184"/>
                  <a:gd name="T64" fmla="*/ 0 w 76"/>
                  <a:gd name="T65" fmla="*/ 0 h 184"/>
                  <a:gd name="T66" fmla="*/ 0 w 76"/>
                  <a:gd name="T67" fmla="*/ 0 h 184"/>
                  <a:gd name="T68" fmla="*/ 0 w 76"/>
                  <a:gd name="T69" fmla="*/ 0 h 184"/>
                  <a:gd name="T70" fmla="*/ 0 w 76"/>
                  <a:gd name="T71" fmla="*/ 0 h 184"/>
                  <a:gd name="T72" fmla="*/ 0 w 76"/>
                  <a:gd name="T73" fmla="*/ 0 h 184"/>
                  <a:gd name="T74" fmla="*/ 0 w 76"/>
                  <a:gd name="T75" fmla="*/ 0 h 184"/>
                  <a:gd name="T76" fmla="*/ 0 w 76"/>
                  <a:gd name="T77" fmla="*/ 0 h 184"/>
                  <a:gd name="T78" fmla="*/ 0 w 76"/>
                  <a:gd name="T79" fmla="*/ 0 h 1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6"/>
                  <a:gd name="T121" fmla="*/ 0 h 184"/>
                  <a:gd name="T122" fmla="*/ 76 w 76"/>
                  <a:gd name="T123" fmla="*/ 184 h 18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6" h="184">
                    <a:moveTo>
                      <a:pt x="27" y="4"/>
                    </a:moveTo>
                    <a:lnTo>
                      <a:pt x="30" y="0"/>
                    </a:lnTo>
                    <a:lnTo>
                      <a:pt x="18" y="8"/>
                    </a:lnTo>
                    <a:lnTo>
                      <a:pt x="9" y="18"/>
                    </a:lnTo>
                    <a:lnTo>
                      <a:pt x="4" y="29"/>
                    </a:lnTo>
                    <a:lnTo>
                      <a:pt x="0" y="41"/>
                    </a:lnTo>
                    <a:lnTo>
                      <a:pt x="0" y="55"/>
                    </a:lnTo>
                    <a:lnTo>
                      <a:pt x="1" y="69"/>
                    </a:lnTo>
                    <a:lnTo>
                      <a:pt x="5" y="81"/>
                    </a:lnTo>
                    <a:lnTo>
                      <a:pt x="9" y="96"/>
                    </a:lnTo>
                    <a:lnTo>
                      <a:pt x="15" y="109"/>
                    </a:lnTo>
                    <a:lnTo>
                      <a:pt x="23" y="123"/>
                    </a:lnTo>
                    <a:lnTo>
                      <a:pt x="30" y="135"/>
                    </a:lnTo>
                    <a:lnTo>
                      <a:pt x="38" y="148"/>
                    </a:lnTo>
                    <a:lnTo>
                      <a:pt x="46" y="158"/>
                    </a:lnTo>
                    <a:lnTo>
                      <a:pt x="54" y="168"/>
                    </a:lnTo>
                    <a:lnTo>
                      <a:pt x="62" y="176"/>
                    </a:lnTo>
                    <a:lnTo>
                      <a:pt x="69" y="184"/>
                    </a:lnTo>
                    <a:lnTo>
                      <a:pt x="76" y="175"/>
                    </a:lnTo>
                    <a:lnTo>
                      <a:pt x="71" y="170"/>
                    </a:lnTo>
                    <a:lnTo>
                      <a:pt x="63" y="162"/>
                    </a:lnTo>
                    <a:lnTo>
                      <a:pt x="55" y="152"/>
                    </a:lnTo>
                    <a:lnTo>
                      <a:pt x="47" y="141"/>
                    </a:lnTo>
                    <a:lnTo>
                      <a:pt x="39" y="129"/>
                    </a:lnTo>
                    <a:lnTo>
                      <a:pt x="31" y="118"/>
                    </a:lnTo>
                    <a:lnTo>
                      <a:pt x="26" y="105"/>
                    </a:lnTo>
                    <a:lnTo>
                      <a:pt x="20" y="92"/>
                    </a:lnTo>
                    <a:lnTo>
                      <a:pt x="16" y="79"/>
                    </a:lnTo>
                    <a:lnTo>
                      <a:pt x="12" y="67"/>
                    </a:lnTo>
                    <a:lnTo>
                      <a:pt x="11" y="55"/>
                    </a:lnTo>
                    <a:lnTo>
                      <a:pt x="11" y="44"/>
                    </a:lnTo>
                    <a:lnTo>
                      <a:pt x="15" y="33"/>
                    </a:lnTo>
                    <a:lnTo>
                      <a:pt x="18" y="25"/>
                    </a:lnTo>
                    <a:lnTo>
                      <a:pt x="25" y="16"/>
                    </a:lnTo>
                    <a:lnTo>
                      <a:pt x="35" y="9"/>
                    </a:lnTo>
                    <a:lnTo>
                      <a:pt x="38" y="6"/>
                    </a:lnTo>
                    <a:lnTo>
                      <a:pt x="35" y="9"/>
                    </a:lnTo>
                    <a:lnTo>
                      <a:pt x="37" y="8"/>
                    </a:lnTo>
                    <a:lnTo>
                      <a:pt x="38" y="6"/>
                    </a:lnTo>
                    <a:lnTo>
                      <a:pt x="27" y="4"/>
                    </a:lnTo>
                    <a:close/>
                  </a:path>
                </a:pathLst>
              </a:custGeom>
              <a:solidFill>
                <a:srgbClr val="000000"/>
              </a:solidFill>
              <a:ln w="9525">
                <a:noFill/>
                <a:round/>
                <a:headEnd/>
                <a:tailEnd/>
              </a:ln>
            </p:spPr>
            <p:txBody>
              <a:bodyPr/>
              <a:lstStyle/>
              <a:p>
                <a:endParaRPr lang="en-US"/>
              </a:p>
            </p:txBody>
          </p:sp>
          <p:sp>
            <p:nvSpPr>
              <p:cNvPr id="1126" name="Freeform 293"/>
              <p:cNvSpPr>
                <a:spLocks/>
              </p:cNvSpPr>
              <p:nvPr/>
            </p:nvSpPr>
            <p:spPr bwMode="auto">
              <a:xfrm>
                <a:off x="4070" y="2009"/>
                <a:ext cx="40" cy="20"/>
              </a:xfrm>
              <a:custGeom>
                <a:avLst/>
                <a:gdLst>
                  <a:gd name="T0" fmla="*/ 0 w 201"/>
                  <a:gd name="T1" fmla="*/ 0 h 110"/>
                  <a:gd name="T2" fmla="*/ 0 w 201"/>
                  <a:gd name="T3" fmla="*/ 0 h 110"/>
                  <a:gd name="T4" fmla="*/ 0 w 201"/>
                  <a:gd name="T5" fmla="*/ 0 h 110"/>
                  <a:gd name="T6" fmla="*/ 0 w 201"/>
                  <a:gd name="T7" fmla="*/ 0 h 110"/>
                  <a:gd name="T8" fmla="*/ 0 w 201"/>
                  <a:gd name="T9" fmla="*/ 0 h 110"/>
                  <a:gd name="T10" fmla="*/ 0 w 201"/>
                  <a:gd name="T11" fmla="*/ 0 h 110"/>
                  <a:gd name="T12" fmla="*/ 0 w 201"/>
                  <a:gd name="T13" fmla="*/ 0 h 110"/>
                  <a:gd name="T14" fmla="*/ 0 w 201"/>
                  <a:gd name="T15" fmla="*/ 0 h 110"/>
                  <a:gd name="T16" fmla="*/ 0 w 201"/>
                  <a:gd name="T17" fmla="*/ 0 h 110"/>
                  <a:gd name="T18" fmla="*/ 0 w 201"/>
                  <a:gd name="T19" fmla="*/ 0 h 110"/>
                  <a:gd name="T20" fmla="*/ 0 w 201"/>
                  <a:gd name="T21" fmla="*/ 0 h 110"/>
                  <a:gd name="T22" fmla="*/ 0 w 201"/>
                  <a:gd name="T23" fmla="*/ 0 h 110"/>
                  <a:gd name="T24" fmla="*/ 0 w 201"/>
                  <a:gd name="T25" fmla="*/ 0 h 110"/>
                  <a:gd name="T26" fmla="*/ 0 w 201"/>
                  <a:gd name="T27" fmla="*/ 0 h 110"/>
                  <a:gd name="T28" fmla="*/ 0 w 201"/>
                  <a:gd name="T29" fmla="*/ 0 h 110"/>
                  <a:gd name="T30" fmla="*/ 0 w 201"/>
                  <a:gd name="T31" fmla="*/ 0 h 110"/>
                  <a:gd name="T32" fmla="*/ 0 w 201"/>
                  <a:gd name="T33" fmla="*/ 0 h 110"/>
                  <a:gd name="T34" fmla="*/ 0 w 201"/>
                  <a:gd name="T35" fmla="*/ 0 h 110"/>
                  <a:gd name="T36" fmla="*/ 0 w 201"/>
                  <a:gd name="T37" fmla="*/ 0 h 110"/>
                  <a:gd name="T38" fmla="*/ 0 w 201"/>
                  <a:gd name="T39" fmla="*/ 0 h 110"/>
                  <a:gd name="T40" fmla="*/ 0 w 201"/>
                  <a:gd name="T41" fmla="*/ 0 h 110"/>
                  <a:gd name="T42" fmla="*/ 0 w 201"/>
                  <a:gd name="T43" fmla="*/ 0 h 110"/>
                  <a:gd name="T44" fmla="*/ 0 w 201"/>
                  <a:gd name="T45" fmla="*/ 0 h 110"/>
                  <a:gd name="T46" fmla="*/ 0 w 201"/>
                  <a:gd name="T47" fmla="*/ 0 h 110"/>
                  <a:gd name="T48" fmla="*/ 0 w 201"/>
                  <a:gd name="T49" fmla="*/ 0 h 110"/>
                  <a:gd name="T50" fmla="*/ 0 w 201"/>
                  <a:gd name="T51" fmla="*/ 0 h 110"/>
                  <a:gd name="T52" fmla="*/ 0 w 201"/>
                  <a:gd name="T53" fmla="*/ 0 h 110"/>
                  <a:gd name="T54" fmla="*/ 0 w 201"/>
                  <a:gd name="T55" fmla="*/ 0 h 110"/>
                  <a:gd name="T56" fmla="*/ 0 w 201"/>
                  <a:gd name="T57" fmla="*/ 0 h 110"/>
                  <a:gd name="T58" fmla="*/ 0 w 201"/>
                  <a:gd name="T59" fmla="*/ 0 h 110"/>
                  <a:gd name="T60" fmla="*/ 0 w 201"/>
                  <a:gd name="T61" fmla="*/ 0 h 110"/>
                  <a:gd name="T62" fmla="*/ 0 w 201"/>
                  <a:gd name="T63" fmla="*/ 0 h 110"/>
                  <a:gd name="T64" fmla="*/ 0 w 201"/>
                  <a:gd name="T65" fmla="*/ 0 h 110"/>
                  <a:gd name="T66" fmla="*/ 0 w 201"/>
                  <a:gd name="T67" fmla="*/ 0 h 110"/>
                  <a:gd name="T68" fmla="*/ 0 w 201"/>
                  <a:gd name="T69" fmla="*/ 0 h 1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1"/>
                  <a:gd name="T106" fmla="*/ 0 h 110"/>
                  <a:gd name="T107" fmla="*/ 201 w 201"/>
                  <a:gd name="T108" fmla="*/ 110 h 1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1" h="110">
                    <a:moveTo>
                      <a:pt x="201" y="5"/>
                    </a:moveTo>
                    <a:lnTo>
                      <a:pt x="189" y="1"/>
                    </a:lnTo>
                    <a:lnTo>
                      <a:pt x="177" y="0"/>
                    </a:lnTo>
                    <a:lnTo>
                      <a:pt x="162" y="2"/>
                    </a:lnTo>
                    <a:lnTo>
                      <a:pt x="147" y="5"/>
                    </a:lnTo>
                    <a:lnTo>
                      <a:pt x="132" y="12"/>
                    </a:lnTo>
                    <a:lnTo>
                      <a:pt x="116" y="19"/>
                    </a:lnTo>
                    <a:lnTo>
                      <a:pt x="98" y="27"/>
                    </a:lnTo>
                    <a:lnTo>
                      <a:pt x="83" y="37"/>
                    </a:lnTo>
                    <a:lnTo>
                      <a:pt x="67" y="46"/>
                    </a:lnTo>
                    <a:lnTo>
                      <a:pt x="53" y="57"/>
                    </a:lnTo>
                    <a:lnTo>
                      <a:pt x="39" y="66"/>
                    </a:lnTo>
                    <a:lnTo>
                      <a:pt x="28" y="76"/>
                    </a:lnTo>
                    <a:lnTo>
                      <a:pt x="17" y="85"/>
                    </a:lnTo>
                    <a:lnTo>
                      <a:pt x="9" y="94"/>
                    </a:lnTo>
                    <a:lnTo>
                      <a:pt x="3" y="100"/>
                    </a:lnTo>
                    <a:lnTo>
                      <a:pt x="0" y="108"/>
                    </a:lnTo>
                    <a:lnTo>
                      <a:pt x="11" y="110"/>
                    </a:lnTo>
                    <a:lnTo>
                      <a:pt x="12" y="106"/>
                    </a:lnTo>
                    <a:lnTo>
                      <a:pt x="18" y="100"/>
                    </a:lnTo>
                    <a:lnTo>
                      <a:pt x="26" y="94"/>
                    </a:lnTo>
                    <a:lnTo>
                      <a:pt x="35" y="84"/>
                    </a:lnTo>
                    <a:lnTo>
                      <a:pt x="46" y="75"/>
                    </a:lnTo>
                    <a:lnTo>
                      <a:pt x="59" y="65"/>
                    </a:lnTo>
                    <a:lnTo>
                      <a:pt x="74" y="55"/>
                    </a:lnTo>
                    <a:lnTo>
                      <a:pt x="89" y="45"/>
                    </a:lnTo>
                    <a:lnTo>
                      <a:pt x="105" y="36"/>
                    </a:lnTo>
                    <a:lnTo>
                      <a:pt x="121" y="27"/>
                    </a:lnTo>
                    <a:lnTo>
                      <a:pt x="136" y="22"/>
                    </a:lnTo>
                    <a:lnTo>
                      <a:pt x="151" y="16"/>
                    </a:lnTo>
                    <a:lnTo>
                      <a:pt x="164" y="13"/>
                    </a:lnTo>
                    <a:lnTo>
                      <a:pt x="177" y="11"/>
                    </a:lnTo>
                    <a:lnTo>
                      <a:pt x="187" y="12"/>
                    </a:lnTo>
                    <a:lnTo>
                      <a:pt x="195" y="14"/>
                    </a:lnTo>
                    <a:lnTo>
                      <a:pt x="201" y="5"/>
                    </a:lnTo>
                    <a:close/>
                  </a:path>
                </a:pathLst>
              </a:custGeom>
              <a:solidFill>
                <a:srgbClr val="000000"/>
              </a:solidFill>
              <a:ln w="9525">
                <a:noFill/>
                <a:round/>
                <a:headEnd/>
                <a:tailEnd/>
              </a:ln>
            </p:spPr>
            <p:txBody>
              <a:bodyPr/>
              <a:lstStyle/>
              <a:p>
                <a:endParaRPr lang="en-US"/>
              </a:p>
            </p:txBody>
          </p:sp>
          <p:sp>
            <p:nvSpPr>
              <p:cNvPr id="1127" name="Freeform 294"/>
              <p:cNvSpPr>
                <a:spLocks/>
              </p:cNvSpPr>
              <p:nvPr/>
            </p:nvSpPr>
            <p:spPr bwMode="auto">
              <a:xfrm>
                <a:off x="3885" y="1982"/>
                <a:ext cx="6" cy="12"/>
              </a:xfrm>
              <a:custGeom>
                <a:avLst/>
                <a:gdLst>
                  <a:gd name="T0" fmla="*/ 0 w 30"/>
                  <a:gd name="T1" fmla="*/ 0 h 42"/>
                  <a:gd name="T2" fmla="*/ 0 w 30"/>
                  <a:gd name="T3" fmla="*/ 0 h 42"/>
                  <a:gd name="T4" fmla="*/ 0 w 30"/>
                  <a:gd name="T5" fmla="*/ 0 h 42"/>
                  <a:gd name="T6" fmla="*/ 0 w 30"/>
                  <a:gd name="T7" fmla="*/ 0 h 42"/>
                  <a:gd name="T8" fmla="*/ 0 w 30"/>
                  <a:gd name="T9" fmla="*/ 0 h 42"/>
                  <a:gd name="T10" fmla="*/ 0 w 30"/>
                  <a:gd name="T11" fmla="*/ 0 h 42"/>
                  <a:gd name="T12" fmla="*/ 0 w 30"/>
                  <a:gd name="T13" fmla="*/ 0 h 42"/>
                  <a:gd name="T14" fmla="*/ 0 w 30"/>
                  <a:gd name="T15" fmla="*/ 0 h 42"/>
                  <a:gd name="T16" fmla="*/ 0 w 30"/>
                  <a:gd name="T17" fmla="*/ 0 h 42"/>
                  <a:gd name="T18" fmla="*/ 0 w 30"/>
                  <a:gd name="T19" fmla="*/ 0 h 42"/>
                  <a:gd name="T20" fmla="*/ 0 w 30"/>
                  <a:gd name="T21" fmla="*/ 0 h 42"/>
                  <a:gd name="T22" fmla="*/ 0 w 30"/>
                  <a:gd name="T23" fmla="*/ 0 h 42"/>
                  <a:gd name="T24" fmla="*/ 0 w 30"/>
                  <a:gd name="T25" fmla="*/ 0 h 42"/>
                  <a:gd name="T26" fmla="*/ 0 w 30"/>
                  <a:gd name="T27" fmla="*/ 0 h 42"/>
                  <a:gd name="T28" fmla="*/ 0 w 30"/>
                  <a:gd name="T29" fmla="*/ 0 h 42"/>
                  <a:gd name="T30" fmla="*/ 0 w 30"/>
                  <a:gd name="T31" fmla="*/ 0 h 42"/>
                  <a:gd name="T32" fmla="*/ 0 w 30"/>
                  <a:gd name="T33" fmla="*/ 0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2"/>
                  <a:gd name="T53" fmla="*/ 30 w 30"/>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2">
                    <a:moveTo>
                      <a:pt x="16" y="42"/>
                    </a:moveTo>
                    <a:lnTo>
                      <a:pt x="21" y="39"/>
                    </a:lnTo>
                    <a:lnTo>
                      <a:pt x="26" y="35"/>
                    </a:lnTo>
                    <a:lnTo>
                      <a:pt x="29" y="29"/>
                    </a:lnTo>
                    <a:lnTo>
                      <a:pt x="30" y="21"/>
                    </a:lnTo>
                    <a:lnTo>
                      <a:pt x="29" y="13"/>
                    </a:lnTo>
                    <a:lnTo>
                      <a:pt x="26" y="7"/>
                    </a:lnTo>
                    <a:lnTo>
                      <a:pt x="21" y="3"/>
                    </a:lnTo>
                    <a:lnTo>
                      <a:pt x="16" y="0"/>
                    </a:lnTo>
                    <a:lnTo>
                      <a:pt x="9" y="3"/>
                    </a:lnTo>
                    <a:lnTo>
                      <a:pt x="5" y="7"/>
                    </a:lnTo>
                    <a:lnTo>
                      <a:pt x="1" y="13"/>
                    </a:lnTo>
                    <a:lnTo>
                      <a:pt x="0" y="21"/>
                    </a:lnTo>
                    <a:lnTo>
                      <a:pt x="1" y="29"/>
                    </a:lnTo>
                    <a:lnTo>
                      <a:pt x="5" y="35"/>
                    </a:lnTo>
                    <a:lnTo>
                      <a:pt x="9" y="39"/>
                    </a:lnTo>
                    <a:lnTo>
                      <a:pt x="16" y="42"/>
                    </a:lnTo>
                    <a:close/>
                  </a:path>
                </a:pathLst>
              </a:custGeom>
              <a:solidFill>
                <a:srgbClr val="009933"/>
              </a:solidFill>
              <a:ln w="9525">
                <a:noFill/>
                <a:round/>
                <a:headEnd/>
                <a:tailEnd/>
              </a:ln>
            </p:spPr>
            <p:txBody>
              <a:bodyPr/>
              <a:lstStyle/>
              <a:p>
                <a:endParaRPr lang="en-US"/>
              </a:p>
            </p:txBody>
          </p:sp>
          <p:sp>
            <p:nvSpPr>
              <p:cNvPr id="1128" name="Freeform 295"/>
              <p:cNvSpPr>
                <a:spLocks/>
              </p:cNvSpPr>
              <p:nvPr/>
            </p:nvSpPr>
            <p:spPr bwMode="auto">
              <a:xfrm>
                <a:off x="3875" y="1964"/>
                <a:ext cx="2" cy="12"/>
              </a:xfrm>
              <a:custGeom>
                <a:avLst/>
                <a:gdLst>
                  <a:gd name="T0" fmla="*/ 0 w 20"/>
                  <a:gd name="T1" fmla="*/ 0 h 26"/>
                  <a:gd name="T2" fmla="*/ 0 w 20"/>
                  <a:gd name="T3" fmla="*/ 0 h 26"/>
                  <a:gd name="T4" fmla="*/ 0 w 20"/>
                  <a:gd name="T5" fmla="*/ 0 h 26"/>
                  <a:gd name="T6" fmla="*/ 0 w 20"/>
                  <a:gd name="T7" fmla="*/ 0 h 26"/>
                  <a:gd name="T8" fmla="*/ 0 w 20"/>
                  <a:gd name="T9" fmla="*/ 0 h 26"/>
                  <a:gd name="T10" fmla="*/ 0 w 20"/>
                  <a:gd name="T11" fmla="*/ 0 h 26"/>
                  <a:gd name="T12" fmla="*/ 0 w 20"/>
                  <a:gd name="T13" fmla="*/ 0 h 26"/>
                  <a:gd name="T14" fmla="*/ 0 w 20"/>
                  <a:gd name="T15" fmla="*/ 0 h 26"/>
                  <a:gd name="T16" fmla="*/ 0 w 20"/>
                  <a:gd name="T17" fmla="*/ 0 h 26"/>
                  <a:gd name="T18" fmla="*/ 0 w 20"/>
                  <a:gd name="T19" fmla="*/ 0 h 26"/>
                  <a:gd name="T20" fmla="*/ 0 w 20"/>
                  <a:gd name="T21" fmla="*/ 0 h 26"/>
                  <a:gd name="T22" fmla="*/ 0 w 20"/>
                  <a:gd name="T23" fmla="*/ 0 h 26"/>
                  <a:gd name="T24" fmla="*/ 0 w 20"/>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26"/>
                  <a:gd name="T41" fmla="*/ 20 w 20"/>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26">
                    <a:moveTo>
                      <a:pt x="9" y="0"/>
                    </a:moveTo>
                    <a:lnTo>
                      <a:pt x="9" y="0"/>
                    </a:lnTo>
                    <a:lnTo>
                      <a:pt x="8" y="7"/>
                    </a:lnTo>
                    <a:lnTo>
                      <a:pt x="5" y="11"/>
                    </a:lnTo>
                    <a:lnTo>
                      <a:pt x="2" y="14"/>
                    </a:lnTo>
                    <a:lnTo>
                      <a:pt x="0" y="15"/>
                    </a:lnTo>
                    <a:lnTo>
                      <a:pt x="0" y="26"/>
                    </a:lnTo>
                    <a:lnTo>
                      <a:pt x="9" y="23"/>
                    </a:lnTo>
                    <a:lnTo>
                      <a:pt x="14" y="17"/>
                    </a:lnTo>
                    <a:lnTo>
                      <a:pt x="19" y="9"/>
                    </a:lnTo>
                    <a:lnTo>
                      <a:pt x="20" y="0"/>
                    </a:lnTo>
                    <a:lnTo>
                      <a:pt x="9" y="0"/>
                    </a:lnTo>
                    <a:close/>
                  </a:path>
                </a:pathLst>
              </a:custGeom>
              <a:solidFill>
                <a:srgbClr val="000000"/>
              </a:solidFill>
              <a:ln w="9525">
                <a:noFill/>
                <a:round/>
                <a:headEnd/>
                <a:tailEnd/>
              </a:ln>
            </p:spPr>
            <p:txBody>
              <a:bodyPr/>
              <a:lstStyle/>
              <a:p>
                <a:endParaRPr lang="en-US"/>
              </a:p>
            </p:txBody>
          </p:sp>
          <p:sp>
            <p:nvSpPr>
              <p:cNvPr id="1129" name="Freeform 296"/>
              <p:cNvSpPr>
                <a:spLocks/>
              </p:cNvSpPr>
              <p:nvPr/>
            </p:nvSpPr>
            <p:spPr bwMode="auto">
              <a:xfrm>
                <a:off x="3888" y="1983"/>
                <a:ext cx="2" cy="12"/>
              </a:xfrm>
              <a:custGeom>
                <a:avLst/>
                <a:gdLst>
                  <a:gd name="T0" fmla="*/ 0 w 20"/>
                  <a:gd name="T1" fmla="*/ 0 h 26"/>
                  <a:gd name="T2" fmla="*/ 0 w 20"/>
                  <a:gd name="T3" fmla="*/ 0 h 26"/>
                  <a:gd name="T4" fmla="*/ 0 w 20"/>
                  <a:gd name="T5" fmla="*/ 0 h 26"/>
                  <a:gd name="T6" fmla="*/ 0 w 20"/>
                  <a:gd name="T7" fmla="*/ 0 h 26"/>
                  <a:gd name="T8" fmla="*/ 0 w 20"/>
                  <a:gd name="T9" fmla="*/ 0 h 26"/>
                  <a:gd name="T10" fmla="*/ 0 w 20"/>
                  <a:gd name="T11" fmla="*/ 0 h 26"/>
                  <a:gd name="T12" fmla="*/ 0 w 20"/>
                  <a:gd name="T13" fmla="*/ 0 h 26"/>
                  <a:gd name="T14" fmla="*/ 0 w 20"/>
                  <a:gd name="T15" fmla="*/ 0 h 26"/>
                  <a:gd name="T16" fmla="*/ 0 w 20"/>
                  <a:gd name="T17" fmla="*/ 0 h 26"/>
                  <a:gd name="T18" fmla="*/ 0 w 20"/>
                  <a:gd name="T19" fmla="*/ 0 h 26"/>
                  <a:gd name="T20" fmla="*/ 0 w 20"/>
                  <a:gd name="T21" fmla="*/ 0 h 26"/>
                  <a:gd name="T22" fmla="*/ 0 w 20"/>
                  <a:gd name="T23" fmla="*/ 0 h 26"/>
                  <a:gd name="T24" fmla="*/ 0 w 20"/>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26"/>
                  <a:gd name="T41" fmla="*/ 20 w 20"/>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26">
                    <a:moveTo>
                      <a:pt x="0" y="11"/>
                    </a:moveTo>
                    <a:lnTo>
                      <a:pt x="0" y="11"/>
                    </a:lnTo>
                    <a:lnTo>
                      <a:pt x="2" y="12"/>
                    </a:lnTo>
                    <a:lnTo>
                      <a:pt x="5" y="15"/>
                    </a:lnTo>
                    <a:lnTo>
                      <a:pt x="8" y="19"/>
                    </a:lnTo>
                    <a:lnTo>
                      <a:pt x="9" y="26"/>
                    </a:lnTo>
                    <a:lnTo>
                      <a:pt x="20" y="26"/>
                    </a:lnTo>
                    <a:lnTo>
                      <a:pt x="19" y="17"/>
                    </a:lnTo>
                    <a:lnTo>
                      <a:pt x="14" y="9"/>
                    </a:lnTo>
                    <a:lnTo>
                      <a:pt x="9" y="3"/>
                    </a:lnTo>
                    <a:lnTo>
                      <a:pt x="0" y="0"/>
                    </a:lnTo>
                    <a:lnTo>
                      <a:pt x="0" y="11"/>
                    </a:lnTo>
                    <a:close/>
                  </a:path>
                </a:pathLst>
              </a:custGeom>
              <a:solidFill>
                <a:srgbClr val="000000"/>
              </a:solidFill>
              <a:ln w="9525">
                <a:noFill/>
                <a:round/>
                <a:headEnd/>
                <a:tailEnd/>
              </a:ln>
            </p:spPr>
            <p:txBody>
              <a:bodyPr/>
              <a:lstStyle/>
              <a:p>
                <a:endParaRPr lang="en-US"/>
              </a:p>
            </p:txBody>
          </p:sp>
          <p:sp>
            <p:nvSpPr>
              <p:cNvPr id="1130" name="Freeform 297"/>
              <p:cNvSpPr>
                <a:spLocks/>
              </p:cNvSpPr>
              <p:nvPr/>
            </p:nvSpPr>
            <p:spPr bwMode="auto">
              <a:xfrm>
                <a:off x="3884" y="1980"/>
                <a:ext cx="4" cy="12"/>
              </a:xfrm>
              <a:custGeom>
                <a:avLst/>
                <a:gdLst>
                  <a:gd name="T0" fmla="*/ 0 w 21"/>
                  <a:gd name="T1" fmla="*/ 0 h 26"/>
                  <a:gd name="T2" fmla="*/ 0 w 21"/>
                  <a:gd name="T3" fmla="*/ 0 h 26"/>
                  <a:gd name="T4" fmla="*/ 0 w 21"/>
                  <a:gd name="T5" fmla="*/ 0 h 26"/>
                  <a:gd name="T6" fmla="*/ 0 w 21"/>
                  <a:gd name="T7" fmla="*/ 0 h 26"/>
                  <a:gd name="T8" fmla="*/ 0 w 21"/>
                  <a:gd name="T9" fmla="*/ 0 h 26"/>
                  <a:gd name="T10" fmla="*/ 0 w 21"/>
                  <a:gd name="T11" fmla="*/ 0 h 26"/>
                  <a:gd name="T12" fmla="*/ 0 w 21"/>
                  <a:gd name="T13" fmla="*/ 0 h 26"/>
                  <a:gd name="T14" fmla="*/ 0 w 21"/>
                  <a:gd name="T15" fmla="*/ 0 h 26"/>
                  <a:gd name="T16" fmla="*/ 0 w 21"/>
                  <a:gd name="T17" fmla="*/ 0 h 26"/>
                  <a:gd name="T18" fmla="*/ 0 w 21"/>
                  <a:gd name="T19" fmla="*/ 0 h 26"/>
                  <a:gd name="T20" fmla="*/ 0 w 21"/>
                  <a:gd name="T21" fmla="*/ 0 h 26"/>
                  <a:gd name="T22" fmla="*/ 0 w 21"/>
                  <a:gd name="T23" fmla="*/ 0 h 26"/>
                  <a:gd name="T24" fmla="*/ 0 w 21"/>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26"/>
                  <a:gd name="T41" fmla="*/ 21 w 21"/>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26">
                    <a:moveTo>
                      <a:pt x="11" y="26"/>
                    </a:moveTo>
                    <a:lnTo>
                      <a:pt x="11" y="26"/>
                    </a:lnTo>
                    <a:lnTo>
                      <a:pt x="12" y="19"/>
                    </a:lnTo>
                    <a:lnTo>
                      <a:pt x="14" y="15"/>
                    </a:lnTo>
                    <a:lnTo>
                      <a:pt x="17" y="12"/>
                    </a:lnTo>
                    <a:lnTo>
                      <a:pt x="21" y="11"/>
                    </a:lnTo>
                    <a:lnTo>
                      <a:pt x="21" y="0"/>
                    </a:lnTo>
                    <a:lnTo>
                      <a:pt x="11" y="3"/>
                    </a:lnTo>
                    <a:lnTo>
                      <a:pt x="5" y="9"/>
                    </a:lnTo>
                    <a:lnTo>
                      <a:pt x="1" y="17"/>
                    </a:lnTo>
                    <a:lnTo>
                      <a:pt x="0" y="26"/>
                    </a:lnTo>
                    <a:lnTo>
                      <a:pt x="11" y="26"/>
                    </a:lnTo>
                    <a:close/>
                  </a:path>
                </a:pathLst>
              </a:custGeom>
              <a:solidFill>
                <a:srgbClr val="000000"/>
              </a:solidFill>
              <a:ln w="9525">
                <a:noFill/>
                <a:round/>
                <a:headEnd/>
                <a:tailEnd/>
              </a:ln>
            </p:spPr>
            <p:txBody>
              <a:bodyPr/>
              <a:lstStyle/>
              <a:p>
                <a:endParaRPr lang="en-US"/>
              </a:p>
            </p:txBody>
          </p:sp>
          <p:sp>
            <p:nvSpPr>
              <p:cNvPr id="1131" name="Freeform 298"/>
              <p:cNvSpPr>
                <a:spLocks/>
              </p:cNvSpPr>
              <p:nvPr/>
            </p:nvSpPr>
            <p:spPr bwMode="auto">
              <a:xfrm>
                <a:off x="3884" y="1980"/>
                <a:ext cx="4" cy="12"/>
              </a:xfrm>
              <a:custGeom>
                <a:avLst/>
                <a:gdLst>
                  <a:gd name="T0" fmla="*/ 0 w 21"/>
                  <a:gd name="T1" fmla="*/ 0 h 26"/>
                  <a:gd name="T2" fmla="*/ 0 w 21"/>
                  <a:gd name="T3" fmla="*/ 0 h 26"/>
                  <a:gd name="T4" fmla="*/ 0 w 21"/>
                  <a:gd name="T5" fmla="*/ 0 h 26"/>
                  <a:gd name="T6" fmla="*/ 0 w 21"/>
                  <a:gd name="T7" fmla="*/ 0 h 26"/>
                  <a:gd name="T8" fmla="*/ 0 w 21"/>
                  <a:gd name="T9" fmla="*/ 0 h 26"/>
                  <a:gd name="T10" fmla="*/ 0 w 21"/>
                  <a:gd name="T11" fmla="*/ 0 h 26"/>
                  <a:gd name="T12" fmla="*/ 0 w 21"/>
                  <a:gd name="T13" fmla="*/ 0 h 26"/>
                  <a:gd name="T14" fmla="*/ 0 w 21"/>
                  <a:gd name="T15" fmla="*/ 0 h 26"/>
                  <a:gd name="T16" fmla="*/ 0 w 21"/>
                  <a:gd name="T17" fmla="*/ 0 h 26"/>
                  <a:gd name="T18" fmla="*/ 0 w 21"/>
                  <a:gd name="T19" fmla="*/ 0 h 26"/>
                  <a:gd name="T20" fmla="*/ 0 w 21"/>
                  <a:gd name="T21" fmla="*/ 0 h 26"/>
                  <a:gd name="T22" fmla="*/ 0 w 21"/>
                  <a:gd name="T23" fmla="*/ 0 h 26"/>
                  <a:gd name="T24" fmla="*/ 0 w 21"/>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26"/>
                  <a:gd name="T41" fmla="*/ 21 w 21"/>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26">
                    <a:moveTo>
                      <a:pt x="21" y="15"/>
                    </a:moveTo>
                    <a:lnTo>
                      <a:pt x="21" y="15"/>
                    </a:lnTo>
                    <a:lnTo>
                      <a:pt x="17" y="14"/>
                    </a:lnTo>
                    <a:lnTo>
                      <a:pt x="14" y="11"/>
                    </a:lnTo>
                    <a:lnTo>
                      <a:pt x="12" y="7"/>
                    </a:lnTo>
                    <a:lnTo>
                      <a:pt x="11" y="0"/>
                    </a:lnTo>
                    <a:lnTo>
                      <a:pt x="0" y="0"/>
                    </a:lnTo>
                    <a:lnTo>
                      <a:pt x="1" y="9"/>
                    </a:lnTo>
                    <a:lnTo>
                      <a:pt x="5" y="17"/>
                    </a:lnTo>
                    <a:lnTo>
                      <a:pt x="11" y="23"/>
                    </a:lnTo>
                    <a:lnTo>
                      <a:pt x="21" y="26"/>
                    </a:lnTo>
                    <a:lnTo>
                      <a:pt x="21" y="15"/>
                    </a:lnTo>
                    <a:close/>
                  </a:path>
                </a:pathLst>
              </a:custGeom>
              <a:solidFill>
                <a:srgbClr val="000000"/>
              </a:solidFill>
              <a:ln w="9525">
                <a:noFill/>
                <a:round/>
                <a:headEnd/>
                <a:tailEnd/>
              </a:ln>
            </p:spPr>
            <p:txBody>
              <a:bodyPr/>
              <a:lstStyle/>
              <a:p>
                <a:endParaRPr lang="en-US"/>
              </a:p>
            </p:txBody>
          </p:sp>
          <p:sp>
            <p:nvSpPr>
              <p:cNvPr id="1132" name="Freeform 299"/>
              <p:cNvSpPr>
                <a:spLocks/>
              </p:cNvSpPr>
              <p:nvPr/>
            </p:nvSpPr>
            <p:spPr bwMode="auto">
              <a:xfrm>
                <a:off x="3901" y="1937"/>
                <a:ext cx="6" cy="12"/>
              </a:xfrm>
              <a:custGeom>
                <a:avLst/>
                <a:gdLst>
                  <a:gd name="T0" fmla="*/ 0 w 31"/>
                  <a:gd name="T1" fmla="*/ 0 h 41"/>
                  <a:gd name="T2" fmla="*/ 0 w 31"/>
                  <a:gd name="T3" fmla="*/ 0 h 41"/>
                  <a:gd name="T4" fmla="*/ 0 w 31"/>
                  <a:gd name="T5" fmla="*/ 0 h 41"/>
                  <a:gd name="T6" fmla="*/ 0 w 31"/>
                  <a:gd name="T7" fmla="*/ 0 h 41"/>
                  <a:gd name="T8" fmla="*/ 0 w 31"/>
                  <a:gd name="T9" fmla="*/ 0 h 41"/>
                  <a:gd name="T10" fmla="*/ 0 w 31"/>
                  <a:gd name="T11" fmla="*/ 0 h 41"/>
                  <a:gd name="T12" fmla="*/ 0 w 31"/>
                  <a:gd name="T13" fmla="*/ 0 h 41"/>
                  <a:gd name="T14" fmla="*/ 0 w 31"/>
                  <a:gd name="T15" fmla="*/ 0 h 41"/>
                  <a:gd name="T16" fmla="*/ 0 w 31"/>
                  <a:gd name="T17" fmla="*/ 0 h 41"/>
                  <a:gd name="T18" fmla="*/ 0 w 31"/>
                  <a:gd name="T19" fmla="*/ 0 h 41"/>
                  <a:gd name="T20" fmla="*/ 0 w 31"/>
                  <a:gd name="T21" fmla="*/ 0 h 41"/>
                  <a:gd name="T22" fmla="*/ 0 w 31"/>
                  <a:gd name="T23" fmla="*/ 0 h 41"/>
                  <a:gd name="T24" fmla="*/ 0 w 31"/>
                  <a:gd name="T25" fmla="*/ 0 h 41"/>
                  <a:gd name="T26" fmla="*/ 0 w 31"/>
                  <a:gd name="T27" fmla="*/ 0 h 41"/>
                  <a:gd name="T28" fmla="*/ 0 w 31"/>
                  <a:gd name="T29" fmla="*/ 0 h 41"/>
                  <a:gd name="T30" fmla="*/ 0 w 31"/>
                  <a:gd name="T31" fmla="*/ 0 h 41"/>
                  <a:gd name="T32" fmla="*/ 0 w 31"/>
                  <a:gd name="T33" fmla="*/ 0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1"/>
                  <a:gd name="T53" fmla="*/ 31 w 31"/>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1">
                    <a:moveTo>
                      <a:pt x="15" y="41"/>
                    </a:moveTo>
                    <a:lnTo>
                      <a:pt x="21" y="40"/>
                    </a:lnTo>
                    <a:lnTo>
                      <a:pt x="26" y="36"/>
                    </a:lnTo>
                    <a:lnTo>
                      <a:pt x="30" y="29"/>
                    </a:lnTo>
                    <a:lnTo>
                      <a:pt x="31" y="21"/>
                    </a:lnTo>
                    <a:lnTo>
                      <a:pt x="30" y="13"/>
                    </a:lnTo>
                    <a:lnTo>
                      <a:pt x="26" y="6"/>
                    </a:lnTo>
                    <a:lnTo>
                      <a:pt x="21" y="2"/>
                    </a:lnTo>
                    <a:lnTo>
                      <a:pt x="15" y="0"/>
                    </a:lnTo>
                    <a:lnTo>
                      <a:pt x="9" y="2"/>
                    </a:lnTo>
                    <a:lnTo>
                      <a:pt x="5" y="6"/>
                    </a:lnTo>
                    <a:lnTo>
                      <a:pt x="2" y="13"/>
                    </a:lnTo>
                    <a:lnTo>
                      <a:pt x="0" y="21"/>
                    </a:lnTo>
                    <a:lnTo>
                      <a:pt x="2" y="29"/>
                    </a:lnTo>
                    <a:lnTo>
                      <a:pt x="5" y="36"/>
                    </a:lnTo>
                    <a:lnTo>
                      <a:pt x="9" y="40"/>
                    </a:lnTo>
                    <a:lnTo>
                      <a:pt x="15" y="41"/>
                    </a:lnTo>
                    <a:close/>
                  </a:path>
                </a:pathLst>
              </a:custGeom>
              <a:solidFill>
                <a:srgbClr val="009933"/>
              </a:solidFill>
              <a:ln w="9525">
                <a:noFill/>
                <a:round/>
                <a:headEnd/>
                <a:tailEnd/>
              </a:ln>
            </p:spPr>
            <p:txBody>
              <a:bodyPr/>
              <a:lstStyle/>
              <a:p>
                <a:endParaRPr lang="en-US"/>
              </a:p>
            </p:txBody>
          </p:sp>
          <p:sp>
            <p:nvSpPr>
              <p:cNvPr id="1133" name="Freeform 300"/>
              <p:cNvSpPr>
                <a:spLocks/>
              </p:cNvSpPr>
              <p:nvPr/>
            </p:nvSpPr>
            <p:spPr bwMode="auto">
              <a:xfrm>
                <a:off x="3912" y="2013"/>
                <a:ext cx="5" cy="5"/>
              </a:xfrm>
              <a:custGeom>
                <a:avLst/>
                <a:gdLst>
                  <a:gd name="T0" fmla="*/ 0 w 21"/>
                  <a:gd name="T1" fmla="*/ 0 h 25"/>
                  <a:gd name="T2" fmla="*/ 0 w 21"/>
                  <a:gd name="T3" fmla="*/ 0 h 25"/>
                  <a:gd name="T4" fmla="*/ 0 w 21"/>
                  <a:gd name="T5" fmla="*/ 0 h 25"/>
                  <a:gd name="T6" fmla="*/ 0 w 21"/>
                  <a:gd name="T7" fmla="*/ 0 h 25"/>
                  <a:gd name="T8" fmla="*/ 0 w 21"/>
                  <a:gd name="T9" fmla="*/ 0 h 25"/>
                  <a:gd name="T10" fmla="*/ 0 w 21"/>
                  <a:gd name="T11" fmla="*/ 0 h 25"/>
                  <a:gd name="T12" fmla="*/ 0 w 21"/>
                  <a:gd name="T13" fmla="*/ 0 h 25"/>
                  <a:gd name="T14" fmla="*/ 0 w 21"/>
                  <a:gd name="T15" fmla="*/ 0 h 25"/>
                  <a:gd name="T16" fmla="*/ 0 w 21"/>
                  <a:gd name="T17" fmla="*/ 0 h 25"/>
                  <a:gd name="T18" fmla="*/ 0 w 21"/>
                  <a:gd name="T19" fmla="*/ 0 h 25"/>
                  <a:gd name="T20" fmla="*/ 0 w 21"/>
                  <a:gd name="T21" fmla="*/ 0 h 25"/>
                  <a:gd name="T22" fmla="*/ 0 w 21"/>
                  <a:gd name="T23" fmla="*/ 0 h 25"/>
                  <a:gd name="T24" fmla="*/ 0 w 21"/>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25"/>
                  <a:gd name="T41" fmla="*/ 21 w 21"/>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25">
                    <a:moveTo>
                      <a:pt x="10" y="0"/>
                    </a:moveTo>
                    <a:lnTo>
                      <a:pt x="10" y="0"/>
                    </a:lnTo>
                    <a:lnTo>
                      <a:pt x="9" y="7"/>
                    </a:lnTo>
                    <a:lnTo>
                      <a:pt x="7" y="12"/>
                    </a:lnTo>
                    <a:lnTo>
                      <a:pt x="3" y="15"/>
                    </a:lnTo>
                    <a:lnTo>
                      <a:pt x="0" y="15"/>
                    </a:lnTo>
                    <a:lnTo>
                      <a:pt x="0" y="25"/>
                    </a:lnTo>
                    <a:lnTo>
                      <a:pt x="8" y="23"/>
                    </a:lnTo>
                    <a:lnTo>
                      <a:pt x="16" y="18"/>
                    </a:lnTo>
                    <a:lnTo>
                      <a:pt x="20" y="10"/>
                    </a:lnTo>
                    <a:lnTo>
                      <a:pt x="21" y="0"/>
                    </a:lnTo>
                    <a:lnTo>
                      <a:pt x="10" y="0"/>
                    </a:lnTo>
                    <a:close/>
                  </a:path>
                </a:pathLst>
              </a:custGeom>
              <a:solidFill>
                <a:srgbClr val="000000"/>
              </a:solidFill>
              <a:ln w="9525">
                <a:noFill/>
                <a:round/>
                <a:headEnd/>
                <a:tailEnd/>
              </a:ln>
            </p:spPr>
            <p:txBody>
              <a:bodyPr/>
              <a:lstStyle/>
              <a:p>
                <a:endParaRPr lang="en-US"/>
              </a:p>
            </p:txBody>
          </p:sp>
          <p:sp>
            <p:nvSpPr>
              <p:cNvPr id="1134" name="Freeform 301"/>
              <p:cNvSpPr>
                <a:spLocks/>
              </p:cNvSpPr>
              <p:nvPr/>
            </p:nvSpPr>
            <p:spPr bwMode="auto">
              <a:xfrm>
                <a:off x="3901" y="1937"/>
                <a:ext cx="6" cy="12"/>
              </a:xfrm>
              <a:custGeom>
                <a:avLst/>
                <a:gdLst>
                  <a:gd name="T0" fmla="*/ 0 w 21"/>
                  <a:gd name="T1" fmla="*/ 0 h 26"/>
                  <a:gd name="T2" fmla="*/ 0 w 21"/>
                  <a:gd name="T3" fmla="*/ 0 h 26"/>
                  <a:gd name="T4" fmla="*/ 0 w 21"/>
                  <a:gd name="T5" fmla="*/ 0 h 26"/>
                  <a:gd name="T6" fmla="*/ 0 w 21"/>
                  <a:gd name="T7" fmla="*/ 0 h 26"/>
                  <a:gd name="T8" fmla="*/ 0 w 21"/>
                  <a:gd name="T9" fmla="*/ 0 h 26"/>
                  <a:gd name="T10" fmla="*/ 0 w 21"/>
                  <a:gd name="T11" fmla="*/ 0 h 26"/>
                  <a:gd name="T12" fmla="*/ 0 w 21"/>
                  <a:gd name="T13" fmla="*/ 0 h 26"/>
                  <a:gd name="T14" fmla="*/ 0 w 21"/>
                  <a:gd name="T15" fmla="*/ 0 h 26"/>
                  <a:gd name="T16" fmla="*/ 0 w 21"/>
                  <a:gd name="T17" fmla="*/ 0 h 26"/>
                  <a:gd name="T18" fmla="*/ 0 w 21"/>
                  <a:gd name="T19" fmla="*/ 0 h 26"/>
                  <a:gd name="T20" fmla="*/ 0 w 21"/>
                  <a:gd name="T21" fmla="*/ 0 h 26"/>
                  <a:gd name="T22" fmla="*/ 0 w 21"/>
                  <a:gd name="T23" fmla="*/ 0 h 26"/>
                  <a:gd name="T24" fmla="*/ 0 w 21"/>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26"/>
                  <a:gd name="T41" fmla="*/ 21 w 21"/>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26">
                    <a:moveTo>
                      <a:pt x="0" y="10"/>
                    </a:moveTo>
                    <a:lnTo>
                      <a:pt x="0" y="10"/>
                    </a:lnTo>
                    <a:lnTo>
                      <a:pt x="2" y="11"/>
                    </a:lnTo>
                    <a:lnTo>
                      <a:pt x="7" y="14"/>
                    </a:lnTo>
                    <a:lnTo>
                      <a:pt x="9" y="19"/>
                    </a:lnTo>
                    <a:lnTo>
                      <a:pt x="10" y="26"/>
                    </a:lnTo>
                    <a:lnTo>
                      <a:pt x="21" y="26"/>
                    </a:lnTo>
                    <a:lnTo>
                      <a:pt x="20" y="17"/>
                    </a:lnTo>
                    <a:lnTo>
                      <a:pt x="16" y="8"/>
                    </a:lnTo>
                    <a:lnTo>
                      <a:pt x="9" y="3"/>
                    </a:lnTo>
                    <a:lnTo>
                      <a:pt x="0" y="0"/>
                    </a:lnTo>
                    <a:lnTo>
                      <a:pt x="0" y="10"/>
                    </a:lnTo>
                    <a:close/>
                  </a:path>
                </a:pathLst>
              </a:custGeom>
              <a:solidFill>
                <a:srgbClr val="000000"/>
              </a:solidFill>
              <a:ln w="9525">
                <a:noFill/>
                <a:round/>
                <a:headEnd/>
                <a:tailEnd/>
              </a:ln>
            </p:spPr>
            <p:txBody>
              <a:bodyPr/>
              <a:lstStyle/>
              <a:p>
                <a:endParaRPr lang="en-US"/>
              </a:p>
            </p:txBody>
          </p:sp>
          <p:sp>
            <p:nvSpPr>
              <p:cNvPr id="1135" name="Freeform 302"/>
              <p:cNvSpPr>
                <a:spLocks/>
              </p:cNvSpPr>
              <p:nvPr/>
            </p:nvSpPr>
            <p:spPr bwMode="auto">
              <a:xfrm>
                <a:off x="3901" y="1937"/>
                <a:ext cx="2" cy="12"/>
              </a:xfrm>
              <a:custGeom>
                <a:avLst/>
                <a:gdLst>
                  <a:gd name="T0" fmla="*/ 0 w 20"/>
                  <a:gd name="T1" fmla="*/ 0 h 26"/>
                  <a:gd name="T2" fmla="*/ 0 w 20"/>
                  <a:gd name="T3" fmla="*/ 0 h 26"/>
                  <a:gd name="T4" fmla="*/ 0 w 20"/>
                  <a:gd name="T5" fmla="*/ 0 h 26"/>
                  <a:gd name="T6" fmla="*/ 0 w 20"/>
                  <a:gd name="T7" fmla="*/ 0 h 26"/>
                  <a:gd name="T8" fmla="*/ 0 w 20"/>
                  <a:gd name="T9" fmla="*/ 0 h 26"/>
                  <a:gd name="T10" fmla="*/ 0 w 20"/>
                  <a:gd name="T11" fmla="*/ 0 h 26"/>
                  <a:gd name="T12" fmla="*/ 0 w 20"/>
                  <a:gd name="T13" fmla="*/ 0 h 26"/>
                  <a:gd name="T14" fmla="*/ 0 w 20"/>
                  <a:gd name="T15" fmla="*/ 0 h 26"/>
                  <a:gd name="T16" fmla="*/ 0 w 20"/>
                  <a:gd name="T17" fmla="*/ 0 h 26"/>
                  <a:gd name="T18" fmla="*/ 0 w 20"/>
                  <a:gd name="T19" fmla="*/ 0 h 26"/>
                  <a:gd name="T20" fmla="*/ 0 w 20"/>
                  <a:gd name="T21" fmla="*/ 0 h 26"/>
                  <a:gd name="T22" fmla="*/ 0 w 20"/>
                  <a:gd name="T23" fmla="*/ 0 h 26"/>
                  <a:gd name="T24" fmla="*/ 0 w 20"/>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26"/>
                  <a:gd name="T41" fmla="*/ 20 w 20"/>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26">
                    <a:moveTo>
                      <a:pt x="11" y="26"/>
                    </a:moveTo>
                    <a:lnTo>
                      <a:pt x="11" y="26"/>
                    </a:lnTo>
                    <a:lnTo>
                      <a:pt x="12" y="19"/>
                    </a:lnTo>
                    <a:lnTo>
                      <a:pt x="14" y="14"/>
                    </a:lnTo>
                    <a:lnTo>
                      <a:pt x="18" y="11"/>
                    </a:lnTo>
                    <a:lnTo>
                      <a:pt x="20" y="10"/>
                    </a:lnTo>
                    <a:lnTo>
                      <a:pt x="20" y="0"/>
                    </a:lnTo>
                    <a:lnTo>
                      <a:pt x="11" y="3"/>
                    </a:lnTo>
                    <a:lnTo>
                      <a:pt x="5" y="8"/>
                    </a:lnTo>
                    <a:lnTo>
                      <a:pt x="1" y="17"/>
                    </a:lnTo>
                    <a:lnTo>
                      <a:pt x="0" y="26"/>
                    </a:lnTo>
                    <a:lnTo>
                      <a:pt x="11" y="26"/>
                    </a:lnTo>
                    <a:close/>
                  </a:path>
                </a:pathLst>
              </a:custGeom>
              <a:solidFill>
                <a:srgbClr val="000000"/>
              </a:solidFill>
              <a:ln w="9525">
                <a:noFill/>
                <a:round/>
                <a:headEnd/>
                <a:tailEnd/>
              </a:ln>
            </p:spPr>
            <p:txBody>
              <a:bodyPr/>
              <a:lstStyle/>
              <a:p>
                <a:endParaRPr lang="en-US"/>
              </a:p>
            </p:txBody>
          </p:sp>
          <p:sp>
            <p:nvSpPr>
              <p:cNvPr id="1136" name="Freeform 303"/>
              <p:cNvSpPr>
                <a:spLocks/>
              </p:cNvSpPr>
              <p:nvPr/>
            </p:nvSpPr>
            <p:spPr bwMode="auto">
              <a:xfrm>
                <a:off x="3908" y="2008"/>
                <a:ext cx="4" cy="5"/>
              </a:xfrm>
              <a:custGeom>
                <a:avLst/>
                <a:gdLst>
                  <a:gd name="T0" fmla="*/ 0 w 20"/>
                  <a:gd name="T1" fmla="*/ 0 h 25"/>
                  <a:gd name="T2" fmla="*/ 0 w 20"/>
                  <a:gd name="T3" fmla="*/ 0 h 25"/>
                  <a:gd name="T4" fmla="*/ 0 w 20"/>
                  <a:gd name="T5" fmla="*/ 0 h 25"/>
                  <a:gd name="T6" fmla="*/ 0 w 20"/>
                  <a:gd name="T7" fmla="*/ 0 h 25"/>
                  <a:gd name="T8" fmla="*/ 0 w 20"/>
                  <a:gd name="T9" fmla="*/ 0 h 25"/>
                  <a:gd name="T10" fmla="*/ 0 w 20"/>
                  <a:gd name="T11" fmla="*/ 0 h 25"/>
                  <a:gd name="T12" fmla="*/ 0 w 20"/>
                  <a:gd name="T13" fmla="*/ 0 h 25"/>
                  <a:gd name="T14" fmla="*/ 0 w 20"/>
                  <a:gd name="T15" fmla="*/ 0 h 25"/>
                  <a:gd name="T16" fmla="*/ 0 w 20"/>
                  <a:gd name="T17" fmla="*/ 0 h 25"/>
                  <a:gd name="T18" fmla="*/ 0 w 20"/>
                  <a:gd name="T19" fmla="*/ 0 h 25"/>
                  <a:gd name="T20" fmla="*/ 0 w 20"/>
                  <a:gd name="T21" fmla="*/ 0 h 25"/>
                  <a:gd name="T22" fmla="*/ 0 w 20"/>
                  <a:gd name="T23" fmla="*/ 0 h 25"/>
                  <a:gd name="T24" fmla="*/ 0 w 20"/>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25"/>
                  <a:gd name="T41" fmla="*/ 20 w 20"/>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25">
                    <a:moveTo>
                      <a:pt x="20" y="15"/>
                    </a:moveTo>
                    <a:lnTo>
                      <a:pt x="20" y="15"/>
                    </a:lnTo>
                    <a:lnTo>
                      <a:pt x="17" y="15"/>
                    </a:lnTo>
                    <a:lnTo>
                      <a:pt x="14" y="12"/>
                    </a:lnTo>
                    <a:lnTo>
                      <a:pt x="12" y="7"/>
                    </a:lnTo>
                    <a:lnTo>
                      <a:pt x="11" y="0"/>
                    </a:lnTo>
                    <a:lnTo>
                      <a:pt x="0" y="0"/>
                    </a:lnTo>
                    <a:lnTo>
                      <a:pt x="1" y="10"/>
                    </a:lnTo>
                    <a:lnTo>
                      <a:pt x="5" y="18"/>
                    </a:lnTo>
                    <a:lnTo>
                      <a:pt x="12" y="23"/>
                    </a:lnTo>
                    <a:lnTo>
                      <a:pt x="20" y="25"/>
                    </a:lnTo>
                    <a:lnTo>
                      <a:pt x="20" y="15"/>
                    </a:lnTo>
                    <a:close/>
                  </a:path>
                </a:pathLst>
              </a:custGeom>
              <a:solidFill>
                <a:srgbClr val="000000"/>
              </a:solidFill>
              <a:ln w="9525">
                <a:noFill/>
                <a:round/>
                <a:headEnd/>
                <a:tailEnd/>
              </a:ln>
            </p:spPr>
            <p:txBody>
              <a:bodyPr/>
              <a:lstStyle/>
              <a:p>
                <a:endParaRPr lang="en-US"/>
              </a:p>
            </p:txBody>
          </p:sp>
          <p:sp>
            <p:nvSpPr>
              <p:cNvPr id="1137" name="Freeform 304"/>
              <p:cNvSpPr>
                <a:spLocks/>
              </p:cNvSpPr>
              <p:nvPr/>
            </p:nvSpPr>
            <p:spPr bwMode="auto">
              <a:xfrm>
                <a:off x="3924" y="1956"/>
                <a:ext cx="6" cy="12"/>
              </a:xfrm>
              <a:custGeom>
                <a:avLst/>
                <a:gdLst>
                  <a:gd name="T0" fmla="*/ 0 w 30"/>
                  <a:gd name="T1" fmla="*/ 0 h 41"/>
                  <a:gd name="T2" fmla="*/ 0 w 30"/>
                  <a:gd name="T3" fmla="*/ 0 h 41"/>
                  <a:gd name="T4" fmla="*/ 0 w 30"/>
                  <a:gd name="T5" fmla="*/ 0 h 41"/>
                  <a:gd name="T6" fmla="*/ 0 w 30"/>
                  <a:gd name="T7" fmla="*/ 0 h 41"/>
                  <a:gd name="T8" fmla="*/ 0 w 30"/>
                  <a:gd name="T9" fmla="*/ 0 h 41"/>
                  <a:gd name="T10" fmla="*/ 0 w 30"/>
                  <a:gd name="T11" fmla="*/ 0 h 41"/>
                  <a:gd name="T12" fmla="*/ 0 w 30"/>
                  <a:gd name="T13" fmla="*/ 0 h 41"/>
                  <a:gd name="T14" fmla="*/ 0 w 30"/>
                  <a:gd name="T15" fmla="*/ 0 h 41"/>
                  <a:gd name="T16" fmla="*/ 0 w 30"/>
                  <a:gd name="T17" fmla="*/ 0 h 41"/>
                  <a:gd name="T18" fmla="*/ 0 w 30"/>
                  <a:gd name="T19" fmla="*/ 0 h 41"/>
                  <a:gd name="T20" fmla="*/ 0 w 30"/>
                  <a:gd name="T21" fmla="*/ 0 h 41"/>
                  <a:gd name="T22" fmla="*/ 0 w 30"/>
                  <a:gd name="T23" fmla="*/ 0 h 41"/>
                  <a:gd name="T24" fmla="*/ 0 w 30"/>
                  <a:gd name="T25" fmla="*/ 0 h 41"/>
                  <a:gd name="T26" fmla="*/ 0 w 30"/>
                  <a:gd name="T27" fmla="*/ 0 h 41"/>
                  <a:gd name="T28" fmla="*/ 0 w 30"/>
                  <a:gd name="T29" fmla="*/ 0 h 41"/>
                  <a:gd name="T30" fmla="*/ 0 w 30"/>
                  <a:gd name="T31" fmla="*/ 0 h 41"/>
                  <a:gd name="T32" fmla="*/ 0 w 30"/>
                  <a:gd name="T33" fmla="*/ 0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1"/>
                  <a:gd name="T53" fmla="*/ 30 w 30"/>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1">
                    <a:moveTo>
                      <a:pt x="16" y="41"/>
                    </a:moveTo>
                    <a:lnTo>
                      <a:pt x="21" y="39"/>
                    </a:lnTo>
                    <a:lnTo>
                      <a:pt x="26" y="35"/>
                    </a:lnTo>
                    <a:lnTo>
                      <a:pt x="29" y="29"/>
                    </a:lnTo>
                    <a:lnTo>
                      <a:pt x="30" y="20"/>
                    </a:lnTo>
                    <a:lnTo>
                      <a:pt x="29" y="13"/>
                    </a:lnTo>
                    <a:lnTo>
                      <a:pt x="26" y="7"/>
                    </a:lnTo>
                    <a:lnTo>
                      <a:pt x="21" y="2"/>
                    </a:lnTo>
                    <a:lnTo>
                      <a:pt x="16" y="0"/>
                    </a:lnTo>
                    <a:lnTo>
                      <a:pt x="9" y="2"/>
                    </a:lnTo>
                    <a:lnTo>
                      <a:pt x="4" y="7"/>
                    </a:lnTo>
                    <a:lnTo>
                      <a:pt x="1" y="13"/>
                    </a:lnTo>
                    <a:lnTo>
                      <a:pt x="0" y="20"/>
                    </a:lnTo>
                    <a:lnTo>
                      <a:pt x="1" y="29"/>
                    </a:lnTo>
                    <a:lnTo>
                      <a:pt x="4" y="35"/>
                    </a:lnTo>
                    <a:lnTo>
                      <a:pt x="9" y="39"/>
                    </a:lnTo>
                    <a:lnTo>
                      <a:pt x="16" y="41"/>
                    </a:lnTo>
                    <a:close/>
                  </a:path>
                </a:pathLst>
              </a:custGeom>
              <a:solidFill>
                <a:srgbClr val="009933"/>
              </a:solidFill>
              <a:ln w="9525">
                <a:noFill/>
                <a:round/>
                <a:headEnd/>
                <a:tailEnd/>
              </a:ln>
            </p:spPr>
            <p:txBody>
              <a:bodyPr/>
              <a:lstStyle/>
              <a:p>
                <a:endParaRPr lang="en-US"/>
              </a:p>
            </p:txBody>
          </p:sp>
          <p:sp>
            <p:nvSpPr>
              <p:cNvPr id="1138" name="Freeform 305"/>
              <p:cNvSpPr>
                <a:spLocks/>
              </p:cNvSpPr>
              <p:nvPr/>
            </p:nvSpPr>
            <p:spPr bwMode="auto">
              <a:xfrm>
                <a:off x="3927" y="1980"/>
                <a:ext cx="2" cy="12"/>
              </a:xfrm>
              <a:custGeom>
                <a:avLst/>
                <a:gdLst>
                  <a:gd name="T0" fmla="*/ 0 w 20"/>
                  <a:gd name="T1" fmla="*/ 0 h 27"/>
                  <a:gd name="T2" fmla="*/ 0 w 20"/>
                  <a:gd name="T3" fmla="*/ 0 h 27"/>
                  <a:gd name="T4" fmla="*/ 0 w 20"/>
                  <a:gd name="T5" fmla="*/ 0 h 27"/>
                  <a:gd name="T6" fmla="*/ 0 w 20"/>
                  <a:gd name="T7" fmla="*/ 0 h 27"/>
                  <a:gd name="T8" fmla="*/ 0 w 20"/>
                  <a:gd name="T9" fmla="*/ 0 h 27"/>
                  <a:gd name="T10" fmla="*/ 0 w 20"/>
                  <a:gd name="T11" fmla="*/ 0 h 27"/>
                  <a:gd name="T12" fmla="*/ 0 w 20"/>
                  <a:gd name="T13" fmla="*/ 0 h 27"/>
                  <a:gd name="T14" fmla="*/ 0 w 20"/>
                  <a:gd name="T15" fmla="*/ 0 h 27"/>
                  <a:gd name="T16" fmla="*/ 0 w 20"/>
                  <a:gd name="T17" fmla="*/ 0 h 27"/>
                  <a:gd name="T18" fmla="*/ 0 w 20"/>
                  <a:gd name="T19" fmla="*/ 0 h 27"/>
                  <a:gd name="T20" fmla="*/ 0 w 20"/>
                  <a:gd name="T21" fmla="*/ 0 h 27"/>
                  <a:gd name="T22" fmla="*/ 0 w 20"/>
                  <a:gd name="T23" fmla="*/ 0 h 27"/>
                  <a:gd name="T24" fmla="*/ 0 w 20"/>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27"/>
                  <a:gd name="T41" fmla="*/ 20 w 20"/>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27">
                    <a:moveTo>
                      <a:pt x="8" y="0"/>
                    </a:moveTo>
                    <a:lnTo>
                      <a:pt x="8" y="0"/>
                    </a:lnTo>
                    <a:lnTo>
                      <a:pt x="7" y="8"/>
                    </a:lnTo>
                    <a:lnTo>
                      <a:pt x="5" y="12"/>
                    </a:lnTo>
                    <a:lnTo>
                      <a:pt x="2" y="15"/>
                    </a:lnTo>
                    <a:lnTo>
                      <a:pt x="0" y="16"/>
                    </a:lnTo>
                    <a:lnTo>
                      <a:pt x="0" y="27"/>
                    </a:lnTo>
                    <a:lnTo>
                      <a:pt x="8" y="23"/>
                    </a:lnTo>
                    <a:lnTo>
                      <a:pt x="14" y="18"/>
                    </a:lnTo>
                    <a:lnTo>
                      <a:pt x="19" y="10"/>
                    </a:lnTo>
                    <a:lnTo>
                      <a:pt x="20" y="0"/>
                    </a:lnTo>
                    <a:lnTo>
                      <a:pt x="8" y="0"/>
                    </a:lnTo>
                    <a:close/>
                  </a:path>
                </a:pathLst>
              </a:custGeom>
              <a:solidFill>
                <a:srgbClr val="000000"/>
              </a:solidFill>
              <a:ln w="9525">
                <a:noFill/>
                <a:round/>
                <a:headEnd/>
                <a:tailEnd/>
              </a:ln>
            </p:spPr>
            <p:txBody>
              <a:bodyPr/>
              <a:lstStyle/>
              <a:p>
                <a:endParaRPr lang="en-US"/>
              </a:p>
            </p:txBody>
          </p:sp>
          <p:sp>
            <p:nvSpPr>
              <p:cNvPr id="1139" name="Freeform 306"/>
              <p:cNvSpPr>
                <a:spLocks/>
              </p:cNvSpPr>
              <p:nvPr/>
            </p:nvSpPr>
            <p:spPr bwMode="auto">
              <a:xfrm>
                <a:off x="3927" y="1980"/>
                <a:ext cx="2" cy="12"/>
              </a:xfrm>
              <a:custGeom>
                <a:avLst/>
                <a:gdLst>
                  <a:gd name="T0" fmla="*/ 0 w 20"/>
                  <a:gd name="T1" fmla="*/ 0 h 25"/>
                  <a:gd name="T2" fmla="*/ 0 w 20"/>
                  <a:gd name="T3" fmla="*/ 0 h 25"/>
                  <a:gd name="T4" fmla="*/ 0 w 20"/>
                  <a:gd name="T5" fmla="*/ 0 h 25"/>
                  <a:gd name="T6" fmla="*/ 0 w 20"/>
                  <a:gd name="T7" fmla="*/ 0 h 25"/>
                  <a:gd name="T8" fmla="*/ 0 w 20"/>
                  <a:gd name="T9" fmla="*/ 0 h 25"/>
                  <a:gd name="T10" fmla="*/ 0 w 20"/>
                  <a:gd name="T11" fmla="*/ 0 h 25"/>
                  <a:gd name="T12" fmla="*/ 0 w 20"/>
                  <a:gd name="T13" fmla="*/ 0 h 25"/>
                  <a:gd name="T14" fmla="*/ 0 w 20"/>
                  <a:gd name="T15" fmla="*/ 0 h 25"/>
                  <a:gd name="T16" fmla="*/ 0 w 20"/>
                  <a:gd name="T17" fmla="*/ 0 h 25"/>
                  <a:gd name="T18" fmla="*/ 0 w 20"/>
                  <a:gd name="T19" fmla="*/ 0 h 25"/>
                  <a:gd name="T20" fmla="*/ 0 w 20"/>
                  <a:gd name="T21" fmla="*/ 0 h 25"/>
                  <a:gd name="T22" fmla="*/ 0 w 20"/>
                  <a:gd name="T23" fmla="*/ 0 h 25"/>
                  <a:gd name="T24" fmla="*/ 0 w 20"/>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25"/>
                  <a:gd name="T41" fmla="*/ 20 w 20"/>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25">
                    <a:moveTo>
                      <a:pt x="0" y="10"/>
                    </a:moveTo>
                    <a:lnTo>
                      <a:pt x="0" y="10"/>
                    </a:lnTo>
                    <a:lnTo>
                      <a:pt x="2" y="12"/>
                    </a:lnTo>
                    <a:lnTo>
                      <a:pt x="5" y="15"/>
                    </a:lnTo>
                    <a:lnTo>
                      <a:pt x="7" y="19"/>
                    </a:lnTo>
                    <a:lnTo>
                      <a:pt x="8" y="25"/>
                    </a:lnTo>
                    <a:lnTo>
                      <a:pt x="20" y="25"/>
                    </a:lnTo>
                    <a:lnTo>
                      <a:pt x="19" y="17"/>
                    </a:lnTo>
                    <a:lnTo>
                      <a:pt x="14" y="8"/>
                    </a:lnTo>
                    <a:lnTo>
                      <a:pt x="8" y="3"/>
                    </a:lnTo>
                    <a:lnTo>
                      <a:pt x="0" y="0"/>
                    </a:lnTo>
                    <a:lnTo>
                      <a:pt x="0" y="10"/>
                    </a:lnTo>
                    <a:close/>
                  </a:path>
                </a:pathLst>
              </a:custGeom>
              <a:solidFill>
                <a:srgbClr val="000000"/>
              </a:solidFill>
              <a:ln w="9525">
                <a:noFill/>
                <a:round/>
                <a:headEnd/>
                <a:tailEnd/>
              </a:ln>
            </p:spPr>
            <p:txBody>
              <a:bodyPr/>
              <a:lstStyle/>
              <a:p>
                <a:endParaRPr lang="en-US"/>
              </a:p>
            </p:txBody>
          </p:sp>
          <p:sp>
            <p:nvSpPr>
              <p:cNvPr id="1140" name="Freeform 307"/>
              <p:cNvSpPr>
                <a:spLocks/>
              </p:cNvSpPr>
              <p:nvPr/>
            </p:nvSpPr>
            <p:spPr bwMode="auto">
              <a:xfrm>
                <a:off x="3927" y="2011"/>
                <a:ext cx="2" cy="10"/>
              </a:xfrm>
              <a:custGeom>
                <a:avLst/>
                <a:gdLst>
                  <a:gd name="T0" fmla="*/ 0 w 22"/>
                  <a:gd name="T1" fmla="*/ 0 h 25"/>
                  <a:gd name="T2" fmla="*/ 0 w 22"/>
                  <a:gd name="T3" fmla="*/ 0 h 25"/>
                  <a:gd name="T4" fmla="*/ 0 w 22"/>
                  <a:gd name="T5" fmla="*/ 0 h 25"/>
                  <a:gd name="T6" fmla="*/ 0 w 22"/>
                  <a:gd name="T7" fmla="*/ 0 h 25"/>
                  <a:gd name="T8" fmla="*/ 0 w 22"/>
                  <a:gd name="T9" fmla="*/ 0 h 25"/>
                  <a:gd name="T10" fmla="*/ 0 w 22"/>
                  <a:gd name="T11" fmla="*/ 0 h 25"/>
                  <a:gd name="T12" fmla="*/ 0 w 22"/>
                  <a:gd name="T13" fmla="*/ 0 h 25"/>
                  <a:gd name="T14" fmla="*/ 0 w 22"/>
                  <a:gd name="T15" fmla="*/ 0 h 25"/>
                  <a:gd name="T16" fmla="*/ 0 w 22"/>
                  <a:gd name="T17" fmla="*/ 0 h 25"/>
                  <a:gd name="T18" fmla="*/ 0 w 22"/>
                  <a:gd name="T19" fmla="*/ 0 h 25"/>
                  <a:gd name="T20" fmla="*/ 0 w 22"/>
                  <a:gd name="T21" fmla="*/ 0 h 25"/>
                  <a:gd name="T22" fmla="*/ 0 w 22"/>
                  <a:gd name="T23" fmla="*/ 0 h 25"/>
                  <a:gd name="T24" fmla="*/ 0 w 22"/>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25"/>
                  <a:gd name="T41" fmla="*/ 22 w 22"/>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25">
                    <a:moveTo>
                      <a:pt x="11" y="25"/>
                    </a:moveTo>
                    <a:lnTo>
                      <a:pt x="11" y="25"/>
                    </a:lnTo>
                    <a:lnTo>
                      <a:pt x="13" y="19"/>
                    </a:lnTo>
                    <a:lnTo>
                      <a:pt x="15" y="15"/>
                    </a:lnTo>
                    <a:lnTo>
                      <a:pt x="18" y="12"/>
                    </a:lnTo>
                    <a:lnTo>
                      <a:pt x="22" y="10"/>
                    </a:lnTo>
                    <a:lnTo>
                      <a:pt x="22" y="0"/>
                    </a:lnTo>
                    <a:lnTo>
                      <a:pt x="11" y="3"/>
                    </a:lnTo>
                    <a:lnTo>
                      <a:pt x="6" y="8"/>
                    </a:lnTo>
                    <a:lnTo>
                      <a:pt x="1" y="17"/>
                    </a:lnTo>
                    <a:lnTo>
                      <a:pt x="0" y="25"/>
                    </a:lnTo>
                    <a:lnTo>
                      <a:pt x="11" y="25"/>
                    </a:lnTo>
                    <a:close/>
                  </a:path>
                </a:pathLst>
              </a:custGeom>
              <a:solidFill>
                <a:srgbClr val="000000"/>
              </a:solidFill>
              <a:ln w="9525">
                <a:noFill/>
                <a:round/>
                <a:headEnd/>
                <a:tailEnd/>
              </a:ln>
            </p:spPr>
            <p:txBody>
              <a:bodyPr/>
              <a:lstStyle/>
              <a:p>
                <a:endParaRPr lang="en-US"/>
              </a:p>
            </p:txBody>
          </p:sp>
          <p:sp>
            <p:nvSpPr>
              <p:cNvPr id="1141" name="Freeform 308"/>
              <p:cNvSpPr>
                <a:spLocks/>
              </p:cNvSpPr>
              <p:nvPr/>
            </p:nvSpPr>
            <p:spPr bwMode="auto">
              <a:xfrm>
                <a:off x="3927" y="2003"/>
                <a:ext cx="2" cy="12"/>
              </a:xfrm>
              <a:custGeom>
                <a:avLst/>
                <a:gdLst>
                  <a:gd name="T0" fmla="*/ 0 w 22"/>
                  <a:gd name="T1" fmla="*/ 0 h 27"/>
                  <a:gd name="T2" fmla="*/ 0 w 22"/>
                  <a:gd name="T3" fmla="*/ 0 h 27"/>
                  <a:gd name="T4" fmla="*/ 0 w 22"/>
                  <a:gd name="T5" fmla="*/ 0 h 27"/>
                  <a:gd name="T6" fmla="*/ 0 w 22"/>
                  <a:gd name="T7" fmla="*/ 0 h 27"/>
                  <a:gd name="T8" fmla="*/ 0 w 22"/>
                  <a:gd name="T9" fmla="*/ 0 h 27"/>
                  <a:gd name="T10" fmla="*/ 0 w 22"/>
                  <a:gd name="T11" fmla="*/ 0 h 27"/>
                  <a:gd name="T12" fmla="*/ 0 w 22"/>
                  <a:gd name="T13" fmla="*/ 0 h 27"/>
                  <a:gd name="T14" fmla="*/ 0 w 22"/>
                  <a:gd name="T15" fmla="*/ 0 h 27"/>
                  <a:gd name="T16" fmla="*/ 0 w 22"/>
                  <a:gd name="T17" fmla="*/ 0 h 27"/>
                  <a:gd name="T18" fmla="*/ 0 w 22"/>
                  <a:gd name="T19" fmla="*/ 0 h 27"/>
                  <a:gd name="T20" fmla="*/ 0 w 22"/>
                  <a:gd name="T21" fmla="*/ 0 h 27"/>
                  <a:gd name="T22" fmla="*/ 0 w 22"/>
                  <a:gd name="T23" fmla="*/ 0 h 27"/>
                  <a:gd name="T24" fmla="*/ 0 w 22"/>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27"/>
                  <a:gd name="T41" fmla="*/ 22 w 22"/>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27">
                    <a:moveTo>
                      <a:pt x="22" y="16"/>
                    </a:moveTo>
                    <a:lnTo>
                      <a:pt x="22" y="16"/>
                    </a:lnTo>
                    <a:lnTo>
                      <a:pt x="18" y="15"/>
                    </a:lnTo>
                    <a:lnTo>
                      <a:pt x="15" y="12"/>
                    </a:lnTo>
                    <a:lnTo>
                      <a:pt x="13" y="8"/>
                    </a:lnTo>
                    <a:lnTo>
                      <a:pt x="11" y="0"/>
                    </a:lnTo>
                    <a:lnTo>
                      <a:pt x="0" y="0"/>
                    </a:lnTo>
                    <a:lnTo>
                      <a:pt x="1" y="10"/>
                    </a:lnTo>
                    <a:lnTo>
                      <a:pt x="6" y="18"/>
                    </a:lnTo>
                    <a:lnTo>
                      <a:pt x="11" y="23"/>
                    </a:lnTo>
                    <a:lnTo>
                      <a:pt x="22" y="27"/>
                    </a:lnTo>
                    <a:lnTo>
                      <a:pt x="22" y="16"/>
                    </a:lnTo>
                    <a:close/>
                  </a:path>
                </a:pathLst>
              </a:custGeom>
              <a:solidFill>
                <a:srgbClr val="000000"/>
              </a:solidFill>
              <a:ln w="9525">
                <a:noFill/>
                <a:round/>
                <a:headEnd/>
                <a:tailEnd/>
              </a:ln>
            </p:spPr>
            <p:txBody>
              <a:bodyPr/>
              <a:lstStyle/>
              <a:p>
                <a:endParaRPr lang="en-US"/>
              </a:p>
            </p:txBody>
          </p:sp>
          <p:sp>
            <p:nvSpPr>
              <p:cNvPr id="1142" name="Freeform 309"/>
              <p:cNvSpPr>
                <a:spLocks/>
              </p:cNvSpPr>
              <p:nvPr/>
            </p:nvSpPr>
            <p:spPr bwMode="auto">
              <a:xfrm>
                <a:off x="3473" y="1569"/>
                <a:ext cx="6" cy="12"/>
              </a:xfrm>
              <a:custGeom>
                <a:avLst/>
                <a:gdLst>
                  <a:gd name="T0" fmla="*/ 0 w 40"/>
                  <a:gd name="T1" fmla="*/ 1 h 21"/>
                  <a:gd name="T2" fmla="*/ 0 w 40"/>
                  <a:gd name="T3" fmla="*/ 1 h 21"/>
                  <a:gd name="T4" fmla="*/ 0 w 40"/>
                  <a:gd name="T5" fmla="*/ 0 h 21"/>
                  <a:gd name="T6" fmla="*/ 0 w 40"/>
                  <a:gd name="T7" fmla="*/ 1 h 21"/>
                  <a:gd name="T8" fmla="*/ 0 w 40"/>
                  <a:gd name="T9" fmla="*/ 1 h 21"/>
                  <a:gd name="T10" fmla="*/ 0 w 40"/>
                  <a:gd name="T11" fmla="*/ 1 h 21"/>
                  <a:gd name="T12" fmla="*/ 0 w 40"/>
                  <a:gd name="T13" fmla="*/ 1 h 21"/>
                  <a:gd name="T14" fmla="*/ 0 w 40"/>
                  <a:gd name="T15" fmla="*/ 1 h 21"/>
                  <a:gd name="T16" fmla="*/ 0 w 40"/>
                  <a:gd name="T17" fmla="*/ 1 h 21"/>
                  <a:gd name="T18" fmla="*/ 0 w 40"/>
                  <a:gd name="T19" fmla="*/ 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21"/>
                  <a:gd name="T32" fmla="*/ 40 w 40"/>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21">
                    <a:moveTo>
                      <a:pt x="40" y="15"/>
                    </a:moveTo>
                    <a:lnTo>
                      <a:pt x="37" y="10"/>
                    </a:lnTo>
                    <a:lnTo>
                      <a:pt x="5" y="0"/>
                    </a:lnTo>
                    <a:lnTo>
                      <a:pt x="0" y="10"/>
                    </a:lnTo>
                    <a:lnTo>
                      <a:pt x="33" y="21"/>
                    </a:lnTo>
                    <a:lnTo>
                      <a:pt x="29" y="15"/>
                    </a:lnTo>
                    <a:lnTo>
                      <a:pt x="40" y="15"/>
                    </a:lnTo>
                    <a:lnTo>
                      <a:pt x="40" y="12"/>
                    </a:lnTo>
                    <a:lnTo>
                      <a:pt x="37" y="10"/>
                    </a:lnTo>
                    <a:lnTo>
                      <a:pt x="40" y="15"/>
                    </a:lnTo>
                    <a:close/>
                  </a:path>
                </a:pathLst>
              </a:custGeom>
              <a:solidFill>
                <a:srgbClr val="000000"/>
              </a:solidFill>
              <a:ln w="9525">
                <a:noFill/>
                <a:round/>
                <a:headEnd/>
                <a:tailEnd/>
              </a:ln>
            </p:spPr>
            <p:txBody>
              <a:bodyPr/>
              <a:lstStyle/>
              <a:p>
                <a:endParaRPr lang="en-US"/>
              </a:p>
            </p:txBody>
          </p:sp>
          <p:sp>
            <p:nvSpPr>
              <p:cNvPr id="1143" name="Freeform 310"/>
              <p:cNvSpPr>
                <a:spLocks/>
              </p:cNvSpPr>
              <p:nvPr/>
            </p:nvSpPr>
            <p:spPr bwMode="auto">
              <a:xfrm>
                <a:off x="3473" y="1571"/>
                <a:ext cx="6" cy="48"/>
              </a:xfrm>
              <a:custGeom>
                <a:avLst/>
                <a:gdLst>
                  <a:gd name="T0" fmla="*/ 0 w 35"/>
                  <a:gd name="T1" fmla="*/ 0 h 237"/>
                  <a:gd name="T2" fmla="*/ 0 w 35"/>
                  <a:gd name="T3" fmla="*/ 0 h 237"/>
                  <a:gd name="T4" fmla="*/ 0 w 35"/>
                  <a:gd name="T5" fmla="*/ 0 h 237"/>
                  <a:gd name="T6" fmla="*/ 0 w 35"/>
                  <a:gd name="T7" fmla="*/ 0 h 237"/>
                  <a:gd name="T8" fmla="*/ 0 w 35"/>
                  <a:gd name="T9" fmla="*/ 0 h 237"/>
                  <a:gd name="T10" fmla="*/ 0 w 35"/>
                  <a:gd name="T11" fmla="*/ 0 h 237"/>
                  <a:gd name="T12" fmla="*/ 0 w 35"/>
                  <a:gd name="T13" fmla="*/ 0 h 237"/>
                  <a:gd name="T14" fmla="*/ 0 w 35"/>
                  <a:gd name="T15" fmla="*/ 0 h 237"/>
                  <a:gd name="T16" fmla="*/ 0 w 35"/>
                  <a:gd name="T17" fmla="*/ 0 h 237"/>
                  <a:gd name="T18" fmla="*/ 0 w 35"/>
                  <a:gd name="T19" fmla="*/ 0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237"/>
                  <a:gd name="T32" fmla="*/ 35 w 35"/>
                  <a:gd name="T33" fmla="*/ 237 h 2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237">
                    <a:moveTo>
                      <a:pt x="3" y="235"/>
                    </a:moveTo>
                    <a:lnTo>
                      <a:pt x="11" y="230"/>
                    </a:lnTo>
                    <a:lnTo>
                      <a:pt x="35" y="0"/>
                    </a:lnTo>
                    <a:lnTo>
                      <a:pt x="24" y="0"/>
                    </a:lnTo>
                    <a:lnTo>
                      <a:pt x="0" y="230"/>
                    </a:lnTo>
                    <a:lnTo>
                      <a:pt x="7" y="225"/>
                    </a:lnTo>
                    <a:lnTo>
                      <a:pt x="3" y="235"/>
                    </a:lnTo>
                    <a:lnTo>
                      <a:pt x="10" y="237"/>
                    </a:lnTo>
                    <a:lnTo>
                      <a:pt x="11" y="230"/>
                    </a:lnTo>
                    <a:lnTo>
                      <a:pt x="3" y="235"/>
                    </a:lnTo>
                    <a:close/>
                  </a:path>
                </a:pathLst>
              </a:custGeom>
              <a:solidFill>
                <a:srgbClr val="000000"/>
              </a:solidFill>
              <a:ln w="9525">
                <a:noFill/>
                <a:round/>
                <a:headEnd/>
                <a:tailEnd/>
              </a:ln>
            </p:spPr>
            <p:txBody>
              <a:bodyPr/>
              <a:lstStyle/>
              <a:p>
                <a:endParaRPr lang="en-US"/>
              </a:p>
            </p:txBody>
          </p:sp>
          <p:sp>
            <p:nvSpPr>
              <p:cNvPr id="1144" name="Freeform 311"/>
              <p:cNvSpPr>
                <a:spLocks/>
              </p:cNvSpPr>
              <p:nvPr/>
            </p:nvSpPr>
            <p:spPr bwMode="auto">
              <a:xfrm>
                <a:off x="3473" y="1615"/>
                <a:ext cx="6" cy="12"/>
              </a:xfrm>
              <a:custGeom>
                <a:avLst/>
                <a:gdLst>
                  <a:gd name="T0" fmla="*/ 0 w 35"/>
                  <a:gd name="T1" fmla="*/ 1 h 24"/>
                  <a:gd name="T2" fmla="*/ 0 w 35"/>
                  <a:gd name="T3" fmla="*/ 1 h 24"/>
                  <a:gd name="T4" fmla="*/ 0 w 35"/>
                  <a:gd name="T5" fmla="*/ 1 h 24"/>
                  <a:gd name="T6" fmla="*/ 0 w 35"/>
                  <a:gd name="T7" fmla="*/ 1 h 24"/>
                  <a:gd name="T8" fmla="*/ 0 w 35"/>
                  <a:gd name="T9" fmla="*/ 0 h 24"/>
                  <a:gd name="T10" fmla="*/ 0 w 35"/>
                  <a:gd name="T11" fmla="*/ 1 h 24"/>
                  <a:gd name="T12" fmla="*/ 0 60000 65536"/>
                  <a:gd name="T13" fmla="*/ 0 60000 65536"/>
                  <a:gd name="T14" fmla="*/ 0 60000 65536"/>
                  <a:gd name="T15" fmla="*/ 0 60000 65536"/>
                  <a:gd name="T16" fmla="*/ 0 60000 65536"/>
                  <a:gd name="T17" fmla="*/ 0 60000 65536"/>
                  <a:gd name="T18" fmla="*/ 0 w 35"/>
                  <a:gd name="T19" fmla="*/ 0 h 24"/>
                  <a:gd name="T20" fmla="*/ 35 w 35"/>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5" h="24">
                    <a:moveTo>
                      <a:pt x="2" y="5"/>
                    </a:moveTo>
                    <a:lnTo>
                      <a:pt x="0" y="11"/>
                    </a:lnTo>
                    <a:lnTo>
                      <a:pt x="31" y="24"/>
                    </a:lnTo>
                    <a:lnTo>
                      <a:pt x="35" y="14"/>
                    </a:lnTo>
                    <a:lnTo>
                      <a:pt x="4" y="0"/>
                    </a:lnTo>
                    <a:lnTo>
                      <a:pt x="2" y="5"/>
                    </a:lnTo>
                    <a:close/>
                  </a:path>
                </a:pathLst>
              </a:custGeom>
              <a:solidFill>
                <a:srgbClr val="000000"/>
              </a:solidFill>
              <a:ln w="9525">
                <a:noFill/>
                <a:round/>
                <a:headEnd/>
                <a:tailEnd/>
              </a:ln>
            </p:spPr>
            <p:txBody>
              <a:bodyPr/>
              <a:lstStyle/>
              <a:p>
                <a:endParaRPr lang="en-US"/>
              </a:p>
            </p:txBody>
          </p:sp>
          <p:sp>
            <p:nvSpPr>
              <p:cNvPr id="1145" name="Freeform 312"/>
              <p:cNvSpPr>
                <a:spLocks/>
              </p:cNvSpPr>
              <p:nvPr/>
            </p:nvSpPr>
            <p:spPr bwMode="auto">
              <a:xfrm>
                <a:off x="3496" y="1489"/>
                <a:ext cx="6" cy="182"/>
              </a:xfrm>
              <a:custGeom>
                <a:avLst/>
                <a:gdLst>
                  <a:gd name="T0" fmla="*/ 0 w 30"/>
                  <a:gd name="T1" fmla="*/ 0 h 928"/>
                  <a:gd name="T2" fmla="*/ 0 w 30"/>
                  <a:gd name="T3" fmla="*/ 0 h 928"/>
                  <a:gd name="T4" fmla="*/ 0 w 30"/>
                  <a:gd name="T5" fmla="*/ 0 h 928"/>
                  <a:gd name="T6" fmla="*/ 0 w 30"/>
                  <a:gd name="T7" fmla="*/ 0 h 928"/>
                  <a:gd name="T8" fmla="*/ 0 w 30"/>
                  <a:gd name="T9" fmla="*/ 0 h 928"/>
                  <a:gd name="T10" fmla="*/ 0 w 30"/>
                  <a:gd name="T11" fmla="*/ 0 h 928"/>
                  <a:gd name="T12" fmla="*/ 0 w 30"/>
                  <a:gd name="T13" fmla="*/ 0 h 928"/>
                  <a:gd name="T14" fmla="*/ 0 w 30"/>
                  <a:gd name="T15" fmla="*/ 0 h 928"/>
                  <a:gd name="T16" fmla="*/ 0 w 30"/>
                  <a:gd name="T17" fmla="*/ 0 h 928"/>
                  <a:gd name="T18" fmla="*/ 0 w 30"/>
                  <a:gd name="T19" fmla="*/ 0 h 9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928"/>
                  <a:gd name="T32" fmla="*/ 30 w 30"/>
                  <a:gd name="T33" fmla="*/ 928 h 9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928">
                    <a:moveTo>
                      <a:pt x="27" y="4"/>
                    </a:moveTo>
                    <a:lnTo>
                      <a:pt x="19" y="9"/>
                    </a:lnTo>
                    <a:lnTo>
                      <a:pt x="0" y="928"/>
                    </a:lnTo>
                    <a:lnTo>
                      <a:pt x="11" y="928"/>
                    </a:lnTo>
                    <a:lnTo>
                      <a:pt x="30" y="9"/>
                    </a:lnTo>
                    <a:lnTo>
                      <a:pt x="22" y="14"/>
                    </a:lnTo>
                    <a:lnTo>
                      <a:pt x="27" y="4"/>
                    </a:lnTo>
                    <a:lnTo>
                      <a:pt x="19" y="0"/>
                    </a:lnTo>
                    <a:lnTo>
                      <a:pt x="19" y="9"/>
                    </a:lnTo>
                    <a:lnTo>
                      <a:pt x="27" y="4"/>
                    </a:lnTo>
                    <a:close/>
                  </a:path>
                </a:pathLst>
              </a:custGeom>
              <a:solidFill>
                <a:srgbClr val="000000"/>
              </a:solidFill>
              <a:ln w="9525">
                <a:noFill/>
                <a:round/>
                <a:headEnd/>
                <a:tailEnd/>
              </a:ln>
            </p:spPr>
            <p:txBody>
              <a:bodyPr/>
              <a:lstStyle/>
              <a:p>
                <a:endParaRPr lang="en-US"/>
              </a:p>
            </p:txBody>
          </p:sp>
          <p:sp>
            <p:nvSpPr>
              <p:cNvPr id="1146" name="Freeform 313"/>
              <p:cNvSpPr>
                <a:spLocks/>
              </p:cNvSpPr>
              <p:nvPr/>
            </p:nvSpPr>
            <p:spPr bwMode="auto">
              <a:xfrm>
                <a:off x="3503" y="1485"/>
                <a:ext cx="17" cy="12"/>
              </a:xfrm>
              <a:custGeom>
                <a:avLst/>
                <a:gdLst>
                  <a:gd name="T0" fmla="*/ 0 w 82"/>
                  <a:gd name="T1" fmla="*/ 0 h 42"/>
                  <a:gd name="T2" fmla="*/ 0 w 82"/>
                  <a:gd name="T3" fmla="*/ 0 h 42"/>
                  <a:gd name="T4" fmla="*/ 0 w 82"/>
                  <a:gd name="T5" fmla="*/ 0 h 42"/>
                  <a:gd name="T6" fmla="*/ 0 w 82"/>
                  <a:gd name="T7" fmla="*/ 0 h 42"/>
                  <a:gd name="T8" fmla="*/ 0 w 82"/>
                  <a:gd name="T9" fmla="*/ 0 h 42"/>
                  <a:gd name="T10" fmla="*/ 0 w 82"/>
                  <a:gd name="T11" fmla="*/ 0 h 42"/>
                  <a:gd name="T12" fmla="*/ 0 w 82"/>
                  <a:gd name="T13" fmla="*/ 0 h 42"/>
                  <a:gd name="T14" fmla="*/ 0 w 82"/>
                  <a:gd name="T15" fmla="*/ 0 h 42"/>
                  <a:gd name="T16" fmla="*/ 0 w 82"/>
                  <a:gd name="T17" fmla="*/ 0 h 42"/>
                  <a:gd name="T18" fmla="*/ 0 w 8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42"/>
                  <a:gd name="T32" fmla="*/ 82 w 8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42">
                    <a:moveTo>
                      <a:pt x="82" y="35"/>
                    </a:moveTo>
                    <a:lnTo>
                      <a:pt x="78" y="31"/>
                    </a:lnTo>
                    <a:lnTo>
                      <a:pt x="5" y="0"/>
                    </a:lnTo>
                    <a:lnTo>
                      <a:pt x="0" y="10"/>
                    </a:lnTo>
                    <a:lnTo>
                      <a:pt x="74" y="42"/>
                    </a:lnTo>
                    <a:lnTo>
                      <a:pt x="71" y="38"/>
                    </a:lnTo>
                    <a:lnTo>
                      <a:pt x="82" y="35"/>
                    </a:lnTo>
                    <a:lnTo>
                      <a:pt x="81" y="32"/>
                    </a:lnTo>
                    <a:lnTo>
                      <a:pt x="78" y="31"/>
                    </a:lnTo>
                    <a:lnTo>
                      <a:pt x="82" y="35"/>
                    </a:lnTo>
                    <a:close/>
                  </a:path>
                </a:pathLst>
              </a:custGeom>
              <a:solidFill>
                <a:srgbClr val="000000"/>
              </a:solidFill>
              <a:ln w="9525">
                <a:noFill/>
                <a:round/>
                <a:headEnd/>
                <a:tailEnd/>
              </a:ln>
            </p:spPr>
            <p:txBody>
              <a:bodyPr/>
              <a:lstStyle/>
              <a:p>
                <a:endParaRPr lang="en-US"/>
              </a:p>
            </p:txBody>
          </p:sp>
          <p:sp>
            <p:nvSpPr>
              <p:cNvPr id="1147" name="Freeform 314"/>
              <p:cNvSpPr>
                <a:spLocks/>
              </p:cNvSpPr>
              <p:nvPr/>
            </p:nvSpPr>
            <p:spPr bwMode="auto">
              <a:xfrm>
                <a:off x="3512" y="1499"/>
                <a:ext cx="58" cy="206"/>
              </a:xfrm>
              <a:custGeom>
                <a:avLst/>
                <a:gdLst>
                  <a:gd name="T0" fmla="*/ 0 w 293"/>
                  <a:gd name="T1" fmla="*/ 0 h 1052"/>
                  <a:gd name="T2" fmla="*/ 0 w 293"/>
                  <a:gd name="T3" fmla="*/ 0 h 1052"/>
                  <a:gd name="T4" fmla="*/ 0 w 293"/>
                  <a:gd name="T5" fmla="*/ 0 h 1052"/>
                  <a:gd name="T6" fmla="*/ 0 w 293"/>
                  <a:gd name="T7" fmla="*/ 0 h 1052"/>
                  <a:gd name="T8" fmla="*/ 0 w 293"/>
                  <a:gd name="T9" fmla="*/ 0 h 1052"/>
                  <a:gd name="T10" fmla="*/ 0 w 293"/>
                  <a:gd name="T11" fmla="*/ 0 h 1052"/>
                  <a:gd name="T12" fmla="*/ 0 60000 65536"/>
                  <a:gd name="T13" fmla="*/ 0 60000 65536"/>
                  <a:gd name="T14" fmla="*/ 0 60000 65536"/>
                  <a:gd name="T15" fmla="*/ 0 60000 65536"/>
                  <a:gd name="T16" fmla="*/ 0 60000 65536"/>
                  <a:gd name="T17" fmla="*/ 0 60000 65536"/>
                  <a:gd name="T18" fmla="*/ 0 w 293"/>
                  <a:gd name="T19" fmla="*/ 0 h 1052"/>
                  <a:gd name="T20" fmla="*/ 293 w 293"/>
                  <a:gd name="T21" fmla="*/ 1052 h 1052"/>
                </a:gdLst>
                <a:ahLst/>
                <a:cxnLst>
                  <a:cxn ang="T12">
                    <a:pos x="T0" y="T1"/>
                  </a:cxn>
                  <a:cxn ang="T13">
                    <a:pos x="T2" y="T3"/>
                  </a:cxn>
                  <a:cxn ang="T14">
                    <a:pos x="T4" y="T5"/>
                  </a:cxn>
                  <a:cxn ang="T15">
                    <a:pos x="T6" y="T7"/>
                  </a:cxn>
                  <a:cxn ang="T16">
                    <a:pos x="T8" y="T9"/>
                  </a:cxn>
                  <a:cxn ang="T17">
                    <a:pos x="T10" y="T11"/>
                  </a:cxn>
                </a:cxnLst>
                <a:rect l="T18" t="T19" r="T20" b="T21"/>
                <a:pathLst>
                  <a:path w="293" h="1052">
                    <a:moveTo>
                      <a:pt x="287" y="1051"/>
                    </a:moveTo>
                    <a:lnTo>
                      <a:pt x="293" y="1049"/>
                    </a:lnTo>
                    <a:lnTo>
                      <a:pt x="11" y="0"/>
                    </a:lnTo>
                    <a:lnTo>
                      <a:pt x="0" y="3"/>
                    </a:lnTo>
                    <a:lnTo>
                      <a:pt x="281" y="1052"/>
                    </a:lnTo>
                    <a:lnTo>
                      <a:pt x="287" y="1051"/>
                    </a:lnTo>
                    <a:close/>
                  </a:path>
                </a:pathLst>
              </a:custGeom>
              <a:solidFill>
                <a:srgbClr val="000000"/>
              </a:solidFill>
              <a:ln w="9525">
                <a:noFill/>
                <a:round/>
                <a:headEnd/>
                <a:tailEnd/>
              </a:ln>
            </p:spPr>
            <p:txBody>
              <a:bodyPr/>
              <a:lstStyle/>
              <a:p>
                <a:endParaRPr lang="en-US"/>
              </a:p>
            </p:txBody>
          </p:sp>
          <p:sp>
            <p:nvSpPr>
              <p:cNvPr id="1148" name="Freeform 315"/>
              <p:cNvSpPr>
                <a:spLocks/>
              </p:cNvSpPr>
              <p:nvPr/>
            </p:nvSpPr>
            <p:spPr bwMode="auto">
              <a:xfrm>
                <a:off x="3512" y="1550"/>
                <a:ext cx="2" cy="12"/>
              </a:xfrm>
              <a:custGeom>
                <a:avLst/>
                <a:gdLst>
                  <a:gd name="T0" fmla="*/ 0 w 18"/>
                  <a:gd name="T1" fmla="*/ 0 h 35"/>
                  <a:gd name="T2" fmla="*/ 0 w 18"/>
                  <a:gd name="T3" fmla="*/ 0 h 35"/>
                  <a:gd name="T4" fmla="*/ 0 w 18"/>
                  <a:gd name="T5" fmla="*/ 0 h 35"/>
                  <a:gd name="T6" fmla="*/ 0 w 18"/>
                  <a:gd name="T7" fmla="*/ 0 h 35"/>
                  <a:gd name="T8" fmla="*/ 0 w 18"/>
                  <a:gd name="T9" fmla="*/ 0 h 35"/>
                  <a:gd name="T10" fmla="*/ 0 w 18"/>
                  <a:gd name="T11" fmla="*/ 0 h 35"/>
                  <a:gd name="T12" fmla="*/ 0 60000 65536"/>
                  <a:gd name="T13" fmla="*/ 0 60000 65536"/>
                  <a:gd name="T14" fmla="*/ 0 60000 65536"/>
                  <a:gd name="T15" fmla="*/ 0 60000 65536"/>
                  <a:gd name="T16" fmla="*/ 0 60000 65536"/>
                  <a:gd name="T17" fmla="*/ 0 60000 65536"/>
                  <a:gd name="T18" fmla="*/ 0 w 18"/>
                  <a:gd name="T19" fmla="*/ 0 h 35"/>
                  <a:gd name="T20" fmla="*/ 18 w 18"/>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8" h="35">
                    <a:moveTo>
                      <a:pt x="6" y="34"/>
                    </a:moveTo>
                    <a:lnTo>
                      <a:pt x="11" y="35"/>
                    </a:lnTo>
                    <a:lnTo>
                      <a:pt x="18" y="2"/>
                    </a:lnTo>
                    <a:lnTo>
                      <a:pt x="7" y="0"/>
                    </a:lnTo>
                    <a:lnTo>
                      <a:pt x="0" y="33"/>
                    </a:lnTo>
                    <a:lnTo>
                      <a:pt x="6" y="34"/>
                    </a:lnTo>
                    <a:close/>
                  </a:path>
                </a:pathLst>
              </a:custGeom>
              <a:solidFill>
                <a:srgbClr val="000000"/>
              </a:solidFill>
              <a:ln w="9525">
                <a:noFill/>
                <a:round/>
                <a:headEnd/>
                <a:tailEnd/>
              </a:ln>
            </p:spPr>
            <p:txBody>
              <a:bodyPr/>
              <a:lstStyle/>
              <a:p>
                <a:endParaRPr lang="en-US"/>
              </a:p>
            </p:txBody>
          </p:sp>
          <p:sp>
            <p:nvSpPr>
              <p:cNvPr id="1149" name="Freeform 316"/>
              <p:cNvSpPr>
                <a:spLocks/>
              </p:cNvSpPr>
              <p:nvPr/>
            </p:nvSpPr>
            <p:spPr bwMode="auto">
              <a:xfrm>
                <a:off x="3525" y="1495"/>
                <a:ext cx="11" cy="12"/>
              </a:xfrm>
              <a:custGeom>
                <a:avLst/>
                <a:gdLst>
                  <a:gd name="T0" fmla="*/ 0 w 53"/>
                  <a:gd name="T1" fmla="*/ 1 h 19"/>
                  <a:gd name="T2" fmla="*/ 0 w 53"/>
                  <a:gd name="T3" fmla="*/ 1 h 19"/>
                  <a:gd name="T4" fmla="*/ 0 w 53"/>
                  <a:gd name="T5" fmla="*/ 1 h 19"/>
                  <a:gd name="T6" fmla="*/ 0 w 53"/>
                  <a:gd name="T7" fmla="*/ 1 h 19"/>
                  <a:gd name="T8" fmla="*/ 0 w 53"/>
                  <a:gd name="T9" fmla="*/ 1 h 19"/>
                  <a:gd name="T10" fmla="*/ 0 w 53"/>
                  <a:gd name="T11" fmla="*/ 1 h 19"/>
                  <a:gd name="T12" fmla="*/ 0 w 53"/>
                  <a:gd name="T13" fmla="*/ 1 h 19"/>
                  <a:gd name="T14" fmla="*/ 0 w 53"/>
                  <a:gd name="T15" fmla="*/ 0 h 19"/>
                  <a:gd name="T16" fmla="*/ 0 w 53"/>
                  <a:gd name="T17" fmla="*/ 0 h 19"/>
                  <a:gd name="T18" fmla="*/ 0 w 53"/>
                  <a:gd name="T19" fmla="*/ 1 h 19"/>
                  <a:gd name="T20" fmla="*/ 0 w 53"/>
                  <a:gd name="T21" fmla="*/ 1 h 19"/>
                  <a:gd name="T22" fmla="*/ 0 w 53"/>
                  <a:gd name="T23" fmla="*/ 1 h 19"/>
                  <a:gd name="T24" fmla="*/ 0 w 53"/>
                  <a:gd name="T25" fmla="*/ 1 h 19"/>
                  <a:gd name="T26" fmla="*/ 0 w 53"/>
                  <a:gd name="T27" fmla="*/ 1 h 19"/>
                  <a:gd name="T28" fmla="*/ 0 w 53"/>
                  <a:gd name="T29" fmla="*/ 1 h 19"/>
                  <a:gd name="T30" fmla="*/ 0 w 53"/>
                  <a:gd name="T31" fmla="*/ 1 h 19"/>
                  <a:gd name="T32" fmla="*/ 0 w 53"/>
                  <a:gd name="T33" fmla="*/ 1 h 19"/>
                  <a:gd name="T34" fmla="*/ 0 w 53"/>
                  <a:gd name="T35" fmla="*/ 1 h 19"/>
                  <a:gd name="T36" fmla="*/ 0 w 53"/>
                  <a:gd name="T37" fmla="*/ 1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19"/>
                  <a:gd name="T59" fmla="*/ 53 w 53"/>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19">
                    <a:moveTo>
                      <a:pt x="53" y="11"/>
                    </a:moveTo>
                    <a:lnTo>
                      <a:pt x="45" y="7"/>
                    </a:lnTo>
                    <a:lnTo>
                      <a:pt x="39" y="3"/>
                    </a:lnTo>
                    <a:lnTo>
                      <a:pt x="31" y="1"/>
                    </a:lnTo>
                    <a:lnTo>
                      <a:pt x="25" y="1"/>
                    </a:lnTo>
                    <a:lnTo>
                      <a:pt x="19" y="1"/>
                    </a:lnTo>
                    <a:lnTo>
                      <a:pt x="14" y="1"/>
                    </a:lnTo>
                    <a:lnTo>
                      <a:pt x="7" y="0"/>
                    </a:lnTo>
                    <a:lnTo>
                      <a:pt x="2" y="0"/>
                    </a:lnTo>
                    <a:lnTo>
                      <a:pt x="0" y="11"/>
                    </a:lnTo>
                    <a:lnTo>
                      <a:pt x="7" y="11"/>
                    </a:lnTo>
                    <a:lnTo>
                      <a:pt x="14" y="12"/>
                    </a:lnTo>
                    <a:lnTo>
                      <a:pt x="19" y="12"/>
                    </a:lnTo>
                    <a:lnTo>
                      <a:pt x="25" y="12"/>
                    </a:lnTo>
                    <a:lnTo>
                      <a:pt x="29" y="12"/>
                    </a:lnTo>
                    <a:lnTo>
                      <a:pt x="35" y="14"/>
                    </a:lnTo>
                    <a:lnTo>
                      <a:pt x="40" y="15"/>
                    </a:lnTo>
                    <a:lnTo>
                      <a:pt x="46" y="19"/>
                    </a:lnTo>
                    <a:lnTo>
                      <a:pt x="53" y="11"/>
                    </a:lnTo>
                    <a:close/>
                  </a:path>
                </a:pathLst>
              </a:custGeom>
              <a:solidFill>
                <a:srgbClr val="000000"/>
              </a:solidFill>
              <a:ln w="9525">
                <a:noFill/>
                <a:round/>
                <a:headEnd/>
                <a:tailEnd/>
              </a:ln>
            </p:spPr>
            <p:txBody>
              <a:bodyPr/>
              <a:lstStyle/>
              <a:p>
                <a:endParaRPr lang="en-US"/>
              </a:p>
            </p:txBody>
          </p:sp>
          <p:sp>
            <p:nvSpPr>
              <p:cNvPr id="1150" name="Freeform 317"/>
              <p:cNvSpPr>
                <a:spLocks/>
              </p:cNvSpPr>
              <p:nvPr/>
            </p:nvSpPr>
            <p:spPr bwMode="auto">
              <a:xfrm>
                <a:off x="3339" y="1742"/>
                <a:ext cx="37" cy="12"/>
              </a:xfrm>
              <a:custGeom>
                <a:avLst/>
                <a:gdLst>
                  <a:gd name="T0" fmla="*/ 0 w 186"/>
                  <a:gd name="T1" fmla="*/ 0 h 89"/>
                  <a:gd name="T2" fmla="*/ 0 w 186"/>
                  <a:gd name="T3" fmla="*/ 0 h 89"/>
                  <a:gd name="T4" fmla="*/ 0 w 186"/>
                  <a:gd name="T5" fmla="*/ 0 h 89"/>
                  <a:gd name="T6" fmla="*/ 0 w 186"/>
                  <a:gd name="T7" fmla="*/ 0 h 89"/>
                  <a:gd name="T8" fmla="*/ 0 w 186"/>
                  <a:gd name="T9" fmla="*/ 0 h 89"/>
                  <a:gd name="T10" fmla="*/ 0 w 186"/>
                  <a:gd name="T11" fmla="*/ 0 h 89"/>
                  <a:gd name="T12" fmla="*/ 0 w 186"/>
                  <a:gd name="T13" fmla="*/ 0 h 89"/>
                  <a:gd name="T14" fmla="*/ 0 w 186"/>
                  <a:gd name="T15" fmla="*/ 0 h 89"/>
                  <a:gd name="T16" fmla="*/ 0 w 186"/>
                  <a:gd name="T17" fmla="*/ 0 h 89"/>
                  <a:gd name="T18" fmla="*/ 0 w 186"/>
                  <a:gd name="T19" fmla="*/ 0 h 89"/>
                  <a:gd name="T20" fmla="*/ 0 w 186"/>
                  <a:gd name="T21" fmla="*/ 0 h 89"/>
                  <a:gd name="T22" fmla="*/ 0 w 186"/>
                  <a:gd name="T23" fmla="*/ 0 h 89"/>
                  <a:gd name="T24" fmla="*/ 0 w 186"/>
                  <a:gd name="T25" fmla="*/ 0 h 89"/>
                  <a:gd name="T26" fmla="*/ 0 w 186"/>
                  <a:gd name="T27" fmla="*/ 0 h 89"/>
                  <a:gd name="T28" fmla="*/ 0 w 186"/>
                  <a:gd name="T29" fmla="*/ 0 h 89"/>
                  <a:gd name="T30" fmla="*/ 0 w 186"/>
                  <a:gd name="T31" fmla="*/ 0 h 89"/>
                  <a:gd name="T32" fmla="*/ 0 w 186"/>
                  <a:gd name="T33" fmla="*/ 0 h 89"/>
                  <a:gd name="T34" fmla="*/ 0 w 186"/>
                  <a:gd name="T35" fmla="*/ 0 h 89"/>
                  <a:gd name="T36" fmla="*/ 0 w 186"/>
                  <a:gd name="T37" fmla="*/ 0 h 89"/>
                  <a:gd name="T38" fmla="*/ 0 w 186"/>
                  <a:gd name="T39" fmla="*/ 0 h 89"/>
                  <a:gd name="T40" fmla="*/ 0 w 186"/>
                  <a:gd name="T41" fmla="*/ 0 h 89"/>
                  <a:gd name="T42" fmla="*/ 0 w 186"/>
                  <a:gd name="T43" fmla="*/ 0 h 89"/>
                  <a:gd name="T44" fmla="*/ 0 w 186"/>
                  <a:gd name="T45" fmla="*/ 0 h 89"/>
                  <a:gd name="T46" fmla="*/ 0 w 186"/>
                  <a:gd name="T47" fmla="*/ 0 h 89"/>
                  <a:gd name="T48" fmla="*/ 0 w 186"/>
                  <a:gd name="T49" fmla="*/ 0 h 89"/>
                  <a:gd name="T50" fmla="*/ 0 w 186"/>
                  <a:gd name="T51" fmla="*/ 0 h 89"/>
                  <a:gd name="T52" fmla="*/ 0 w 186"/>
                  <a:gd name="T53" fmla="*/ 0 h 89"/>
                  <a:gd name="T54" fmla="*/ 0 w 186"/>
                  <a:gd name="T55" fmla="*/ 0 h 89"/>
                  <a:gd name="T56" fmla="*/ 0 w 186"/>
                  <a:gd name="T57" fmla="*/ 0 h 89"/>
                  <a:gd name="T58" fmla="*/ 0 w 186"/>
                  <a:gd name="T59" fmla="*/ 0 h 89"/>
                  <a:gd name="T60" fmla="*/ 0 w 186"/>
                  <a:gd name="T61" fmla="*/ 0 h 89"/>
                  <a:gd name="T62" fmla="*/ 0 w 186"/>
                  <a:gd name="T63" fmla="*/ 0 h 89"/>
                  <a:gd name="T64" fmla="*/ 0 w 186"/>
                  <a:gd name="T65" fmla="*/ 0 h 89"/>
                  <a:gd name="T66" fmla="*/ 0 w 186"/>
                  <a:gd name="T67" fmla="*/ 0 h 89"/>
                  <a:gd name="T68" fmla="*/ 0 w 186"/>
                  <a:gd name="T69" fmla="*/ 0 h 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89"/>
                  <a:gd name="T107" fmla="*/ 186 w 186"/>
                  <a:gd name="T108" fmla="*/ 89 h 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89">
                    <a:moveTo>
                      <a:pt x="186" y="89"/>
                    </a:moveTo>
                    <a:lnTo>
                      <a:pt x="185" y="81"/>
                    </a:lnTo>
                    <a:lnTo>
                      <a:pt x="180" y="74"/>
                    </a:lnTo>
                    <a:lnTo>
                      <a:pt x="174" y="67"/>
                    </a:lnTo>
                    <a:lnTo>
                      <a:pt x="165" y="61"/>
                    </a:lnTo>
                    <a:lnTo>
                      <a:pt x="152" y="54"/>
                    </a:lnTo>
                    <a:lnTo>
                      <a:pt x="140" y="48"/>
                    </a:lnTo>
                    <a:lnTo>
                      <a:pt x="127" y="41"/>
                    </a:lnTo>
                    <a:lnTo>
                      <a:pt x="112" y="33"/>
                    </a:lnTo>
                    <a:lnTo>
                      <a:pt x="96" y="28"/>
                    </a:lnTo>
                    <a:lnTo>
                      <a:pt x="82" y="22"/>
                    </a:lnTo>
                    <a:lnTo>
                      <a:pt x="66" y="17"/>
                    </a:lnTo>
                    <a:lnTo>
                      <a:pt x="52" y="11"/>
                    </a:lnTo>
                    <a:lnTo>
                      <a:pt x="36" y="7"/>
                    </a:lnTo>
                    <a:lnTo>
                      <a:pt x="24" y="4"/>
                    </a:lnTo>
                    <a:lnTo>
                      <a:pt x="11" y="2"/>
                    </a:lnTo>
                    <a:lnTo>
                      <a:pt x="3" y="0"/>
                    </a:lnTo>
                    <a:lnTo>
                      <a:pt x="0" y="10"/>
                    </a:lnTo>
                    <a:lnTo>
                      <a:pt x="9" y="12"/>
                    </a:lnTo>
                    <a:lnTo>
                      <a:pt x="22" y="14"/>
                    </a:lnTo>
                    <a:lnTo>
                      <a:pt x="34" y="18"/>
                    </a:lnTo>
                    <a:lnTo>
                      <a:pt x="47" y="22"/>
                    </a:lnTo>
                    <a:lnTo>
                      <a:pt x="62" y="27"/>
                    </a:lnTo>
                    <a:lnTo>
                      <a:pt x="77" y="32"/>
                    </a:lnTo>
                    <a:lnTo>
                      <a:pt x="92" y="39"/>
                    </a:lnTo>
                    <a:lnTo>
                      <a:pt x="108" y="44"/>
                    </a:lnTo>
                    <a:lnTo>
                      <a:pt x="122" y="49"/>
                    </a:lnTo>
                    <a:lnTo>
                      <a:pt x="136" y="57"/>
                    </a:lnTo>
                    <a:lnTo>
                      <a:pt x="148" y="63"/>
                    </a:lnTo>
                    <a:lnTo>
                      <a:pt x="158" y="69"/>
                    </a:lnTo>
                    <a:lnTo>
                      <a:pt x="167" y="75"/>
                    </a:lnTo>
                    <a:lnTo>
                      <a:pt x="171" y="81"/>
                    </a:lnTo>
                    <a:lnTo>
                      <a:pt x="174" y="85"/>
                    </a:lnTo>
                    <a:lnTo>
                      <a:pt x="175" y="87"/>
                    </a:lnTo>
                    <a:lnTo>
                      <a:pt x="186" y="89"/>
                    </a:lnTo>
                    <a:close/>
                  </a:path>
                </a:pathLst>
              </a:custGeom>
              <a:solidFill>
                <a:srgbClr val="000000"/>
              </a:solidFill>
              <a:ln w="9525">
                <a:noFill/>
                <a:round/>
                <a:headEnd/>
                <a:tailEnd/>
              </a:ln>
            </p:spPr>
            <p:txBody>
              <a:bodyPr/>
              <a:lstStyle/>
              <a:p>
                <a:endParaRPr lang="en-US"/>
              </a:p>
            </p:txBody>
          </p:sp>
          <p:sp>
            <p:nvSpPr>
              <p:cNvPr id="1151" name="Freeform 318"/>
              <p:cNvSpPr>
                <a:spLocks/>
              </p:cNvSpPr>
              <p:nvPr/>
            </p:nvSpPr>
            <p:spPr bwMode="auto">
              <a:xfrm>
                <a:off x="3345" y="1702"/>
                <a:ext cx="128" cy="57"/>
              </a:xfrm>
              <a:custGeom>
                <a:avLst/>
                <a:gdLst>
                  <a:gd name="T0" fmla="*/ 0 w 639"/>
                  <a:gd name="T1" fmla="*/ 0 h 245"/>
                  <a:gd name="T2" fmla="*/ 0 w 639"/>
                  <a:gd name="T3" fmla="*/ 0 h 245"/>
                  <a:gd name="T4" fmla="*/ 0 w 639"/>
                  <a:gd name="T5" fmla="*/ 0 h 245"/>
                  <a:gd name="T6" fmla="*/ 0 w 639"/>
                  <a:gd name="T7" fmla="*/ 0 h 245"/>
                  <a:gd name="T8" fmla="*/ 0 w 639"/>
                  <a:gd name="T9" fmla="*/ 0 h 245"/>
                  <a:gd name="T10" fmla="*/ 0 w 639"/>
                  <a:gd name="T11" fmla="*/ 0 h 245"/>
                  <a:gd name="T12" fmla="*/ 0 60000 65536"/>
                  <a:gd name="T13" fmla="*/ 0 60000 65536"/>
                  <a:gd name="T14" fmla="*/ 0 60000 65536"/>
                  <a:gd name="T15" fmla="*/ 0 60000 65536"/>
                  <a:gd name="T16" fmla="*/ 0 60000 65536"/>
                  <a:gd name="T17" fmla="*/ 0 60000 65536"/>
                  <a:gd name="T18" fmla="*/ 0 w 639"/>
                  <a:gd name="T19" fmla="*/ 0 h 245"/>
                  <a:gd name="T20" fmla="*/ 639 w 639"/>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639" h="245">
                    <a:moveTo>
                      <a:pt x="637" y="5"/>
                    </a:moveTo>
                    <a:lnTo>
                      <a:pt x="635" y="0"/>
                    </a:lnTo>
                    <a:lnTo>
                      <a:pt x="0" y="235"/>
                    </a:lnTo>
                    <a:lnTo>
                      <a:pt x="4" y="245"/>
                    </a:lnTo>
                    <a:lnTo>
                      <a:pt x="639" y="10"/>
                    </a:lnTo>
                    <a:lnTo>
                      <a:pt x="637" y="5"/>
                    </a:lnTo>
                    <a:close/>
                  </a:path>
                </a:pathLst>
              </a:custGeom>
              <a:solidFill>
                <a:srgbClr val="000000"/>
              </a:solidFill>
              <a:ln w="9525">
                <a:noFill/>
                <a:round/>
                <a:headEnd/>
                <a:tailEnd/>
              </a:ln>
            </p:spPr>
            <p:txBody>
              <a:bodyPr/>
              <a:lstStyle/>
              <a:p>
                <a:endParaRPr lang="en-US"/>
              </a:p>
            </p:txBody>
          </p:sp>
          <p:sp>
            <p:nvSpPr>
              <p:cNvPr id="1152" name="Freeform 319"/>
              <p:cNvSpPr>
                <a:spLocks/>
              </p:cNvSpPr>
              <p:nvPr/>
            </p:nvSpPr>
            <p:spPr bwMode="auto">
              <a:xfrm>
                <a:off x="3378" y="1721"/>
                <a:ext cx="6" cy="12"/>
              </a:xfrm>
              <a:custGeom>
                <a:avLst/>
                <a:gdLst>
                  <a:gd name="T0" fmla="*/ 0 w 31"/>
                  <a:gd name="T1" fmla="*/ 1 h 21"/>
                  <a:gd name="T2" fmla="*/ 0 w 31"/>
                  <a:gd name="T3" fmla="*/ 1 h 21"/>
                  <a:gd name="T4" fmla="*/ 0 w 31"/>
                  <a:gd name="T5" fmla="*/ 0 h 21"/>
                  <a:gd name="T6" fmla="*/ 0 w 31"/>
                  <a:gd name="T7" fmla="*/ 1 h 21"/>
                  <a:gd name="T8" fmla="*/ 0 w 31"/>
                  <a:gd name="T9" fmla="*/ 1 h 21"/>
                  <a:gd name="T10" fmla="*/ 0 w 31"/>
                  <a:gd name="T11" fmla="*/ 1 h 21"/>
                  <a:gd name="T12" fmla="*/ 0 w 31"/>
                  <a:gd name="T13" fmla="*/ 1 h 21"/>
                  <a:gd name="T14" fmla="*/ 0 w 31"/>
                  <a:gd name="T15" fmla="*/ 1 h 21"/>
                  <a:gd name="T16" fmla="*/ 0 w 31"/>
                  <a:gd name="T17" fmla="*/ 1 h 21"/>
                  <a:gd name="T18" fmla="*/ 0 w 31"/>
                  <a:gd name="T19" fmla="*/ 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21"/>
                  <a:gd name="T32" fmla="*/ 31 w 3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21">
                    <a:moveTo>
                      <a:pt x="27" y="11"/>
                    </a:moveTo>
                    <a:lnTo>
                      <a:pt x="31" y="10"/>
                    </a:lnTo>
                    <a:lnTo>
                      <a:pt x="4" y="0"/>
                    </a:lnTo>
                    <a:lnTo>
                      <a:pt x="0" y="10"/>
                    </a:lnTo>
                    <a:lnTo>
                      <a:pt x="27" y="21"/>
                    </a:lnTo>
                    <a:lnTo>
                      <a:pt x="31" y="20"/>
                    </a:lnTo>
                    <a:lnTo>
                      <a:pt x="27" y="21"/>
                    </a:lnTo>
                    <a:lnTo>
                      <a:pt x="29" y="21"/>
                    </a:lnTo>
                    <a:lnTo>
                      <a:pt x="31" y="20"/>
                    </a:lnTo>
                    <a:lnTo>
                      <a:pt x="27" y="11"/>
                    </a:lnTo>
                    <a:close/>
                  </a:path>
                </a:pathLst>
              </a:custGeom>
              <a:solidFill>
                <a:srgbClr val="000000"/>
              </a:solidFill>
              <a:ln w="9525">
                <a:noFill/>
                <a:round/>
                <a:headEnd/>
                <a:tailEnd/>
              </a:ln>
            </p:spPr>
            <p:txBody>
              <a:bodyPr/>
              <a:lstStyle/>
              <a:p>
                <a:endParaRPr lang="en-US"/>
              </a:p>
            </p:txBody>
          </p:sp>
          <p:sp>
            <p:nvSpPr>
              <p:cNvPr id="1153" name="Freeform 320"/>
              <p:cNvSpPr>
                <a:spLocks/>
              </p:cNvSpPr>
              <p:nvPr/>
            </p:nvSpPr>
            <p:spPr bwMode="auto">
              <a:xfrm>
                <a:off x="3375" y="1698"/>
                <a:ext cx="71" cy="36"/>
              </a:xfrm>
              <a:custGeom>
                <a:avLst/>
                <a:gdLst>
                  <a:gd name="T0" fmla="*/ 0 w 353"/>
                  <a:gd name="T1" fmla="*/ 0 h 164"/>
                  <a:gd name="T2" fmla="*/ 0 w 353"/>
                  <a:gd name="T3" fmla="*/ 0 h 164"/>
                  <a:gd name="T4" fmla="*/ 0 w 353"/>
                  <a:gd name="T5" fmla="*/ 0 h 164"/>
                  <a:gd name="T6" fmla="*/ 0 w 353"/>
                  <a:gd name="T7" fmla="*/ 0 h 164"/>
                  <a:gd name="T8" fmla="*/ 0 w 353"/>
                  <a:gd name="T9" fmla="*/ 0 h 164"/>
                  <a:gd name="T10" fmla="*/ 0 w 353"/>
                  <a:gd name="T11" fmla="*/ 0 h 164"/>
                  <a:gd name="T12" fmla="*/ 0 w 353"/>
                  <a:gd name="T13" fmla="*/ 0 h 164"/>
                  <a:gd name="T14" fmla="*/ 0 w 353"/>
                  <a:gd name="T15" fmla="*/ 0 h 164"/>
                  <a:gd name="T16" fmla="*/ 0 w 353"/>
                  <a:gd name="T17" fmla="*/ 0 h 164"/>
                  <a:gd name="T18" fmla="*/ 0 w 353"/>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3"/>
                  <a:gd name="T31" fmla="*/ 0 h 164"/>
                  <a:gd name="T32" fmla="*/ 353 w 353"/>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3" h="164">
                    <a:moveTo>
                      <a:pt x="339" y="8"/>
                    </a:moveTo>
                    <a:lnTo>
                      <a:pt x="340" y="0"/>
                    </a:lnTo>
                    <a:lnTo>
                      <a:pt x="0" y="155"/>
                    </a:lnTo>
                    <a:lnTo>
                      <a:pt x="4" y="164"/>
                    </a:lnTo>
                    <a:lnTo>
                      <a:pt x="344" y="8"/>
                    </a:lnTo>
                    <a:lnTo>
                      <a:pt x="345" y="0"/>
                    </a:lnTo>
                    <a:lnTo>
                      <a:pt x="344" y="8"/>
                    </a:lnTo>
                    <a:lnTo>
                      <a:pt x="353" y="4"/>
                    </a:lnTo>
                    <a:lnTo>
                      <a:pt x="345" y="0"/>
                    </a:lnTo>
                    <a:lnTo>
                      <a:pt x="339" y="8"/>
                    </a:lnTo>
                    <a:close/>
                  </a:path>
                </a:pathLst>
              </a:custGeom>
              <a:solidFill>
                <a:srgbClr val="000000"/>
              </a:solidFill>
              <a:ln w="9525">
                <a:noFill/>
                <a:round/>
                <a:headEnd/>
                <a:tailEnd/>
              </a:ln>
            </p:spPr>
            <p:txBody>
              <a:bodyPr/>
              <a:lstStyle/>
              <a:p>
                <a:endParaRPr lang="en-US"/>
              </a:p>
            </p:txBody>
          </p:sp>
          <p:sp>
            <p:nvSpPr>
              <p:cNvPr id="1154" name="Freeform 321"/>
              <p:cNvSpPr>
                <a:spLocks/>
              </p:cNvSpPr>
              <p:nvPr/>
            </p:nvSpPr>
            <p:spPr bwMode="auto">
              <a:xfrm>
                <a:off x="3452" y="1768"/>
                <a:ext cx="5" cy="4"/>
              </a:xfrm>
              <a:custGeom>
                <a:avLst/>
                <a:gdLst>
                  <a:gd name="T0" fmla="*/ 0 w 27"/>
                  <a:gd name="T1" fmla="*/ 0 h 20"/>
                  <a:gd name="T2" fmla="*/ 0 w 27"/>
                  <a:gd name="T3" fmla="*/ 0 h 20"/>
                  <a:gd name="T4" fmla="*/ 0 w 27"/>
                  <a:gd name="T5" fmla="*/ 0 h 20"/>
                  <a:gd name="T6" fmla="*/ 0 w 27"/>
                  <a:gd name="T7" fmla="*/ 0 h 20"/>
                  <a:gd name="T8" fmla="*/ 0 w 27"/>
                  <a:gd name="T9" fmla="*/ 0 h 20"/>
                  <a:gd name="T10" fmla="*/ 0 w 27"/>
                  <a:gd name="T11" fmla="*/ 0 h 20"/>
                  <a:gd name="T12" fmla="*/ 0 60000 65536"/>
                  <a:gd name="T13" fmla="*/ 0 60000 65536"/>
                  <a:gd name="T14" fmla="*/ 0 60000 65536"/>
                  <a:gd name="T15" fmla="*/ 0 60000 65536"/>
                  <a:gd name="T16" fmla="*/ 0 60000 65536"/>
                  <a:gd name="T17" fmla="*/ 0 60000 65536"/>
                  <a:gd name="T18" fmla="*/ 0 w 27"/>
                  <a:gd name="T19" fmla="*/ 0 h 20"/>
                  <a:gd name="T20" fmla="*/ 27 w 2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27" h="20">
                    <a:moveTo>
                      <a:pt x="4" y="4"/>
                    </a:moveTo>
                    <a:lnTo>
                      <a:pt x="0" y="8"/>
                    </a:lnTo>
                    <a:lnTo>
                      <a:pt x="21" y="20"/>
                    </a:lnTo>
                    <a:lnTo>
                      <a:pt x="27" y="12"/>
                    </a:lnTo>
                    <a:lnTo>
                      <a:pt x="7" y="0"/>
                    </a:lnTo>
                    <a:lnTo>
                      <a:pt x="4" y="4"/>
                    </a:lnTo>
                    <a:close/>
                  </a:path>
                </a:pathLst>
              </a:custGeom>
              <a:solidFill>
                <a:srgbClr val="000000"/>
              </a:solidFill>
              <a:ln w="9525">
                <a:noFill/>
                <a:round/>
                <a:headEnd/>
                <a:tailEnd/>
              </a:ln>
            </p:spPr>
            <p:txBody>
              <a:bodyPr/>
              <a:lstStyle/>
              <a:p>
                <a:endParaRPr lang="en-US"/>
              </a:p>
            </p:txBody>
          </p:sp>
          <p:sp>
            <p:nvSpPr>
              <p:cNvPr id="1155" name="Freeform 322"/>
              <p:cNvSpPr>
                <a:spLocks/>
              </p:cNvSpPr>
              <p:nvPr/>
            </p:nvSpPr>
            <p:spPr bwMode="auto">
              <a:xfrm>
                <a:off x="3581" y="1694"/>
                <a:ext cx="80" cy="36"/>
              </a:xfrm>
              <a:custGeom>
                <a:avLst/>
                <a:gdLst>
                  <a:gd name="T0" fmla="*/ 0 w 403"/>
                  <a:gd name="T1" fmla="*/ 0 h 148"/>
                  <a:gd name="T2" fmla="*/ 0 w 403"/>
                  <a:gd name="T3" fmla="*/ 0 h 148"/>
                  <a:gd name="T4" fmla="*/ 0 w 403"/>
                  <a:gd name="T5" fmla="*/ 0 h 148"/>
                  <a:gd name="T6" fmla="*/ 0 w 403"/>
                  <a:gd name="T7" fmla="*/ 0 h 148"/>
                  <a:gd name="T8" fmla="*/ 0 w 403"/>
                  <a:gd name="T9" fmla="*/ 0 h 148"/>
                  <a:gd name="T10" fmla="*/ 0 w 403"/>
                  <a:gd name="T11" fmla="*/ 0 h 148"/>
                  <a:gd name="T12" fmla="*/ 0 60000 65536"/>
                  <a:gd name="T13" fmla="*/ 0 60000 65536"/>
                  <a:gd name="T14" fmla="*/ 0 60000 65536"/>
                  <a:gd name="T15" fmla="*/ 0 60000 65536"/>
                  <a:gd name="T16" fmla="*/ 0 60000 65536"/>
                  <a:gd name="T17" fmla="*/ 0 60000 65536"/>
                  <a:gd name="T18" fmla="*/ 0 w 403"/>
                  <a:gd name="T19" fmla="*/ 0 h 148"/>
                  <a:gd name="T20" fmla="*/ 403 w 403"/>
                  <a:gd name="T21" fmla="*/ 148 h 148"/>
                </a:gdLst>
                <a:ahLst/>
                <a:cxnLst>
                  <a:cxn ang="T12">
                    <a:pos x="T0" y="T1"/>
                  </a:cxn>
                  <a:cxn ang="T13">
                    <a:pos x="T2" y="T3"/>
                  </a:cxn>
                  <a:cxn ang="T14">
                    <a:pos x="T4" y="T5"/>
                  </a:cxn>
                  <a:cxn ang="T15">
                    <a:pos x="T6" y="T7"/>
                  </a:cxn>
                  <a:cxn ang="T16">
                    <a:pos x="T8" y="T9"/>
                  </a:cxn>
                  <a:cxn ang="T17">
                    <a:pos x="T10" y="T11"/>
                  </a:cxn>
                </a:cxnLst>
                <a:rect l="T18" t="T19" r="T20" b="T21"/>
                <a:pathLst>
                  <a:path w="403" h="148">
                    <a:moveTo>
                      <a:pt x="401" y="5"/>
                    </a:moveTo>
                    <a:lnTo>
                      <a:pt x="398" y="0"/>
                    </a:lnTo>
                    <a:lnTo>
                      <a:pt x="0" y="137"/>
                    </a:lnTo>
                    <a:lnTo>
                      <a:pt x="5" y="148"/>
                    </a:lnTo>
                    <a:lnTo>
                      <a:pt x="403" y="11"/>
                    </a:lnTo>
                    <a:lnTo>
                      <a:pt x="401" y="5"/>
                    </a:lnTo>
                    <a:close/>
                  </a:path>
                </a:pathLst>
              </a:custGeom>
              <a:solidFill>
                <a:srgbClr val="000000"/>
              </a:solidFill>
              <a:ln w="9525">
                <a:noFill/>
                <a:round/>
                <a:headEnd/>
                <a:tailEnd/>
              </a:ln>
            </p:spPr>
            <p:txBody>
              <a:bodyPr/>
              <a:lstStyle/>
              <a:p>
                <a:endParaRPr lang="en-US"/>
              </a:p>
            </p:txBody>
          </p:sp>
          <p:sp>
            <p:nvSpPr>
              <p:cNvPr id="1156" name="Freeform 323"/>
              <p:cNvSpPr>
                <a:spLocks/>
              </p:cNvSpPr>
              <p:nvPr/>
            </p:nvSpPr>
            <p:spPr bwMode="auto">
              <a:xfrm>
                <a:off x="3633" y="1645"/>
                <a:ext cx="41" cy="12"/>
              </a:xfrm>
              <a:custGeom>
                <a:avLst/>
                <a:gdLst>
                  <a:gd name="T0" fmla="*/ 0 w 215"/>
                  <a:gd name="T1" fmla="*/ 0 h 70"/>
                  <a:gd name="T2" fmla="*/ 0 w 215"/>
                  <a:gd name="T3" fmla="*/ 0 h 70"/>
                  <a:gd name="T4" fmla="*/ 0 w 215"/>
                  <a:gd name="T5" fmla="*/ 0 h 70"/>
                  <a:gd name="T6" fmla="*/ 0 w 215"/>
                  <a:gd name="T7" fmla="*/ 0 h 70"/>
                  <a:gd name="T8" fmla="*/ 0 w 215"/>
                  <a:gd name="T9" fmla="*/ 0 h 70"/>
                  <a:gd name="T10" fmla="*/ 0 w 215"/>
                  <a:gd name="T11" fmla="*/ 0 h 70"/>
                  <a:gd name="T12" fmla="*/ 0 w 215"/>
                  <a:gd name="T13" fmla="*/ 0 h 70"/>
                  <a:gd name="T14" fmla="*/ 0 w 215"/>
                  <a:gd name="T15" fmla="*/ 0 h 70"/>
                  <a:gd name="T16" fmla="*/ 0 w 215"/>
                  <a:gd name="T17" fmla="*/ 0 h 70"/>
                  <a:gd name="T18" fmla="*/ 0 w 215"/>
                  <a:gd name="T19" fmla="*/ 0 h 70"/>
                  <a:gd name="T20" fmla="*/ 0 w 215"/>
                  <a:gd name="T21" fmla="*/ 0 h 70"/>
                  <a:gd name="T22" fmla="*/ 0 w 215"/>
                  <a:gd name="T23" fmla="*/ 0 h 70"/>
                  <a:gd name="T24" fmla="*/ 0 w 215"/>
                  <a:gd name="T25" fmla="*/ 0 h 70"/>
                  <a:gd name="T26" fmla="*/ 0 w 215"/>
                  <a:gd name="T27" fmla="*/ 0 h 70"/>
                  <a:gd name="T28" fmla="*/ 0 w 215"/>
                  <a:gd name="T29" fmla="*/ 0 h 70"/>
                  <a:gd name="T30" fmla="*/ 0 w 215"/>
                  <a:gd name="T31" fmla="*/ 0 h 70"/>
                  <a:gd name="T32" fmla="*/ 0 w 215"/>
                  <a:gd name="T33" fmla="*/ 0 h 70"/>
                  <a:gd name="T34" fmla="*/ 0 w 215"/>
                  <a:gd name="T35" fmla="*/ 0 h 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5"/>
                  <a:gd name="T55" fmla="*/ 0 h 70"/>
                  <a:gd name="T56" fmla="*/ 215 w 215"/>
                  <a:gd name="T57" fmla="*/ 70 h 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5" h="70">
                    <a:moveTo>
                      <a:pt x="0" y="0"/>
                    </a:moveTo>
                    <a:lnTo>
                      <a:pt x="13" y="3"/>
                    </a:lnTo>
                    <a:lnTo>
                      <a:pt x="27" y="6"/>
                    </a:lnTo>
                    <a:lnTo>
                      <a:pt x="43" y="9"/>
                    </a:lnTo>
                    <a:lnTo>
                      <a:pt x="61" y="12"/>
                    </a:lnTo>
                    <a:lnTo>
                      <a:pt x="79" y="16"/>
                    </a:lnTo>
                    <a:lnTo>
                      <a:pt x="97" y="20"/>
                    </a:lnTo>
                    <a:lnTo>
                      <a:pt x="115" y="25"/>
                    </a:lnTo>
                    <a:lnTo>
                      <a:pt x="132" y="29"/>
                    </a:lnTo>
                    <a:lnTo>
                      <a:pt x="149" y="34"/>
                    </a:lnTo>
                    <a:lnTo>
                      <a:pt x="165" y="39"/>
                    </a:lnTo>
                    <a:lnTo>
                      <a:pt x="179" y="45"/>
                    </a:lnTo>
                    <a:lnTo>
                      <a:pt x="192" y="50"/>
                    </a:lnTo>
                    <a:lnTo>
                      <a:pt x="202" y="54"/>
                    </a:lnTo>
                    <a:lnTo>
                      <a:pt x="210" y="59"/>
                    </a:lnTo>
                    <a:lnTo>
                      <a:pt x="214" y="65"/>
                    </a:lnTo>
                    <a:lnTo>
                      <a:pt x="215" y="70"/>
                    </a:lnTo>
                    <a:lnTo>
                      <a:pt x="0" y="0"/>
                    </a:lnTo>
                    <a:close/>
                  </a:path>
                </a:pathLst>
              </a:custGeom>
              <a:solidFill>
                <a:srgbClr val="009933"/>
              </a:solidFill>
              <a:ln w="9525">
                <a:noFill/>
                <a:round/>
                <a:headEnd/>
                <a:tailEnd/>
              </a:ln>
            </p:spPr>
            <p:txBody>
              <a:bodyPr/>
              <a:lstStyle/>
              <a:p>
                <a:endParaRPr lang="en-US"/>
              </a:p>
            </p:txBody>
          </p:sp>
          <p:sp>
            <p:nvSpPr>
              <p:cNvPr id="1157" name="Freeform 324"/>
              <p:cNvSpPr>
                <a:spLocks/>
              </p:cNvSpPr>
              <p:nvPr/>
            </p:nvSpPr>
            <p:spPr bwMode="auto">
              <a:xfrm>
                <a:off x="3647" y="1631"/>
                <a:ext cx="45" cy="12"/>
              </a:xfrm>
              <a:custGeom>
                <a:avLst/>
                <a:gdLst>
                  <a:gd name="T0" fmla="*/ 0 w 222"/>
                  <a:gd name="T1" fmla="*/ 0 h 76"/>
                  <a:gd name="T2" fmla="*/ 0 w 222"/>
                  <a:gd name="T3" fmla="*/ 0 h 76"/>
                  <a:gd name="T4" fmla="*/ 0 w 222"/>
                  <a:gd name="T5" fmla="*/ 0 h 76"/>
                  <a:gd name="T6" fmla="*/ 0 w 222"/>
                  <a:gd name="T7" fmla="*/ 0 h 76"/>
                  <a:gd name="T8" fmla="*/ 0 w 222"/>
                  <a:gd name="T9" fmla="*/ 0 h 76"/>
                  <a:gd name="T10" fmla="*/ 0 w 222"/>
                  <a:gd name="T11" fmla="*/ 0 h 76"/>
                  <a:gd name="T12" fmla="*/ 0 w 222"/>
                  <a:gd name="T13" fmla="*/ 0 h 76"/>
                  <a:gd name="T14" fmla="*/ 0 w 222"/>
                  <a:gd name="T15" fmla="*/ 0 h 76"/>
                  <a:gd name="T16" fmla="*/ 0 w 222"/>
                  <a:gd name="T17" fmla="*/ 0 h 76"/>
                  <a:gd name="T18" fmla="*/ 0 w 222"/>
                  <a:gd name="T19" fmla="*/ 0 h 76"/>
                  <a:gd name="T20" fmla="*/ 0 w 222"/>
                  <a:gd name="T21" fmla="*/ 0 h 76"/>
                  <a:gd name="T22" fmla="*/ 0 w 222"/>
                  <a:gd name="T23" fmla="*/ 0 h 76"/>
                  <a:gd name="T24" fmla="*/ 0 w 222"/>
                  <a:gd name="T25" fmla="*/ 0 h 76"/>
                  <a:gd name="T26" fmla="*/ 0 w 222"/>
                  <a:gd name="T27" fmla="*/ 0 h 76"/>
                  <a:gd name="T28" fmla="*/ 0 w 222"/>
                  <a:gd name="T29" fmla="*/ 0 h 76"/>
                  <a:gd name="T30" fmla="*/ 0 w 222"/>
                  <a:gd name="T31" fmla="*/ 0 h 76"/>
                  <a:gd name="T32" fmla="*/ 0 w 222"/>
                  <a:gd name="T33" fmla="*/ 0 h 76"/>
                  <a:gd name="T34" fmla="*/ 0 w 222"/>
                  <a:gd name="T35" fmla="*/ 0 h 76"/>
                  <a:gd name="T36" fmla="*/ 0 w 222"/>
                  <a:gd name="T37" fmla="*/ 0 h 76"/>
                  <a:gd name="T38" fmla="*/ 0 w 222"/>
                  <a:gd name="T39" fmla="*/ 0 h 76"/>
                  <a:gd name="T40" fmla="*/ 0 w 222"/>
                  <a:gd name="T41" fmla="*/ 0 h 76"/>
                  <a:gd name="T42" fmla="*/ 0 w 222"/>
                  <a:gd name="T43" fmla="*/ 0 h 76"/>
                  <a:gd name="T44" fmla="*/ 0 w 222"/>
                  <a:gd name="T45" fmla="*/ 0 h 76"/>
                  <a:gd name="T46" fmla="*/ 0 w 222"/>
                  <a:gd name="T47" fmla="*/ 0 h 76"/>
                  <a:gd name="T48" fmla="*/ 0 w 222"/>
                  <a:gd name="T49" fmla="*/ 0 h 76"/>
                  <a:gd name="T50" fmla="*/ 0 w 222"/>
                  <a:gd name="T51" fmla="*/ 0 h 76"/>
                  <a:gd name="T52" fmla="*/ 0 w 222"/>
                  <a:gd name="T53" fmla="*/ 0 h 76"/>
                  <a:gd name="T54" fmla="*/ 0 w 222"/>
                  <a:gd name="T55" fmla="*/ 0 h 76"/>
                  <a:gd name="T56" fmla="*/ 0 w 222"/>
                  <a:gd name="T57" fmla="*/ 0 h 76"/>
                  <a:gd name="T58" fmla="*/ 0 w 222"/>
                  <a:gd name="T59" fmla="*/ 0 h 76"/>
                  <a:gd name="T60" fmla="*/ 0 w 222"/>
                  <a:gd name="T61" fmla="*/ 0 h 76"/>
                  <a:gd name="T62" fmla="*/ 0 w 222"/>
                  <a:gd name="T63" fmla="*/ 0 h 76"/>
                  <a:gd name="T64" fmla="*/ 0 w 222"/>
                  <a:gd name="T65" fmla="*/ 0 h 76"/>
                  <a:gd name="T66" fmla="*/ 0 w 222"/>
                  <a:gd name="T67" fmla="*/ 0 h 76"/>
                  <a:gd name="T68" fmla="*/ 0 w 222"/>
                  <a:gd name="T69" fmla="*/ 0 h 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76"/>
                  <a:gd name="T107" fmla="*/ 222 w 222"/>
                  <a:gd name="T108" fmla="*/ 76 h 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76">
                    <a:moveTo>
                      <a:pt x="222" y="76"/>
                    </a:moveTo>
                    <a:lnTo>
                      <a:pt x="220" y="68"/>
                    </a:lnTo>
                    <a:lnTo>
                      <a:pt x="214" y="60"/>
                    </a:lnTo>
                    <a:lnTo>
                      <a:pt x="205" y="55"/>
                    </a:lnTo>
                    <a:lnTo>
                      <a:pt x="195" y="50"/>
                    </a:lnTo>
                    <a:lnTo>
                      <a:pt x="183" y="44"/>
                    </a:lnTo>
                    <a:lnTo>
                      <a:pt x="168" y="39"/>
                    </a:lnTo>
                    <a:lnTo>
                      <a:pt x="152" y="34"/>
                    </a:lnTo>
                    <a:lnTo>
                      <a:pt x="135" y="29"/>
                    </a:lnTo>
                    <a:lnTo>
                      <a:pt x="117" y="24"/>
                    </a:lnTo>
                    <a:lnTo>
                      <a:pt x="99" y="20"/>
                    </a:lnTo>
                    <a:lnTo>
                      <a:pt x="81" y="16"/>
                    </a:lnTo>
                    <a:lnTo>
                      <a:pt x="63" y="12"/>
                    </a:lnTo>
                    <a:lnTo>
                      <a:pt x="45" y="9"/>
                    </a:lnTo>
                    <a:lnTo>
                      <a:pt x="29" y="5"/>
                    </a:lnTo>
                    <a:lnTo>
                      <a:pt x="15" y="2"/>
                    </a:lnTo>
                    <a:lnTo>
                      <a:pt x="3" y="0"/>
                    </a:lnTo>
                    <a:lnTo>
                      <a:pt x="0" y="11"/>
                    </a:lnTo>
                    <a:lnTo>
                      <a:pt x="13" y="13"/>
                    </a:lnTo>
                    <a:lnTo>
                      <a:pt x="27" y="16"/>
                    </a:lnTo>
                    <a:lnTo>
                      <a:pt x="43" y="19"/>
                    </a:lnTo>
                    <a:lnTo>
                      <a:pt x="61" y="22"/>
                    </a:lnTo>
                    <a:lnTo>
                      <a:pt x="79" y="26"/>
                    </a:lnTo>
                    <a:lnTo>
                      <a:pt x="97" y="31"/>
                    </a:lnTo>
                    <a:lnTo>
                      <a:pt x="114" y="35"/>
                    </a:lnTo>
                    <a:lnTo>
                      <a:pt x="132" y="39"/>
                    </a:lnTo>
                    <a:lnTo>
                      <a:pt x="148" y="44"/>
                    </a:lnTo>
                    <a:lnTo>
                      <a:pt x="164" y="50"/>
                    </a:lnTo>
                    <a:lnTo>
                      <a:pt x="178" y="55"/>
                    </a:lnTo>
                    <a:lnTo>
                      <a:pt x="190" y="60"/>
                    </a:lnTo>
                    <a:lnTo>
                      <a:pt x="201" y="63"/>
                    </a:lnTo>
                    <a:lnTo>
                      <a:pt x="207" y="69"/>
                    </a:lnTo>
                    <a:lnTo>
                      <a:pt x="211" y="72"/>
                    </a:lnTo>
                    <a:lnTo>
                      <a:pt x="211" y="74"/>
                    </a:lnTo>
                    <a:lnTo>
                      <a:pt x="222" y="76"/>
                    </a:lnTo>
                    <a:close/>
                  </a:path>
                </a:pathLst>
              </a:custGeom>
              <a:solidFill>
                <a:srgbClr val="000000"/>
              </a:solidFill>
              <a:ln w="9525">
                <a:noFill/>
                <a:round/>
                <a:headEnd/>
                <a:tailEnd/>
              </a:ln>
            </p:spPr>
            <p:txBody>
              <a:bodyPr/>
              <a:lstStyle/>
              <a:p>
                <a:endParaRPr lang="en-US"/>
              </a:p>
            </p:txBody>
          </p:sp>
          <p:sp>
            <p:nvSpPr>
              <p:cNvPr id="1158" name="Freeform 325"/>
              <p:cNvSpPr>
                <a:spLocks/>
              </p:cNvSpPr>
              <p:nvPr/>
            </p:nvSpPr>
            <p:spPr bwMode="auto">
              <a:xfrm>
                <a:off x="3594" y="1693"/>
                <a:ext cx="6" cy="36"/>
              </a:xfrm>
              <a:custGeom>
                <a:avLst/>
                <a:gdLst>
                  <a:gd name="T0" fmla="*/ 0 w 39"/>
                  <a:gd name="T1" fmla="*/ 0 h 158"/>
                  <a:gd name="T2" fmla="*/ 0 w 39"/>
                  <a:gd name="T3" fmla="*/ 0 h 158"/>
                  <a:gd name="T4" fmla="*/ 0 w 39"/>
                  <a:gd name="T5" fmla="*/ 0 h 158"/>
                  <a:gd name="T6" fmla="*/ 0 w 39"/>
                  <a:gd name="T7" fmla="*/ 0 h 158"/>
                  <a:gd name="T8" fmla="*/ 0 w 39"/>
                  <a:gd name="T9" fmla="*/ 0 h 158"/>
                  <a:gd name="T10" fmla="*/ 0 w 39"/>
                  <a:gd name="T11" fmla="*/ 0 h 158"/>
                  <a:gd name="T12" fmla="*/ 0 w 39"/>
                  <a:gd name="T13" fmla="*/ 0 h 158"/>
                  <a:gd name="T14" fmla="*/ 0 w 39"/>
                  <a:gd name="T15" fmla="*/ 0 h 158"/>
                  <a:gd name="T16" fmla="*/ 0 w 39"/>
                  <a:gd name="T17" fmla="*/ 0 h 158"/>
                  <a:gd name="T18" fmla="*/ 0 w 39"/>
                  <a:gd name="T19" fmla="*/ 0 h 158"/>
                  <a:gd name="T20" fmla="*/ 0 w 39"/>
                  <a:gd name="T21" fmla="*/ 0 h 158"/>
                  <a:gd name="T22" fmla="*/ 0 w 39"/>
                  <a:gd name="T23" fmla="*/ 0 h 158"/>
                  <a:gd name="T24" fmla="*/ 0 w 39"/>
                  <a:gd name="T25" fmla="*/ 0 h 158"/>
                  <a:gd name="T26" fmla="*/ 0 w 39"/>
                  <a:gd name="T27" fmla="*/ 0 h 158"/>
                  <a:gd name="T28" fmla="*/ 0 w 39"/>
                  <a:gd name="T29" fmla="*/ 0 h 158"/>
                  <a:gd name="T30" fmla="*/ 0 w 39"/>
                  <a:gd name="T31" fmla="*/ 0 h 158"/>
                  <a:gd name="T32" fmla="*/ 0 w 39"/>
                  <a:gd name="T33" fmla="*/ 0 h 158"/>
                  <a:gd name="T34" fmla="*/ 0 w 39"/>
                  <a:gd name="T35" fmla="*/ 0 h 158"/>
                  <a:gd name="T36" fmla="*/ 0 w 39"/>
                  <a:gd name="T37" fmla="*/ 0 h 1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158"/>
                  <a:gd name="T59" fmla="*/ 39 w 39"/>
                  <a:gd name="T60" fmla="*/ 158 h 1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158">
                    <a:moveTo>
                      <a:pt x="12" y="158"/>
                    </a:moveTo>
                    <a:lnTo>
                      <a:pt x="12" y="148"/>
                    </a:lnTo>
                    <a:lnTo>
                      <a:pt x="11" y="130"/>
                    </a:lnTo>
                    <a:lnTo>
                      <a:pt x="12" y="105"/>
                    </a:lnTo>
                    <a:lnTo>
                      <a:pt x="14" y="79"/>
                    </a:lnTo>
                    <a:lnTo>
                      <a:pt x="17" y="54"/>
                    </a:lnTo>
                    <a:lnTo>
                      <a:pt x="23" y="32"/>
                    </a:lnTo>
                    <a:lnTo>
                      <a:pt x="30" y="16"/>
                    </a:lnTo>
                    <a:lnTo>
                      <a:pt x="39" y="11"/>
                    </a:lnTo>
                    <a:lnTo>
                      <a:pt x="37" y="0"/>
                    </a:lnTo>
                    <a:lnTo>
                      <a:pt x="21" y="10"/>
                    </a:lnTo>
                    <a:lnTo>
                      <a:pt x="11" y="28"/>
                    </a:lnTo>
                    <a:lnTo>
                      <a:pt x="6" y="52"/>
                    </a:lnTo>
                    <a:lnTo>
                      <a:pt x="2" y="79"/>
                    </a:lnTo>
                    <a:lnTo>
                      <a:pt x="1" y="105"/>
                    </a:lnTo>
                    <a:lnTo>
                      <a:pt x="0" y="130"/>
                    </a:lnTo>
                    <a:lnTo>
                      <a:pt x="1" y="148"/>
                    </a:lnTo>
                    <a:lnTo>
                      <a:pt x="1" y="158"/>
                    </a:lnTo>
                    <a:lnTo>
                      <a:pt x="12" y="158"/>
                    </a:lnTo>
                    <a:close/>
                  </a:path>
                </a:pathLst>
              </a:custGeom>
              <a:solidFill>
                <a:srgbClr val="000000"/>
              </a:solidFill>
              <a:ln w="9525">
                <a:noFill/>
                <a:round/>
                <a:headEnd/>
                <a:tailEnd/>
              </a:ln>
            </p:spPr>
            <p:txBody>
              <a:bodyPr/>
              <a:lstStyle/>
              <a:p>
                <a:endParaRPr lang="en-US"/>
              </a:p>
            </p:txBody>
          </p:sp>
          <p:sp>
            <p:nvSpPr>
              <p:cNvPr id="1159" name="Freeform 326"/>
              <p:cNvSpPr>
                <a:spLocks/>
              </p:cNvSpPr>
              <p:nvPr/>
            </p:nvSpPr>
            <p:spPr bwMode="auto">
              <a:xfrm>
                <a:off x="3681" y="1740"/>
                <a:ext cx="6" cy="12"/>
              </a:xfrm>
              <a:custGeom>
                <a:avLst/>
                <a:gdLst>
                  <a:gd name="T0" fmla="*/ 0 w 32"/>
                  <a:gd name="T1" fmla="*/ 0 h 53"/>
                  <a:gd name="T2" fmla="*/ 0 w 32"/>
                  <a:gd name="T3" fmla="*/ 0 h 53"/>
                  <a:gd name="T4" fmla="*/ 0 w 32"/>
                  <a:gd name="T5" fmla="*/ 0 h 53"/>
                  <a:gd name="T6" fmla="*/ 0 w 32"/>
                  <a:gd name="T7" fmla="*/ 0 h 53"/>
                  <a:gd name="T8" fmla="*/ 0 w 32"/>
                  <a:gd name="T9" fmla="*/ 0 h 53"/>
                  <a:gd name="T10" fmla="*/ 0 w 32"/>
                  <a:gd name="T11" fmla="*/ 0 h 53"/>
                  <a:gd name="T12" fmla="*/ 0 w 32"/>
                  <a:gd name="T13" fmla="*/ 0 h 53"/>
                  <a:gd name="T14" fmla="*/ 0 w 32"/>
                  <a:gd name="T15" fmla="*/ 0 h 53"/>
                  <a:gd name="T16" fmla="*/ 0 w 32"/>
                  <a:gd name="T17" fmla="*/ 0 h 53"/>
                  <a:gd name="T18" fmla="*/ 0 w 32"/>
                  <a:gd name="T19" fmla="*/ 0 h 53"/>
                  <a:gd name="T20" fmla="*/ 0 w 32"/>
                  <a:gd name="T21" fmla="*/ 0 h 53"/>
                  <a:gd name="T22" fmla="*/ 0 w 32"/>
                  <a:gd name="T23" fmla="*/ 0 h 53"/>
                  <a:gd name="T24" fmla="*/ 0 w 32"/>
                  <a:gd name="T25" fmla="*/ 0 h 53"/>
                  <a:gd name="T26" fmla="*/ 0 w 32"/>
                  <a:gd name="T27" fmla="*/ 0 h 53"/>
                  <a:gd name="T28" fmla="*/ 0 w 32"/>
                  <a:gd name="T29" fmla="*/ 0 h 53"/>
                  <a:gd name="T30" fmla="*/ 0 w 32"/>
                  <a:gd name="T31" fmla="*/ 0 h 53"/>
                  <a:gd name="T32" fmla="*/ 0 w 32"/>
                  <a:gd name="T33" fmla="*/ 0 h 53"/>
                  <a:gd name="T34" fmla="*/ 0 w 32"/>
                  <a:gd name="T35" fmla="*/ 0 h 53"/>
                  <a:gd name="T36" fmla="*/ 0 w 32"/>
                  <a:gd name="T37" fmla="*/ 0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53"/>
                  <a:gd name="T59" fmla="*/ 32 w 32"/>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53">
                    <a:moveTo>
                      <a:pt x="11" y="53"/>
                    </a:moveTo>
                    <a:lnTo>
                      <a:pt x="11" y="47"/>
                    </a:lnTo>
                    <a:lnTo>
                      <a:pt x="13" y="40"/>
                    </a:lnTo>
                    <a:lnTo>
                      <a:pt x="15" y="34"/>
                    </a:lnTo>
                    <a:lnTo>
                      <a:pt x="19" y="26"/>
                    </a:lnTo>
                    <a:lnTo>
                      <a:pt x="21" y="20"/>
                    </a:lnTo>
                    <a:lnTo>
                      <a:pt x="25" y="15"/>
                    </a:lnTo>
                    <a:lnTo>
                      <a:pt x="29" y="12"/>
                    </a:lnTo>
                    <a:lnTo>
                      <a:pt x="32" y="11"/>
                    </a:lnTo>
                    <a:lnTo>
                      <a:pt x="30" y="0"/>
                    </a:lnTo>
                    <a:lnTo>
                      <a:pt x="22" y="3"/>
                    </a:lnTo>
                    <a:lnTo>
                      <a:pt x="16" y="8"/>
                    </a:lnTo>
                    <a:lnTo>
                      <a:pt x="12" y="14"/>
                    </a:lnTo>
                    <a:lnTo>
                      <a:pt x="8" y="22"/>
                    </a:lnTo>
                    <a:lnTo>
                      <a:pt x="4" y="29"/>
                    </a:lnTo>
                    <a:lnTo>
                      <a:pt x="2" y="38"/>
                    </a:lnTo>
                    <a:lnTo>
                      <a:pt x="0" y="45"/>
                    </a:lnTo>
                    <a:lnTo>
                      <a:pt x="0" y="53"/>
                    </a:lnTo>
                    <a:lnTo>
                      <a:pt x="11" y="53"/>
                    </a:lnTo>
                    <a:close/>
                  </a:path>
                </a:pathLst>
              </a:custGeom>
              <a:solidFill>
                <a:srgbClr val="000000"/>
              </a:solidFill>
              <a:ln w="9525">
                <a:noFill/>
                <a:round/>
                <a:headEnd/>
                <a:tailEnd/>
              </a:ln>
            </p:spPr>
            <p:txBody>
              <a:bodyPr/>
              <a:lstStyle/>
              <a:p>
                <a:endParaRPr lang="en-US"/>
              </a:p>
            </p:txBody>
          </p:sp>
          <p:sp>
            <p:nvSpPr>
              <p:cNvPr id="1160" name="Freeform 327"/>
              <p:cNvSpPr>
                <a:spLocks/>
              </p:cNvSpPr>
              <p:nvPr/>
            </p:nvSpPr>
            <p:spPr bwMode="auto">
              <a:xfrm>
                <a:off x="3738" y="1886"/>
                <a:ext cx="24" cy="36"/>
              </a:xfrm>
              <a:custGeom>
                <a:avLst/>
                <a:gdLst>
                  <a:gd name="T0" fmla="*/ 0 w 123"/>
                  <a:gd name="T1" fmla="*/ 0 h 188"/>
                  <a:gd name="T2" fmla="*/ 0 w 123"/>
                  <a:gd name="T3" fmla="*/ 0 h 188"/>
                  <a:gd name="T4" fmla="*/ 0 w 123"/>
                  <a:gd name="T5" fmla="*/ 0 h 188"/>
                  <a:gd name="T6" fmla="*/ 0 w 123"/>
                  <a:gd name="T7" fmla="*/ 0 h 188"/>
                  <a:gd name="T8" fmla="*/ 0 w 123"/>
                  <a:gd name="T9" fmla="*/ 0 h 188"/>
                  <a:gd name="T10" fmla="*/ 0 w 123"/>
                  <a:gd name="T11" fmla="*/ 0 h 188"/>
                  <a:gd name="T12" fmla="*/ 0 w 123"/>
                  <a:gd name="T13" fmla="*/ 0 h 188"/>
                  <a:gd name="T14" fmla="*/ 0 w 123"/>
                  <a:gd name="T15" fmla="*/ 0 h 188"/>
                  <a:gd name="T16" fmla="*/ 0 w 123"/>
                  <a:gd name="T17" fmla="*/ 0 h 188"/>
                  <a:gd name="T18" fmla="*/ 0 w 123"/>
                  <a:gd name="T19" fmla="*/ 0 h 188"/>
                  <a:gd name="T20" fmla="*/ 0 w 123"/>
                  <a:gd name="T21" fmla="*/ 0 h 188"/>
                  <a:gd name="T22" fmla="*/ 0 w 123"/>
                  <a:gd name="T23" fmla="*/ 0 h 188"/>
                  <a:gd name="T24" fmla="*/ 0 w 123"/>
                  <a:gd name="T25" fmla="*/ 0 h 188"/>
                  <a:gd name="T26" fmla="*/ 0 w 123"/>
                  <a:gd name="T27" fmla="*/ 0 h 188"/>
                  <a:gd name="T28" fmla="*/ 0 w 123"/>
                  <a:gd name="T29" fmla="*/ 0 h 188"/>
                  <a:gd name="T30" fmla="*/ 0 w 123"/>
                  <a:gd name="T31" fmla="*/ 0 h 188"/>
                  <a:gd name="T32" fmla="*/ 0 w 123"/>
                  <a:gd name="T33" fmla="*/ 0 h 188"/>
                  <a:gd name="T34" fmla="*/ 0 w 123"/>
                  <a:gd name="T35" fmla="*/ 0 h 188"/>
                  <a:gd name="T36" fmla="*/ 0 w 123"/>
                  <a:gd name="T37" fmla="*/ 0 h 188"/>
                  <a:gd name="T38" fmla="*/ 0 w 123"/>
                  <a:gd name="T39" fmla="*/ 0 h 188"/>
                  <a:gd name="T40" fmla="*/ 0 w 123"/>
                  <a:gd name="T41" fmla="*/ 0 h 188"/>
                  <a:gd name="T42" fmla="*/ 0 w 123"/>
                  <a:gd name="T43" fmla="*/ 0 h 188"/>
                  <a:gd name="T44" fmla="*/ 0 w 123"/>
                  <a:gd name="T45" fmla="*/ 0 h 188"/>
                  <a:gd name="T46" fmla="*/ 0 w 123"/>
                  <a:gd name="T47" fmla="*/ 0 h 188"/>
                  <a:gd name="T48" fmla="*/ 0 w 123"/>
                  <a:gd name="T49" fmla="*/ 0 h 188"/>
                  <a:gd name="T50" fmla="*/ 0 w 123"/>
                  <a:gd name="T51" fmla="*/ 0 h 188"/>
                  <a:gd name="T52" fmla="*/ 0 w 123"/>
                  <a:gd name="T53" fmla="*/ 0 h 188"/>
                  <a:gd name="T54" fmla="*/ 0 w 123"/>
                  <a:gd name="T55" fmla="*/ 0 h 188"/>
                  <a:gd name="T56" fmla="*/ 0 w 123"/>
                  <a:gd name="T57" fmla="*/ 0 h 188"/>
                  <a:gd name="T58" fmla="*/ 0 w 123"/>
                  <a:gd name="T59" fmla="*/ 0 h 188"/>
                  <a:gd name="T60" fmla="*/ 0 w 123"/>
                  <a:gd name="T61" fmla="*/ 0 h 188"/>
                  <a:gd name="T62" fmla="*/ 0 w 123"/>
                  <a:gd name="T63" fmla="*/ 0 h 188"/>
                  <a:gd name="T64" fmla="*/ 0 w 123"/>
                  <a:gd name="T65" fmla="*/ 0 h 188"/>
                  <a:gd name="T66" fmla="*/ 0 w 123"/>
                  <a:gd name="T67" fmla="*/ 0 h 188"/>
                  <a:gd name="T68" fmla="*/ 0 w 123"/>
                  <a:gd name="T69" fmla="*/ 0 h 188"/>
                  <a:gd name="T70" fmla="*/ 0 w 123"/>
                  <a:gd name="T71" fmla="*/ 0 h 188"/>
                  <a:gd name="T72" fmla="*/ 0 w 123"/>
                  <a:gd name="T73" fmla="*/ 0 h 188"/>
                  <a:gd name="T74" fmla="*/ 0 w 123"/>
                  <a:gd name="T75" fmla="*/ 0 h 188"/>
                  <a:gd name="T76" fmla="*/ 0 w 123"/>
                  <a:gd name="T77" fmla="*/ 0 h 188"/>
                  <a:gd name="T78" fmla="*/ 0 w 123"/>
                  <a:gd name="T79" fmla="*/ 0 h 188"/>
                  <a:gd name="T80" fmla="*/ 0 w 123"/>
                  <a:gd name="T81" fmla="*/ 0 h 18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3"/>
                  <a:gd name="T124" fmla="*/ 0 h 188"/>
                  <a:gd name="T125" fmla="*/ 123 w 123"/>
                  <a:gd name="T126" fmla="*/ 188 h 18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3" h="188">
                    <a:moveTo>
                      <a:pt x="123" y="21"/>
                    </a:moveTo>
                    <a:lnTo>
                      <a:pt x="115" y="18"/>
                    </a:lnTo>
                    <a:lnTo>
                      <a:pt x="109" y="15"/>
                    </a:lnTo>
                    <a:lnTo>
                      <a:pt x="104" y="13"/>
                    </a:lnTo>
                    <a:lnTo>
                      <a:pt x="99" y="11"/>
                    </a:lnTo>
                    <a:lnTo>
                      <a:pt x="93" y="9"/>
                    </a:lnTo>
                    <a:lnTo>
                      <a:pt x="88" y="7"/>
                    </a:lnTo>
                    <a:lnTo>
                      <a:pt x="81" y="5"/>
                    </a:lnTo>
                    <a:lnTo>
                      <a:pt x="73" y="1"/>
                    </a:lnTo>
                    <a:lnTo>
                      <a:pt x="54" y="0"/>
                    </a:lnTo>
                    <a:lnTo>
                      <a:pt x="38" y="5"/>
                    </a:lnTo>
                    <a:lnTo>
                      <a:pt x="25" y="13"/>
                    </a:lnTo>
                    <a:lnTo>
                      <a:pt x="15" y="27"/>
                    </a:lnTo>
                    <a:lnTo>
                      <a:pt x="8" y="48"/>
                    </a:lnTo>
                    <a:lnTo>
                      <a:pt x="3" y="76"/>
                    </a:lnTo>
                    <a:lnTo>
                      <a:pt x="0" y="112"/>
                    </a:lnTo>
                    <a:lnTo>
                      <a:pt x="0" y="157"/>
                    </a:lnTo>
                    <a:lnTo>
                      <a:pt x="16" y="167"/>
                    </a:lnTo>
                    <a:lnTo>
                      <a:pt x="27" y="173"/>
                    </a:lnTo>
                    <a:lnTo>
                      <a:pt x="35" y="177"/>
                    </a:lnTo>
                    <a:lnTo>
                      <a:pt x="39" y="179"/>
                    </a:lnTo>
                    <a:lnTo>
                      <a:pt x="44" y="181"/>
                    </a:lnTo>
                    <a:lnTo>
                      <a:pt x="46" y="183"/>
                    </a:lnTo>
                    <a:lnTo>
                      <a:pt x="49" y="185"/>
                    </a:lnTo>
                    <a:lnTo>
                      <a:pt x="55" y="188"/>
                    </a:lnTo>
                    <a:lnTo>
                      <a:pt x="54" y="158"/>
                    </a:lnTo>
                    <a:lnTo>
                      <a:pt x="54" y="132"/>
                    </a:lnTo>
                    <a:lnTo>
                      <a:pt x="55" y="110"/>
                    </a:lnTo>
                    <a:lnTo>
                      <a:pt x="56" y="91"/>
                    </a:lnTo>
                    <a:lnTo>
                      <a:pt x="60" y="74"/>
                    </a:lnTo>
                    <a:lnTo>
                      <a:pt x="63" y="60"/>
                    </a:lnTo>
                    <a:lnTo>
                      <a:pt x="67" y="50"/>
                    </a:lnTo>
                    <a:lnTo>
                      <a:pt x="72" y="41"/>
                    </a:lnTo>
                    <a:lnTo>
                      <a:pt x="76" y="34"/>
                    </a:lnTo>
                    <a:lnTo>
                      <a:pt x="83" y="29"/>
                    </a:lnTo>
                    <a:lnTo>
                      <a:pt x="89" y="26"/>
                    </a:lnTo>
                    <a:lnTo>
                      <a:pt x="95" y="23"/>
                    </a:lnTo>
                    <a:lnTo>
                      <a:pt x="102" y="21"/>
                    </a:lnTo>
                    <a:lnTo>
                      <a:pt x="109" y="21"/>
                    </a:lnTo>
                    <a:lnTo>
                      <a:pt x="117" y="21"/>
                    </a:lnTo>
                    <a:lnTo>
                      <a:pt x="123" y="21"/>
                    </a:lnTo>
                    <a:close/>
                  </a:path>
                </a:pathLst>
              </a:custGeom>
              <a:solidFill>
                <a:srgbClr val="009933"/>
              </a:solidFill>
              <a:ln w="9525">
                <a:noFill/>
                <a:round/>
                <a:headEnd/>
                <a:tailEnd/>
              </a:ln>
            </p:spPr>
            <p:txBody>
              <a:bodyPr/>
              <a:lstStyle/>
              <a:p>
                <a:endParaRPr lang="en-US"/>
              </a:p>
            </p:txBody>
          </p:sp>
          <p:sp>
            <p:nvSpPr>
              <p:cNvPr id="1161" name="Freeform 328"/>
              <p:cNvSpPr>
                <a:spLocks/>
              </p:cNvSpPr>
              <p:nvPr/>
            </p:nvSpPr>
            <p:spPr bwMode="auto">
              <a:xfrm>
                <a:off x="3755" y="1854"/>
                <a:ext cx="11" cy="12"/>
              </a:xfrm>
              <a:custGeom>
                <a:avLst/>
                <a:gdLst>
                  <a:gd name="T0" fmla="*/ 0 w 55"/>
                  <a:gd name="T1" fmla="*/ 0 h 30"/>
                  <a:gd name="T2" fmla="*/ 0 w 55"/>
                  <a:gd name="T3" fmla="*/ 0 h 30"/>
                  <a:gd name="T4" fmla="*/ 0 w 55"/>
                  <a:gd name="T5" fmla="*/ 0 h 30"/>
                  <a:gd name="T6" fmla="*/ 0 w 55"/>
                  <a:gd name="T7" fmla="*/ 0 h 30"/>
                  <a:gd name="T8" fmla="*/ 0 w 55"/>
                  <a:gd name="T9" fmla="*/ 0 h 30"/>
                  <a:gd name="T10" fmla="*/ 0 w 55"/>
                  <a:gd name="T11" fmla="*/ 0 h 30"/>
                  <a:gd name="T12" fmla="*/ 0 w 55"/>
                  <a:gd name="T13" fmla="*/ 0 h 30"/>
                  <a:gd name="T14" fmla="*/ 0 w 55"/>
                  <a:gd name="T15" fmla="*/ 0 h 30"/>
                  <a:gd name="T16" fmla="*/ 0 w 55"/>
                  <a:gd name="T17" fmla="*/ 0 h 30"/>
                  <a:gd name="T18" fmla="*/ 0 w 55"/>
                  <a:gd name="T19" fmla="*/ 0 h 30"/>
                  <a:gd name="T20" fmla="*/ 0 w 55"/>
                  <a:gd name="T21" fmla="*/ 0 h 30"/>
                  <a:gd name="T22" fmla="*/ 0 w 55"/>
                  <a:gd name="T23" fmla="*/ 0 h 30"/>
                  <a:gd name="T24" fmla="*/ 0 w 55"/>
                  <a:gd name="T25" fmla="*/ 0 h 30"/>
                  <a:gd name="T26" fmla="*/ 0 w 55"/>
                  <a:gd name="T27" fmla="*/ 0 h 30"/>
                  <a:gd name="T28" fmla="*/ 0 w 55"/>
                  <a:gd name="T29" fmla="*/ 0 h 30"/>
                  <a:gd name="T30" fmla="*/ 0 w 55"/>
                  <a:gd name="T31" fmla="*/ 0 h 30"/>
                  <a:gd name="T32" fmla="*/ 0 w 55"/>
                  <a:gd name="T33" fmla="*/ 0 h 30"/>
                  <a:gd name="T34" fmla="*/ 0 w 55"/>
                  <a:gd name="T35" fmla="*/ 0 h 30"/>
                  <a:gd name="T36" fmla="*/ 0 w 55"/>
                  <a:gd name="T37" fmla="*/ 0 h 30"/>
                  <a:gd name="T38" fmla="*/ 0 w 55"/>
                  <a:gd name="T39" fmla="*/ 0 h 30"/>
                  <a:gd name="T40" fmla="*/ 0 w 55"/>
                  <a:gd name="T41" fmla="*/ 0 h 30"/>
                  <a:gd name="T42" fmla="*/ 0 w 55"/>
                  <a:gd name="T43" fmla="*/ 0 h 30"/>
                  <a:gd name="T44" fmla="*/ 0 w 55"/>
                  <a:gd name="T45" fmla="*/ 0 h 30"/>
                  <a:gd name="T46" fmla="*/ 0 w 55"/>
                  <a:gd name="T47" fmla="*/ 0 h 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5"/>
                  <a:gd name="T73" fmla="*/ 0 h 30"/>
                  <a:gd name="T74" fmla="*/ 55 w 55"/>
                  <a:gd name="T75" fmla="*/ 30 h 3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5" h="30">
                    <a:moveTo>
                      <a:pt x="1" y="11"/>
                    </a:moveTo>
                    <a:lnTo>
                      <a:pt x="0" y="11"/>
                    </a:lnTo>
                    <a:lnTo>
                      <a:pt x="8" y="14"/>
                    </a:lnTo>
                    <a:lnTo>
                      <a:pt x="14" y="16"/>
                    </a:lnTo>
                    <a:lnTo>
                      <a:pt x="20" y="18"/>
                    </a:lnTo>
                    <a:lnTo>
                      <a:pt x="25" y="20"/>
                    </a:lnTo>
                    <a:lnTo>
                      <a:pt x="31" y="22"/>
                    </a:lnTo>
                    <a:lnTo>
                      <a:pt x="36" y="23"/>
                    </a:lnTo>
                    <a:lnTo>
                      <a:pt x="42" y="27"/>
                    </a:lnTo>
                    <a:lnTo>
                      <a:pt x="50" y="30"/>
                    </a:lnTo>
                    <a:lnTo>
                      <a:pt x="55" y="21"/>
                    </a:lnTo>
                    <a:lnTo>
                      <a:pt x="47" y="17"/>
                    </a:lnTo>
                    <a:lnTo>
                      <a:pt x="40" y="15"/>
                    </a:lnTo>
                    <a:lnTo>
                      <a:pt x="36" y="12"/>
                    </a:lnTo>
                    <a:lnTo>
                      <a:pt x="30" y="10"/>
                    </a:lnTo>
                    <a:lnTo>
                      <a:pt x="24" y="7"/>
                    </a:lnTo>
                    <a:lnTo>
                      <a:pt x="19" y="5"/>
                    </a:lnTo>
                    <a:lnTo>
                      <a:pt x="12" y="3"/>
                    </a:lnTo>
                    <a:lnTo>
                      <a:pt x="4" y="0"/>
                    </a:lnTo>
                    <a:lnTo>
                      <a:pt x="3" y="0"/>
                    </a:lnTo>
                    <a:lnTo>
                      <a:pt x="4" y="0"/>
                    </a:lnTo>
                    <a:lnTo>
                      <a:pt x="3" y="0"/>
                    </a:lnTo>
                    <a:lnTo>
                      <a:pt x="1" y="11"/>
                    </a:lnTo>
                    <a:close/>
                  </a:path>
                </a:pathLst>
              </a:custGeom>
              <a:solidFill>
                <a:srgbClr val="000000"/>
              </a:solidFill>
              <a:ln w="9525">
                <a:noFill/>
                <a:round/>
                <a:headEnd/>
                <a:tailEnd/>
              </a:ln>
            </p:spPr>
            <p:txBody>
              <a:bodyPr/>
              <a:lstStyle/>
              <a:p>
                <a:endParaRPr lang="en-US"/>
              </a:p>
            </p:txBody>
          </p:sp>
          <p:sp>
            <p:nvSpPr>
              <p:cNvPr id="1162" name="Freeform 329"/>
              <p:cNvSpPr>
                <a:spLocks/>
              </p:cNvSpPr>
              <p:nvPr/>
            </p:nvSpPr>
            <p:spPr bwMode="auto">
              <a:xfrm>
                <a:off x="3741" y="1932"/>
                <a:ext cx="15" cy="33"/>
              </a:xfrm>
              <a:custGeom>
                <a:avLst/>
                <a:gdLst>
                  <a:gd name="T0" fmla="*/ 0 w 79"/>
                  <a:gd name="T1" fmla="*/ 0 h 166"/>
                  <a:gd name="T2" fmla="*/ 0 w 79"/>
                  <a:gd name="T3" fmla="*/ 0 h 166"/>
                  <a:gd name="T4" fmla="*/ 0 w 79"/>
                  <a:gd name="T5" fmla="*/ 0 h 166"/>
                  <a:gd name="T6" fmla="*/ 0 w 79"/>
                  <a:gd name="T7" fmla="*/ 0 h 166"/>
                  <a:gd name="T8" fmla="*/ 0 w 79"/>
                  <a:gd name="T9" fmla="*/ 0 h 166"/>
                  <a:gd name="T10" fmla="*/ 0 w 79"/>
                  <a:gd name="T11" fmla="*/ 0 h 166"/>
                  <a:gd name="T12" fmla="*/ 0 w 79"/>
                  <a:gd name="T13" fmla="*/ 0 h 166"/>
                  <a:gd name="T14" fmla="*/ 0 w 79"/>
                  <a:gd name="T15" fmla="*/ 0 h 166"/>
                  <a:gd name="T16" fmla="*/ 0 w 79"/>
                  <a:gd name="T17" fmla="*/ 0 h 166"/>
                  <a:gd name="T18" fmla="*/ 0 w 79"/>
                  <a:gd name="T19" fmla="*/ 0 h 166"/>
                  <a:gd name="T20" fmla="*/ 0 w 79"/>
                  <a:gd name="T21" fmla="*/ 0 h 166"/>
                  <a:gd name="T22" fmla="*/ 0 w 79"/>
                  <a:gd name="T23" fmla="*/ 0 h 166"/>
                  <a:gd name="T24" fmla="*/ 0 w 79"/>
                  <a:gd name="T25" fmla="*/ 0 h 166"/>
                  <a:gd name="T26" fmla="*/ 0 w 79"/>
                  <a:gd name="T27" fmla="*/ 0 h 166"/>
                  <a:gd name="T28" fmla="*/ 0 w 79"/>
                  <a:gd name="T29" fmla="*/ 0 h 166"/>
                  <a:gd name="T30" fmla="*/ 0 w 79"/>
                  <a:gd name="T31" fmla="*/ 0 h 166"/>
                  <a:gd name="T32" fmla="*/ 0 w 79"/>
                  <a:gd name="T33" fmla="*/ 0 h 166"/>
                  <a:gd name="T34" fmla="*/ 0 w 79"/>
                  <a:gd name="T35" fmla="*/ 0 h 166"/>
                  <a:gd name="T36" fmla="*/ 0 w 79"/>
                  <a:gd name="T37" fmla="*/ 0 h 166"/>
                  <a:gd name="T38" fmla="*/ 0 w 79"/>
                  <a:gd name="T39" fmla="*/ 0 h 166"/>
                  <a:gd name="T40" fmla="*/ 0 w 79"/>
                  <a:gd name="T41" fmla="*/ 0 h 166"/>
                  <a:gd name="T42" fmla="*/ 0 w 79"/>
                  <a:gd name="T43" fmla="*/ 0 h 166"/>
                  <a:gd name="T44" fmla="*/ 0 w 79"/>
                  <a:gd name="T45" fmla="*/ 0 h 166"/>
                  <a:gd name="T46" fmla="*/ 0 w 79"/>
                  <a:gd name="T47" fmla="*/ 0 h 1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166"/>
                  <a:gd name="T74" fmla="*/ 79 w 79"/>
                  <a:gd name="T75" fmla="*/ 166 h 1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166">
                    <a:moveTo>
                      <a:pt x="9" y="158"/>
                    </a:moveTo>
                    <a:lnTo>
                      <a:pt x="11" y="162"/>
                    </a:lnTo>
                    <a:lnTo>
                      <a:pt x="11" y="117"/>
                    </a:lnTo>
                    <a:lnTo>
                      <a:pt x="13" y="82"/>
                    </a:lnTo>
                    <a:lnTo>
                      <a:pt x="19" y="54"/>
                    </a:lnTo>
                    <a:lnTo>
                      <a:pt x="25" y="34"/>
                    </a:lnTo>
                    <a:lnTo>
                      <a:pt x="34" y="22"/>
                    </a:lnTo>
                    <a:lnTo>
                      <a:pt x="46" y="15"/>
                    </a:lnTo>
                    <a:lnTo>
                      <a:pt x="59" y="11"/>
                    </a:lnTo>
                    <a:lnTo>
                      <a:pt x="77" y="12"/>
                    </a:lnTo>
                    <a:lnTo>
                      <a:pt x="79" y="1"/>
                    </a:lnTo>
                    <a:lnTo>
                      <a:pt x="59" y="0"/>
                    </a:lnTo>
                    <a:lnTo>
                      <a:pt x="41" y="4"/>
                    </a:lnTo>
                    <a:lnTo>
                      <a:pt x="25" y="14"/>
                    </a:lnTo>
                    <a:lnTo>
                      <a:pt x="14" y="30"/>
                    </a:lnTo>
                    <a:lnTo>
                      <a:pt x="8" y="52"/>
                    </a:lnTo>
                    <a:lnTo>
                      <a:pt x="2" y="80"/>
                    </a:lnTo>
                    <a:lnTo>
                      <a:pt x="0" y="117"/>
                    </a:lnTo>
                    <a:lnTo>
                      <a:pt x="0" y="162"/>
                    </a:lnTo>
                    <a:lnTo>
                      <a:pt x="2" y="166"/>
                    </a:lnTo>
                    <a:lnTo>
                      <a:pt x="0" y="162"/>
                    </a:lnTo>
                    <a:lnTo>
                      <a:pt x="0" y="165"/>
                    </a:lnTo>
                    <a:lnTo>
                      <a:pt x="2" y="166"/>
                    </a:lnTo>
                    <a:lnTo>
                      <a:pt x="9" y="158"/>
                    </a:lnTo>
                    <a:close/>
                  </a:path>
                </a:pathLst>
              </a:custGeom>
              <a:solidFill>
                <a:srgbClr val="000000"/>
              </a:solidFill>
              <a:ln w="9525">
                <a:noFill/>
                <a:round/>
                <a:headEnd/>
                <a:tailEnd/>
              </a:ln>
            </p:spPr>
            <p:txBody>
              <a:bodyPr/>
              <a:lstStyle/>
              <a:p>
                <a:endParaRPr lang="en-US"/>
              </a:p>
            </p:txBody>
          </p:sp>
          <p:sp>
            <p:nvSpPr>
              <p:cNvPr id="1163" name="Freeform 330"/>
              <p:cNvSpPr>
                <a:spLocks/>
              </p:cNvSpPr>
              <p:nvPr/>
            </p:nvSpPr>
            <p:spPr bwMode="auto">
              <a:xfrm>
                <a:off x="3742" y="1963"/>
                <a:ext cx="13" cy="9"/>
              </a:xfrm>
              <a:custGeom>
                <a:avLst/>
                <a:gdLst>
                  <a:gd name="T0" fmla="*/ 0 w 64"/>
                  <a:gd name="T1" fmla="*/ 0 h 44"/>
                  <a:gd name="T2" fmla="*/ 0 w 64"/>
                  <a:gd name="T3" fmla="*/ 0 h 44"/>
                  <a:gd name="T4" fmla="*/ 0 w 64"/>
                  <a:gd name="T5" fmla="*/ 0 h 44"/>
                  <a:gd name="T6" fmla="*/ 0 w 64"/>
                  <a:gd name="T7" fmla="*/ 0 h 44"/>
                  <a:gd name="T8" fmla="*/ 0 w 64"/>
                  <a:gd name="T9" fmla="*/ 0 h 44"/>
                  <a:gd name="T10" fmla="*/ 0 w 64"/>
                  <a:gd name="T11" fmla="*/ 0 h 44"/>
                  <a:gd name="T12" fmla="*/ 0 w 64"/>
                  <a:gd name="T13" fmla="*/ 0 h 44"/>
                  <a:gd name="T14" fmla="*/ 0 w 64"/>
                  <a:gd name="T15" fmla="*/ 0 h 44"/>
                  <a:gd name="T16" fmla="*/ 0 w 64"/>
                  <a:gd name="T17" fmla="*/ 0 h 44"/>
                  <a:gd name="T18" fmla="*/ 0 w 64"/>
                  <a:gd name="T19" fmla="*/ 0 h 44"/>
                  <a:gd name="T20" fmla="*/ 0 w 64"/>
                  <a:gd name="T21" fmla="*/ 0 h 44"/>
                  <a:gd name="T22" fmla="*/ 0 w 64"/>
                  <a:gd name="T23" fmla="*/ 0 h 44"/>
                  <a:gd name="T24" fmla="*/ 0 w 64"/>
                  <a:gd name="T25" fmla="*/ 0 h 44"/>
                  <a:gd name="T26" fmla="*/ 0 w 64"/>
                  <a:gd name="T27" fmla="*/ 0 h 44"/>
                  <a:gd name="T28" fmla="*/ 0 w 64"/>
                  <a:gd name="T29" fmla="*/ 0 h 44"/>
                  <a:gd name="T30" fmla="*/ 0 w 64"/>
                  <a:gd name="T31" fmla="*/ 0 h 44"/>
                  <a:gd name="T32" fmla="*/ 0 w 64"/>
                  <a:gd name="T33" fmla="*/ 0 h 44"/>
                  <a:gd name="T34" fmla="*/ 0 w 64"/>
                  <a:gd name="T35" fmla="*/ 0 h 44"/>
                  <a:gd name="T36" fmla="*/ 0 w 64"/>
                  <a:gd name="T37" fmla="*/ 0 h 44"/>
                  <a:gd name="T38" fmla="*/ 0 w 64"/>
                  <a:gd name="T39" fmla="*/ 0 h 44"/>
                  <a:gd name="T40" fmla="*/ 0 w 64"/>
                  <a:gd name="T41" fmla="*/ 0 h 44"/>
                  <a:gd name="T42" fmla="*/ 0 w 64"/>
                  <a:gd name="T43" fmla="*/ 0 h 44"/>
                  <a:gd name="T44" fmla="*/ 0 w 64"/>
                  <a:gd name="T45" fmla="*/ 0 h 44"/>
                  <a:gd name="T46" fmla="*/ 0 w 64"/>
                  <a:gd name="T47" fmla="*/ 0 h 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44"/>
                  <a:gd name="T74" fmla="*/ 64 w 64"/>
                  <a:gd name="T75" fmla="*/ 44 h 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44">
                    <a:moveTo>
                      <a:pt x="52" y="35"/>
                    </a:moveTo>
                    <a:lnTo>
                      <a:pt x="61" y="31"/>
                    </a:lnTo>
                    <a:lnTo>
                      <a:pt x="56" y="27"/>
                    </a:lnTo>
                    <a:lnTo>
                      <a:pt x="52" y="25"/>
                    </a:lnTo>
                    <a:lnTo>
                      <a:pt x="49" y="24"/>
                    </a:lnTo>
                    <a:lnTo>
                      <a:pt x="45" y="22"/>
                    </a:lnTo>
                    <a:lnTo>
                      <a:pt x="40" y="20"/>
                    </a:lnTo>
                    <a:lnTo>
                      <a:pt x="33" y="16"/>
                    </a:lnTo>
                    <a:lnTo>
                      <a:pt x="22" y="10"/>
                    </a:lnTo>
                    <a:lnTo>
                      <a:pt x="7" y="0"/>
                    </a:lnTo>
                    <a:lnTo>
                      <a:pt x="0" y="8"/>
                    </a:lnTo>
                    <a:lnTo>
                      <a:pt x="16" y="18"/>
                    </a:lnTo>
                    <a:lnTo>
                      <a:pt x="27" y="24"/>
                    </a:lnTo>
                    <a:lnTo>
                      <a:pt x="36" y="28"/>
                    </a:lnTo>
                    <a:lnTo>
                      <a:pt x="40" y="31"/>
                    </a:lnTo>
                    <a:lnTo>
                      <a:pt x="45" y="33"/>
                    </a:lnTo>
                    <a:lnTo>
                      <a:pt x="46" y="34"/>
                    </a:lnTo>
                    <a:lnTo>
                      <a:pt x="49" y="36"/>
                    </a:lnTo>
                    <a:lnTo>
                      <a:pt x="55" y="39"/>
                    </a:lnTo>
                    <a:lnTo>
                      <a:pt x="64" y="35"/>
                    </a:lnTo>
                    <a:lnTo>
                      <a:pt x="55" y="39"/>
                    </a:lnTo>
                    <a:lnTo>
                      <a:pt x="64" y="44"/>
                    </a:lnTo>
                    <a:lnTo>
                      <a:pt x="64" y="35"/>
                    </a:lnTo>
                    <a:lnTo>
                      <a:pt x="52" y="35"/>
                    </a:lnTo>
                    <a:close/>
                  </a:path>
                </a:pathLst>
              </a:custGeom>
              <a:solidFill>
                <a:srgbClr val="000000"/>
              </a:solidFill>
              <a:ln w="9525">
                <a:noFill/>
                <a:round/>
                <a:headEnd/>
                <a:tailEnd/>
              </a:ln>
            </p:spPr>
            <p:txBody>
              <a:bodyPr/>
              <a:lstStyle/>
              <a:p>
                <a:endParaRPr lang="en-US"/>
              </a:p>
            </p:txBody>
          </p:sp>
          <p:sp>
            <p:nvSpPr>
              <p:cNvPr id="1164" name="Freeform 331"/>
              <p:cNvSpPr>
                <a:spLocks/>
              </p:cNvSpPr>
              <p:nvPr/>
            </p:nvSpPr>
            <p:spPr bwMode="auto">
              <a:xfrm>
                <a:off x="3752" y="1931"/>
                <a:ext cx="20" cy="34"/>
              </a:xfrm>
              <a:custGeom>
                <a:avLst/>
                <a:gdLst>
                  <a:gd name="T0" fmla="*/ 0 w 99"/>
                  <a:gd name="T1" fmla="*/ 0 h 172"/>
                  <a:gd name="T2" fmla="*/ 0 w 99"/>
                  <a:gd name="T3" fmla="*/ 0 h 172"/>
                  <a:gd name="T4" fmla="*/ 0 w 99"/>
                  <a:gd name="T5" fmla="*/ 0 h 172"/>
                  <a:gd name="T6" fmla="*/ 0 w 99"/>
                  <a:gd name="T7" fmla="*/ 0 h 172"/>
                  <a:gd name="T8" fmla="*/ 0 w 99"/>
                  <a:gd name="T9" fmla="*/ 0 h 172"/>
                  <a:gd name="T10" fmla="*/ 0 w 99"/>
                  <a:gd name="T11" fmla="*/ 0 h 172"/>
                  <a:gd name="T12" fmla="*/ 0 w 99"/>
                  <a:gd name="T13" fmla="*/ 0 h 172"/>
                  <a:gd name="T14" fmla="*/ 0 w 99"/>
                  <a:gd name="T15" fmla="*/ 0 h 172"/>
                  <a:gd name="T16" fmla="*/ 0 w 99"/>
                  <a:gd name="T17" fmla="*/ 0 h 172"/>
                  <a:gd name="T18" fmla="*/ 0 w 99"/>
                  <a:gd name="T19" fmla="*/ 0 h 172"/>
                  <a:gd name="T20" fmla="*/ 0 w 99"/>
                  <a:gd name="T21" fmla="*/ 0 h 172"/>
                  <a:gd name="T22" fmla="*/ 0 w 99"/>
                  <a:gd name="T23" fmla="*/ 0 h 172"/>
                  <a:gd name="T24" fmla="*/ 0 w 99"/>
                  <a:gd name="T25" fmla="*/ 0 h 172"/>
                  <a:gd name="T26" fmla="*/ 0 w 99"/>
                  <a:gd name="T27" fmla="*/ 0 h 172"/>
                  <a:gd name="T28" fmla="*/ 0 w 99"/>
                  <a:gd name="T29" fmla="*/ 0 h 172"/>
                  <a:gd name="T30" fmla="*/ 0 w 99"/>
                  <a:gd name="T31" fmla="*/ 0 h 172"/>
                  <a:gd name="T32" fmla="*/ 0 w 99"/>
                  <a:gd name="T33" fmla="*/ 0 h 172"/>
                  <a:gd name="T34" fmla="*/ 0 w 99"/>
                  <a:gd name="T35" fmla="*/ 0 h 172"/>
                  <a:gd name="T36" fmla="*/ 0 w 99"/>
                  <a:gd name="T37" fmla="*/ 0 h 172"/>
                  <a:gd name="T38" fmla="*/ 0 w 99"/>
                  <a:gd name="T39" fmla="*/ 0 h 172"/>
                  <a:gd name="T40" fmla="*/ 0 w 99"/>
                  <a:gd name="T41" fmla="*/ 0 h 172"/>
                  <a:gd name="T42" fmla="*/ 0 w 99"/>
                  <a:gd name="T43" fmla="*/ 0 h 172"/>
                  <a:gd name="T44" fmla="*/ 0 w 99"/>
                  <a:gd name="T45" fmla="*/ 0 h 172"/>
                  <a:gd name="T46" fmla="*/ 0 w 99"/>
                  <a:gd name="T47" fmla="*/ 0 h 172"/>
                  <a:gd name="T48" fmla="*/ 0 w 99"/>
                  <a:gd name="T49" fmla="*/ 0 h 172"/>
                  <a:gd name="T50" fmla="*/ 0 w 99"/>
                  <a:gd name="T51" fmla="*/ 0 h 172"/>
                  <a:gd name="T52" fmla="*/ 0 w 99"/>
                  <a:gd name="T53" fmla="*/ 0 h 172"/>
                  <a:gd name="T54" fmla="*/ 0 w 99"/>
                  <a:gd name="T55" fmla="*/ 0 h 172"/>
                  <a:gd name="T56" fmla="*/ 0 w 99"/>
                  <a:gd name="T57" fmla="*/ 0 h 172"/>
                  <a:gd name="T58" fmla="*/ 0 w 99"/>
                  <a:gd name="T59" fmla="*/ 0 h 172"/>
                  <a:gd name="T60" fmla="*/ 0 w 99"/>
                  <a:gd name="T61" fmla="*/ 0 h 172"/>
                  <a:gd name="T62" fmla="*/ 0 w 99"/>
                  <a:gd name="T63" fmla="*/ 0 h 172"/>
                  <a:gd name="T64" fmla="*/ 0 w 99"/>
                  <a:gd name="T65" fmla="*/ 0 h 172"/>
                  <a:gd name="T66" fmla="*/ 0 w 99"/>
                  <a:gd name="T67" fmla="*/ 0 h 172"/>
                  <a:gd name="T68" fmla="*/ 0 w 99"/>
                  <a:gd name="T69" fmla="*/ 0 h 172"/>
                  <a:gd name="T70" fmla="*/ 0 w 99"/>
                  <a:gd name="T71" fmla="*/ 0 h 172"/>
                  <a:gd name="T72" fmla="*/ 0 w 99"/>
                  <a:gd name="T73" fmla="*/ 0 h 172"/>
                  <a:gd name="T74" fmla="*/ 0 w 99"/>
                  <a:gd name="T75" fmla="*/ 0 h 172"/>
                  <a:gd name="T76" fmla="*/ 0 w 99"/>
                  <a:gd name="T77" fmla="*/ 0 h 172"/>
                  <a:gd name="T78" fmla="*/ 0 w 99"/>
                  <a:gd name="T79" fmla="*/ 0 h 1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9"/>
                  <a:gd name="T121" fmla="*/ 0 h 172"/>
                  <a:gd name="T122" fmla="*/ 99 w 99"/>
                  <a:gd name="T123" fmla="*/ 172 h 1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9" h="172">
                    <a:moveTo>
                      <a:pt x="73" y="10"/>
                    </a:moveTo>
                    <a:lnTo>
                      <a:pt x="75" y="0"/>
                    </a:lnTo>
                    <a:lnTo>
                      <a:pt x="69" y="0"/>
                    </a:lnTo>
                    <a:lnTo>
                      <a:pt x="61" y="0"/>
                    </a:lnTo>
                    <a:lnTo>
                      <a:pt x="53" y="0"/>
                    </a:lnTo>
                    <a:lnTo>
                      <a:pt x="45" y="2"/>
                    </a:lnTo>
                    <a:lnTo>
                      <a:pt x="38" y="4"/>
                    </a:lnTo>
                    <a:lnTo>
                      <a:pt x="32" y="9"/>
                    </a:lnTo>
                    <a:lnTo>
                      <a:pt x="24" y="15"/>
                    </a:lnTo>
                    <a:lnTo>
                      <a:pt x="19" y="23"/>
                    </a:lnTo>
                    <a:lnTo>
                      <a:pt x="14" y="32"/>
                    </a:lnTo>
                    <a:lnTo>
                      <a:pt x="9" y="43"/>
                    </a:lnTo>
                    <a:lnTo>
                      <a:pt x="6" y="57"/>
                    </a:lnTo>
                    <a:lnTo>
                      <a:pt x="3" y="74"/>
                    </a:lnTo>
                    <a:lnTo>
                      <a:pt x="1" y="94"/>
                    </a:lnTo>
                    <a:lnTo>
                      <a:pt x="0" y="116"/>
                    </a:lnTo>
                    <a:lnTo>
                      <a:pt x="0" y="142"/>
                    </a:lnTo>
                    <a:lnTo>
                      <a:pt x="1" y="172"/>
                    </a:lnTo>
                    <a:lnTo>
                      <a:pt x="13" y="172"/>
                    </a:lnTo>
                    <a:lnTo>
                      <a:pt x="12" y="142"/>
                    </a:lnTo>
                    <a:lnTo>
                      <a:pt x="12" y="116"/>
                    </a:lnTo>
                    <a:lnTo>
                      <a:pt x="13" y="94"/>
                    </a:lnTo>
                    <a:lnTo>
                      <a:pt x="14" y="76"/>
                    </a:lnTo>
                    <a:lnTo>
                      <a:pt x="17" y="59"/>
                    </a:lnTo>
                    <a:lnTo>
                      <a:pt x="20" y="45"/>
                    </a:lnTo>
                    <a:lnTo>
                      <a:pt x="25" y="36"/>
                    </a:lnTo>
                    <a:lnTo>
                      <a:pt x="28" y="27"/>
                    </a:lnTo>
                    <a:lnTo>
                      <a:pt x="33" y="21"/>
                    </a:lnTo>
                    <a:lnTo>
                      <a:pt x="38" y="17"/>
                    </a:lnTo>
                    <a:lnTo>
                      <a:pt x="43" y="15"/>
                    </a:lnTo>
                    <a:lnTo>
                      <a:pt x="50" y="13"/>
                    </a:lnTo>
                    <a:lnTo>
                      <a:pt x="55" y="11"/>
                    </a:lnTo>
                    <a:lnTo>
                      <a:pt x="61" y="11"/>
                    </a:lnTo>
                    <a:lnTo>
                      <a:pt x="69" y="11"/>
                    </a:lnTo>
                    <a:lnTo>
                      <a:pt x="75" y="11"/>
                    </a:lnTo>
                    <a:lnTo>
                      <a:pt x="78" y="1"/>
                    </a:lnTo>
                    <a:lnTo>
                      <a:pt x="75" y="11"/>
                    </a:lnTo>
                    <a:lnTo>
                      <a:pt x="99" y="12"/>
                    </a:lnTo>
                    <a:lnTo>
                      <a:pt x="78" y="1"/>
                    </a:lnTo>
                    <a:lnTo>
                      <a:pt x="73" y="10"/>
                    </a:lnTo>
                    <a:close/>
                  </a:path>
                </a:pathLst>
              </a:custGeom>
              <a:solidFill>
                <a:srgbClr val="000000"/>
              </a:solidFill>
              <a:ln w="9525">
                <a:noFill/>
                <a:round/>
                <a:headEnd/>
                <a:tailEnd/>
              </a:ln>
            </p:spPr>
            <p:txBody>
              <a:bodyPr/>
              <a:lstStyle/>
              <a:p>
                <a:endParaRPr lang="en-US"/>
              </a:p>
            </p:txBody>
          </p:sp>
          <p:sp>
            <p:nvSpPr>
              <p:cNvPr id="1165" name="Freeform 332"/>
              <p:cNvSpPr>
                <a:spLocks/>
              </p:cNvSpPr>
              <p:nvPr/>
            </p:nvSpPr>
            <p:spPr bwMode="auto">
              <a:xfrm>
                <a:off x="3910" y="1772"/>
                <a:ext cx="102" cy="61"/>
              </a:xfrm>
              <a:custGeom>
                <a:avLst/>
                <a:gdLst>
                  <a:gd name="T0" fmla="*/ 0 w 504"/>
                  <a:gd name="T1" fmla="*/ 0 h 332"/>
                  <a:gd name="T2" fmla="*/ 0 w 504"/>
                  <a:gd name="T3" fmla="*/ 0 h 332"/>
                  <a:gd name="T4" fmla="*/ 0 w 504"/>
                  <a:gd name="T5" fmla="*/ 0 h 332"/>
                  <a:gd name="T6" fmla="*/ 0 w 504"/>
                  <a:gd name="T7" fmla="*/ 0 h 332"/>
                  <a:gd name="T8" fmla="*/ 0 w 504"/>
                  <a:gd name="T9" fmla="*/ 0 h 332"/>
                  <a:gd name="T10" fmla="*/ 0 w 504"/>
                  <a:gd name="T11" fmla="*/ 0 h 332"/>
                  <a:gd name="T12" fmla="*/ 0 w 504"/>
                  <a:gd name="T13" fmla="*/ 0 h 332"/>
                  <a:gd name="T14" fmla="*/ 0 w 504"/>
                  <a:gd name="T15" fmla="*/ 0 h 332"/>
                  <a:gd name="T16" fmla="*/ 0 w 504"/>
                  <a:gd name="T17" fmla="*/ 0 h 332"/>
                  <a:gd name="T18" fmla="*/ 0 w 504"/>
                  <a:gd name="T19" fmla="*/ 0 h 332"/>
                  <a:gd name="T20" fmla="*/ 0 w 504"/>
                  <a:gd name="T21" fmla="*/ 0 h 332"/>
                  <a:gd name="T22" fmla="*/ 0 w 504"/>
                  <a:gd name="T23" fmla="*/ 0 h 332"/>
                  <a:gd name="T24" fmla="*/ 0 w 504"/>
                  <a:gd name="T25" fmla="*/ 0 h 332"/>
                  <a:gd name="T26" fmla="*/ 0 w 504"/>
                  <a:gd name="T27" fmla="*/ 0 h 332"/>
                  <a:gd name="T28" fmla="*/ 0 w 504"/>
                  <a:gd name="T29" fmla="*/ 0 h 332"/>
                  <a:gd name="T30" fmla="*/ 0 w 504"/>
                  <a:gd name="T31" fmla="*/ 0 h 332"/>
                  <a:gd name="T32" fmla="*/ 0 w 504"/>
                  <a:gd name="T33" fmla="*/ 0 h 332"/>
                  <a:gd name="T34" fmla="*/ 0 w 504"/>
                  <a:gd name="T35" fmla="*/ 0 h 332"/>
                  <a:gd name="T36" fmla="*/ 0 w 504"/>
                  <a:gd name="T37" fmla="*/ 0 h 332"/>
                  <a:gd name="T38" fmla="*/ 0 w 504"/>
                  <a:gd name="T39" fmla="*/ 0 h 332"/>
                  <a:gd name="T40" fmla="*/ 0 w 504"/>
                  <a:gd name="T41" fmla="*/ 0 h 332"/>
                  <a:gd name="T42" fmla="*/ 0 w 504"/>
                  <a:gd name="T43" fmla="*/ 0 h 332"/>
                  <a:gd name="T44" fmla="*/ 0 w 504"/>
                  <a:gd name="T45" fmla="*/ 0 h 332"/>
                  <a:gd name="T46" fmla="*/ 0 w 504"/>
                  <a:gd name="T47" fmla="*/ 0 h 332"/>
                  <a:gd name="T48" fmla="*/ 0 w 504"/>
                  <a:gd name="T49" fmla="*/ 0 h 332"/>
                  <a:gd name="T50" fmla="*/ 0 w 504"/>
                  <a:gd name="T51" fmla="*/ 0 h 332"/>
                  <a:gd name="T52" fmla="*/ 0 w 504"/>
                  <a:gd name="T53" fmla="*/ 0 h 332"/>
                  <a:gd name="T54" fmla="*/ 0 w 504"/>
                  <a:gd name="T55" fmla="*/ 0 h 332"/>
                  <a:gd name="T56" fmla="*/ 0 w 504"/>
                  <a:gd name="T57" fmla="*/ 0 h 332"/>
                  <a:gd name="T58" fmla="*/ 0 w 504"/>
                  <a:gd name="T59" fmla="*/ 0 h 332"/>
                  <a:gd name="T60" fmla="*/ 0 w 504"/>
                  <a:gd name="T61" fmla="*/ 0 h 332"/>
                  <a:gd name="T62" fmla="*/ 0 w 504"/>
                  <a:gd name="T63" fmla="*/ 0 h 332"/>
                  <a:gd name="T64" fmla="*/ 0 w 504"/>
                  <a:gd name="T65" fmla="*/ 0 h 332"/>
                  <a:gd name="T66" fmla="*/ 0 w 504"/>
                  <a:gd name="T67" fmla="*/ 0 h 332"/>
                  <a:gd name="T68" fmla="*/ 0 w 504"/>
                  <a:gd name="T69" fmla="*/ 0 h 332"/>
                  <a:gd name="T70" fmla="*/ 0 w 504"/>
                  <a:gd name="T71" fmla="*/ 0 h 3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4"/>
                  <a:gd name="T109" fmla="*/ 0 h 332"/>
                  <a:gd name="T110" fmla="*/ 504 w 504"/>
                  <a:gd name="T111" fmla="*/ 332 h 3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4" h="332">
                    <a:moveTo>
                      <a:pt x="183" y="37"/>
                    </a:moveTo>
                    <a:lnTo>
                      <a:pt x="182" y="31"/>
                    </a:lnTo>
                    <a:lnTo>
                      <a:pt x="179" y="26"/>
                    </a:lnTo>
                    <a:lnTo>
                      <a:pt x="177" y="23"/>
                    </a:lnTo>
                    <a:lnTo>
                      <a:pt x="173" y="19"/>
                    </a:lnTo>
                    <a:lnTo>
                      <a:pt x="167" y="16"/>
                    </a:lnTo>
                    <a:lnTo>
                      <a:pt x="160" y="11"/>
                    </a:lnTo>
                    <a:lnTo>
                      <a:pt x="151" y="6"/>
                    </a:lnTo>
                    <a:lnTo>
                      <a:pt x="141" y="0"/>
                    </a:lnTo>
                    <a:lnTo>
                      <a:pt x="170" y="3"/>
                    </a:lnTo>
                    <a:lnTo>
                      <a:pt x="198" y="7"/>
                    </a:lnTo>
                    <a:lnTo>
                      <a:pt x="223" y="13"/>
                    </a:lnTo>
                    <a:lnTo>
                      <a:pt x="247" y="18"/>
                    </a:lnTo>
                    <a:lnTo>
                      <a:pt x="270" y="25"/>
                    </a:lnTo>
                    <a:lnTo>
                      <a:pt x="291" y="33"/>
                    </a:lnTo>
                    <a:lnTo>
                      <a:pt x="311" y="41"/>
                    </a:lnTo>
                    <a:lnTo>
                      <a:pt x="330" y="49"/>
                    </a:lnTo>
                    <a:lnTo>
                      <a:pt x="348" y="59"/>
                    </a:lnTo>
                    <a:lnTo>
                      <a:pt x="365" y="69"/>
                    </a:lnTo>
                    <a:lnTo>
                      <a:pt x="382" y="81"/>
                    </a:lnTo>
                    <a:lnTo>
                      <a:pt x="398" y="93"/>
                    </a:lnTo>
                    <a:lnTo>
                      <a:pt x="414" y="104"/>
                    </a:lnTo>
                    <a:lnTo>
                      <a:pt x="430" y="117"/>
                    </a:lnTo>
                    <a:lnTo>
                      <a:pt x="447" y="130"/>
                    </a:lnTo>
                    <a:lnTo>
                      <a:pt x="462" y="144"/>
                    </a:lnTo>
                    <a:lnTo>
                      <a:pt x="475" y="154"/>
                    </a:lnTo>
                    <a:lnTo>
                      <a:pt x="485" y="165"/>
                    </a:lnTo>
                    <a:lnTo>
                      <a:pt x="492" y="178"/>
                    </a:lnTo>
                    <a:lnTo>
                      <a:pt x="499" y="191"/>
                    </a:lnTo>
                    <a:lnTo>
                      <a:pt x="502" y="204"/>
                    </a:lnTo>
                    <a:lnTo>
                      <a:pt x="504" y="219"/>
                    </a:lnTo>
                    <a:lnTo>
                      <a:pt x="504" y="234"/>
                    </a:lnTo>
                    <a:lnTo>
                      <a:pt x="502" y="247"/>
                    </a:lnTo>
                    <a:lnTo>
                      <a:pt x="499" y="261"/>
                    </a:lnTo>
                    <a:lnTo>
                      <a:pt x="494" y="275"/>
                    </a:lnTo>
                    <a:lnTo>
                      <a:pt x="488" y="286"/>
                    </a:lnTo>
                    <a:lnTo>
                      <a:pt x="480" y="298"/>
                    </a:lnTo>
                    <a:lnTo>
                      <a:pt x="471" y="307"/>
                    </a:lnTo>
                    <a:lnTo>
                      <a:pt x="462" y="316"/>
                    </a:lnTo>
                    <a:lnTo>
                      <a:pt x="451" y="322"/>
                    </a:lnTo>
                    <a:lnTo>
                      <a:pt x="440" y="326"/>
                    </a:lnTo>
                    <a:lnTo>
                      <a:pt x="425" y="330"/>
                    </a:lnTo>
                    <a:lnTo>
                      <a:pt x="410" y="332"/>
                    </a:lnTo>
                    <a:lnTo>
                      <a:pt x="393" y="332"/>
                    </a:lnTo>
                    <a:lnTo>
                      <a:pt x="374" y="330"/>
                    </a:lnTo>
                    <a:lnTo>
                      <a:pt x="354" y="326"/>
                    </a:lnTo>
                    <a:lnTo>
                      <a:pt x="332" y="321"/>
                    </a:lnTo>
                    <a:lnTo>
                      <a:pt x="309" y="313"/>
                    </a:lnTo>
                    <a:lnTo>
                      <a:pt x="283" y="302"/>
                    </a:lnTo>
                    <a:lnTo>
                      <a:pt x="256" y="290"/>
                    </a:lnTo>
                    <a:lnTo>
                      <a:pt x="226" y="274"/>
                    </a:lnTo>
                    <a:lnTo>
                      <a:pt x="195" y="255"/>
                    </a:lnTo>
                    <a:lnTo>
                      <a:pt x="161" y="233"/>
                    </a:lnTo>
                    <a:lnTo>
                      <a:pt x="124" y="207"/>
                    </a:lnTo>
                    <a:lnTo>
                      <a:pt x="86" y="179"/>
                    </a:lnTo>
                    <a:lnTo>
                      <a:pt x="45" y="146"/>
                    </a:lnTo>
                    <a:lnTo>
                      <a:pt x="0" y="110"/>
                    </a:lnTo>
                    <a:lnTo>
                      <a:pt x="19" y="104"/>
                    </a:lnTo>
                    <a:lnTo>
                      <a:pt x="36" y="97"/>
                    </a:lnTo>
                    <a:lnTo>
                      <a:pt x="51" y="92"/>
                    </a:lnTo>
                    <a:lnTo>
                      <a:pt x="65" y="86"/>
                    </a:lnTo>
                    <a:lnTo>
                      <a:pt x="78" y="81"/>
                    </a:lnTo>
                    <a:lnTo>
                      <a:pt x="90" y="76"/>
                    </a:lnTo>
                    <a:lnTo>
                      <a:pt x="100" y="71"/>
                    </a:lnTo>
                    <a:lnTo>
                      <a:pt x="110" y="67"/>
                    </a:lnTo>
                    <a:lnTo>
                      <a:pt x="120" y="63"/>
                    </a:lnTo>
                    <a:lnTo>
                      <a:pt x="129" y="59"/>
                    </a:lnTo>
                    <a:lnTo>
                      <a:pt x="138" y="56"/>
                    </a:lnTo>
                    <a:lnTo>
                      <a:pt x="146" y="51"/>
                    </a:lnTo>
                    <a:lnTo>
                      <a:pt x="155" y="48"/>
                    </a:lnTo>
                    <a:lnTo>
                      <a:pt x="164" y="44"/>
                    </a:lnTo>
                    <a:lnTo>
                      <a:pt x="173" y="41"/>
                    </a:lnTo>
                    <a:lnTo>
                      <a:pt x="183" y="37"/>
                    </a:lnTo>
                    <a:close/>
                  </a:path>
                </a:pathLst>
              </a:custGeom>
              <a:solidFill>
                <a:srgbClr val="009933"/>
              </a:solidFill>
              <a:ln w="9525">
                <a:noFill/>
                <a:round/>
                <a:headEnd/>
                <a:tailEnd/>
              </a:ln>
            </p:spPr>
            <p:txBody>
              <a:bodyPr/>
              <a:lstStyle/>
              <a:p>
                <a:endParaRPr lang="en-US"/>
              </a:p>
            </p:txBody>
          </p:sp>
          <p:sp>
            <p:nvSpPr>
              <p:cNvPr id="1166" name="Freeform 333"/>
              <p:cNvSpPr>
                <a:spLocks/>
              </p:cNvSpPr>
              <p:nvPr/>
            </p:nvSpPr>
            <p:spPr bwMode="auto">
              <a:xfrm>
                <a:off x="3936" y="1766"/>
                <a:ext cx="14" cy="12"/>
              </a:xfrm>
              <a:custGeom>
                <a:avLst/>
                <a:gdLst>
                  <a:gd name="T0" fmla="*/ 0 w 68"/>
                  <a:gd name="T1" fmla="*/ 0 h 46"/>
                  <a:gd name="T2" fmla="*/ 0 w 68"/>
                  <a:gd name="T3" fmla="*/ 0 h 46"/>
                  <a:gd name="T4" fmla="*/ 0 w 68"/>
                  <a:gd name="T5" fmla="*/ 0 h 46"/>
                  <a:gd name="T6" fmla="*/ 0 w 68"/>
                  <a:gd name="T7" fmla="*/ 0 h 46"/>
                  <a:gd name="T8" fmla="*/ 0 w 68"/>
                  <a:gd name="T9" fmla="*/ 0 h 46"/>
                  <a:gd name="T10" fmla="*/ 0 w 68"/>
                  <a:gd name="T11" fmla="*/ 0 h 46"/>
                  <a:gd name="T12" fmla="*/ 0 w 68"/>
                  <a:gd name="T13" fmla="*/ 0 h 46"/>
                  <a:gd name="T14" fmla="*/ 0 w 68"/>
                  <a:gd name="T15" fmla="*/ 0 h 46"/>
                  <a:gd name="T16" fmla="*/ 0 w 68"/>
                  <a:gd name="T17" fmla="*/ 0 h 46"/>
                  <a:gd name="T18" fmla="*/ 0 w 68"/>
                  <a:gd name="T19" fmla="*/ 0 h 46"/>
                  <a:gd name="T20" fmla="*/ 0 w 68"/>
                  <a:gd name="T21" fmla="*/ 0 h 46"/>
                  <a:gd name="T22" fmla="*/ 0 w 68"/>
                  <a:gd name="T23" fmla="*/ 0 h 46"/>
                  <a:gd name="T24" fmla="*/ 0 w 68"/>
                  <a:gd name="T25" fmla="*/ 0 h 46"/>
                  <a:gd name="T26" fmla="*/ 0 w 68"/>
                  <a:gd name="T27" fmla="*/ 0 h 46"/>
                  <a:gd name="T28" fmla="*/ 0 w 68"/>
                  <a:gd name="T29" fmla="*/ 0 h 46"/>
                  <a:gd name="T30" fmla="*/ 0 w 68"/>
                  <a:gd name="T31" fmla="*/ 0 h 46"/>
                  <a:gd name="T32" fmla="*/ 0 w 68"/>
                  <a:gd name="T33" fmla="*/ 0 h 46"/>
                  <a:gd name="T34" fmla="*/ 0 w 68"/>
                  <a:gd name="T35" fmla="*/ 0 h 46"/>
                  <a:gd name="T36" fmla="*/ 0 w 68"/>
                  <a:gd name="T37" fmla="*/ 0 h 46"/>
                  <a:gd name="T38" fmla="*/ 0 w 68"/>
                  <a:gd name="T39" fmla="*/ 0 h 46"/>
                  <a:gd name="T40" fmla="*/ 0 w 68"/>
                  <a:gd name="T41" fmla="*/ 0 h 46"/>
                  <a:gd name="T42" fmla="*/ 0 w 68"/>
                  <a:gd name="T43" fmla="*/ 0 h 46"/>
                  <a:gd name="T44" fmla="*/ 0 w 68"/>
                  <a:gd name="T45" fmla="*/ 0 h 46"/>
                  <a:gd name="T46" fmla="*/ 0 w 68"/>
                  <a:gd name="T47" fmla="*/ 0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8"/>
                  <a:gd name="T73" fmla="*/ 0 h 46"/>
                  <a:gd name="T74" fmla="*/ 68 w 68"/>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8" h="46">
                    <a:moveTo>
                      <a:pt x="21" y="3"/>
                    </a:moveTo>
                    <a:lnTo>
                      <a:pt x="18" y="12"/>
                    </a:lnTo>
                    <a:lnTo>
                      <a:pt x="28" y="18"/>
                    </a:lnTo>
                    <a:lnTo>
                      <a:pt x="37" y="24"/>
                    </a:lnTo>
                    <a:lnTo>
                      <a:pt x="44" y="28"/>
                    </a:lnTo>
                    <a:lnTo>
                      <a:pt x="49" y="31"/>
                    </a:lnTo>
                    <a:lnTo>
                      <a:pt x="53" y="34"/>
                    </a:lnTo>
                    <a:lnTo>
                      <a:pt x="55" y="36"/>
                    </a:lnTo>
                    <a:lnTo>
                      <a:pt x="56" y="41"/>
                    </a:lnTo>
                    <a:lnTo>
                      <a:pt x="57" y="46"/>
                    </a:lnTo>
                    <a:lnTo>
                      <a:pt x="68" y="44"/>
                    </a:lnTo>
                    <a:lnTo>
                      <a:pt x="67" y="38"/>
                    </a:lnTo>
                    <a:lnTo>
                      <a:pt x="64" y="32"/>
                    </a:lnTo>
                    <a:lnTo>
                      <a:pt x="62" y="28"/>
                    </a:lnTo>
                    <a:lnTo>
                      <a:pt x="56" y="23"/>
                    </a:lnTo>
                    <a:lnTo>
                      <a:pt x="50" y="19"/>
                    </a:lnTo>
                    <a:lnTo>
                      <a:pt x="44" y="15"/>
                    </a:lnTo>
                    <a:lnTo>
                      <a:pt x="35" y="10"/>
                    </a:lnTo>
                    <a:lnTo>
                      <a:pt x="25" y="4"/>
                    </a:lnTo>
                    <a:lnTo>
                      <a:pt x="21" y="13"/>
                    </a:lnTo>
                    <a:lnTo>
                      <a:pt x="21" y="3"/>
                    </a:lnTo>
                    <a:lnTo>
                      <a:pt x="0" y="0"/>
                    </a:lnTo>
                    <a:lnTo>
                      <a:pt x="18" y="12"/>
                    </a:lnTo>
                    <a:lnTo>
                      <a:pt x="21" y="3"/>
                    </a:lnTo>
                    <a:close/>
                  </a:path>
                </a:pathLst>
              </a:custGeom>
              <a:solidFill>
                <a:srgbClr val="000000"/>
              </a:solidFill>
              <a:ln w="9525">
                <a:noFill/>
                <a:round/>
                <a:headEnd/>
                <a:tailEnd/>
              </a:ln>
            </p:spPr>
            <p:txBody>
              <a:bodyPr/>
              <a:lstStyle/>
              <a:p>
                <a:endParaRPr lang="en-US"/>
              </a:p>
            </p:txBody>
          </p:sp>
          <p:sp>
            <p:nvSpPr>
              <p:cNvPr id="1167" name="Freeform 334"/>
              <p:cNvSpPr>
                <a:spLocks/>
              </p:cNvSpPr>
              <p:nvPr/>
            </p:nvSpPr>
            <p:spPr bwMode="auto">
              <a:xfrm>
                <a:off x="3940" y="1839"/>
                <a:ext cx="65" cy="36"/>
              </a:xfrm>
              <a:custGeom>
                <a:avLst/>
                <a:gdLst>
                  <a:gd name="T0" fmla="*/ 0 w 325"/>
                  <a:gd name="T1" fmla="*/ 0 h 153"/>
                  <a:gd name="T2" fmla="*/ 0 w 325"/>
                  <a:gd name="T3" fmla="*/ 0 h 153"/>
                  <a:gd name="T4" fmla="*/ 0 w 325"/>
                  <a:gd name="T5" fmla="*/ 0 h 153"/>
                  <a:gd name="T6" fmla="*/ 0 w 325"/>
                  <a:gd name="T7" fmla="*/ 0 h 153"/>
                  <a:gd name="T8" fmla="*/ 0 w 325"/>
                  <a:gd name="T9" fmla="*/ 0 h 153"/>
                  <a:gd name="T10" fmla="*/ 0 w 325"/>
                  <a:gd name="T11" fmla="*/ 0 h 153"/>
                  <a:gd name="T12" fmla="*/ 0 w 325"/>
                  <a:gd name="T13" fmla="*/ 0 h 153"/>
                  <a:gd name="T14" fmla="*/ 0 w 325"/>
                  <a:gd name="T15" fmla="*/ 0 h 153"/>
                  <a:gd name="T16" fmla="*/ 0 w 325"/>
                  <a:gd name="T17" fmla="*/ 0 h 153"/>
                  <a:gd name="T18" fmla="*/ 0 w 325"/>
                  <a:gd name="T19" fmla="*/ 0 h 153"/>
                  <a:gd name="T20" fmla="*/ 0 w 325"/>
                  <a:gd name="T21" fmla="*/ 0 h 153"/>
                  <a:gd name="T22" fmla="*/ 0 w 325"/>
                  <a:gd name="T23" fmla="*/ 0 h 153"/>
                  <a:gd name="T24" fmla="*/ 0 w 325"/>
                  <a:gd name="T25" fmla="*/ 0 h 153"/>
                  <a:gd name="T26" fmla="*/ 0 w 325"/>
                  <a:gd name="T27" fmla="*/ 0 h 153"/>
                  <a:gd name="T28" fmla="*/ 0 w 325"/>
                  <a:gd name="T29" fmla="*/ 0 h 153"/>
                  <a:gd name="T30" fmla="*/ 0 w 325"/>
                  <a:gd name="T31" fmla="*/ 0 h 153"/>
                  <a:gd name="T32" fmla="*/ 0 w 325"/>
                  <a:gd name="T33" fmla="*/ 0 h 153"/>
                  <a:gd name="T34" fmla="*/ 0 w 325"/>
                  <a:gd name="T35" fmla="*/ 0 h 153"/>
                  <a:gd name="T36" fmla="*/ 0 w 325"/>
                  <a:gd name="T37" fmla="*/ 0 h 153"/>
                  <a:gd name="T38" fmla="*/ 0 w 325"/>
                  <a:gd name="T39" fmla="*/ 0 h 153"/>
                  <a:gd name="T40" fmla="*/ 0 w 325"/>
                  <a:gd name="T41" fmla="*/ 0 h 153"/>
                  <a:gd name="T42" fmla="*/ 0 w 325"/>
                  <a:gd name="T43" fmla="*/ 0 h 153"/>
                  <a:gd name="T44" fmla="*/ 0 w 325"/>
                  <a:gd name="T45" fmla="*/ 0 h 153"/>
                  <a:gd name="T46" fmla="*/ 0 w 325"/>
                  <a:gd name="T47" fmla="*/ 0 h 153"/>
                  <a:gd name="T48" fmla="*/ 0 w 325"/>
                  <a:gd name="T49" fmla="*/ 0 h 153"/>
                  <a:gd name="T50" fmla="*/ 0 w 325"/>
                  <a:gd name="T51" fmla="*/ 0 h 153"/>
                  <a:gd name="T52" fmla="*/ 0 w 325"/>
                  <a:gd name="T53" fmla="*/ 0 h 153"/>
                  <a:gd name="T54" fmla="*/ 0 w 325"/>
                  <a:gd name="T55" fmla="*/ 0 h 153"/>
                  <a:gd name="T56" fmla="*/ 0 w 325"/>
                  <a:gd name="T57" fmla="*/ 0 h 153"/>
                  <a:gd name="T58" fmla="*/ 0 w 325"/>
                  <a:gd name="T59" fmla="*/ 0 h 153"/>
                  <a:gd name="T60" fmla="*/ 0 w 325"/>
                  <a:gd name="T61" fmla="*/ 0 h 153"/>
                  <a:gd name="T62" fmla="*/ 0 w 325"/>
                  <a:gd name="T63" fmla="*/ 0 h 153"/>
                  <a:gd name="T64" fmla="*/ 0 w 325"/>
                  <a:gd name="T65" fmla="*/ 0 h 153"/>
                  <a:gd name="T66" fmla="*/ 0 w 325"/>
                  <a:gd name="T67" fmla="*/ 0 h 153"/>
                  <a:gd name="T68" fmla="*/ 0 w 325"/>
                  <a:gd name="T69" fmla="*/ 0 h 153"/>
                  <a:gd name="T70" fmla="*/ 0 w 325"/>
                  <a:gd name="T71" fmla="*/ 0 h 153"/>
                  <a:gd name="T72" fmla="*/ 0 w 325"/>
                  <a:gd name="T73" fmla="*/ 0 h 153"/>
                  <a:gd name="T74" fmla="*/ 0 w 325"/>
                  <a:gd name="T75" fmla="*/ 0 h 153"/>
                  <a:gd name="T76" fmla="*/ 0 w 325"/>
                  <a:gd name="T77" fmla="*/ 0 h 153"/>
                  <a:gd name="T78" fmla="*/ 0 w 325"/>
                  <a:gd name="T79" fmla="*/ 0 h 1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5"/>
                  <a:gd name="T121" fmla="*/ 0 h 153"/>
                  <a:gd name="T122" fmla="*/ 325 w 325"/>
                  <a:gd name="T123" fmla="*/ 153 h 1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5" h="153">
                    <a:moveTo>
                      <a:pt x="325" y="145"/>
                    </a:moveTo>
                    <a:lnTo>
                      <a:pt x="325" y="145"/>
                    </a:lnTo>
                    <a:lnTo>
                      <a:pt x="309" y="131"/>
                    </a:lnTo>
                    <a:lnTo>
                      <a:pt x="292" y="118"/>
                    </a:lnTo>
                    <a:lnTo>
                      <a:pt x="276" y="105"/>
                    </a:lnTo>
                    <a:lnTo>
                      <a:pt x="261" y="93"/>
                    </a:lnTo>
                    <a:lnTo>
                      <a:pt x="244" y="82"/>
                    </a:lnTo>
                    <a:lnTo>
                      <a:pt x="227" y="70"/>
                    </a:lnTo>
                    <a:lnTo>
                      <a:pt x="210" y="60"/>
                    </a:lnTo>
                    <a:lnTo>
                      <a:pt x="191" y="50"/>
                    </a:lnTo>
                    <a:lnTo>
                      <a:pt x="172" y="41"/>
                    </a:lnTo>
                    <a:lnTo>
                      <a:pt x="152" y="32"/>
                    </a:lnTo>
                    <a:lnTo>
                      <a:pt x="131" y="25"/>
                    </a:lnTo>
                    <a:lnTo>
                      <a:pt x="108" y="18"/>
                    </a:lnTo>
                    <a:lnTo>
                      <a:pt x="83" y="12"/>
                    </a:lnTo>
                    <a:lnTo>
                      <a:pt x="58" y="7"/>
                    </a:lnTo>
                    <a:lnTo>
                      <a:pt x="30" y="3"/>
                    </a:lnTo>
                    <a:lnTo>
                      <a:pt x="0" y="0"/>
                    </a:lnTo>
                    <a:lnTo>
                      <a:pt x="0" y="10"/>
                    </a:lnTo>
                    <a:lnTo>
                      <a:pt x="28" y="13"/>
                    </a:lnTo>
                    <a:lnTo>
                      <a:pt x="56" y="18"/>
                    </a:lnTo>
                    <a:lnTo>
                      <a:pt x="81" y="23"/>
                    </a:lnTo>
                    <a:lnTo>
                      <a:pt x="105" y="28"/>
                    </a:lnTo>
                    <a:lnTo>
                      <a:pt x="127" y="35"/>
                    </a:lnTo>
                    <a:lnTo>
                      <a:pt x="148" y="43"/>
                    </a:lnTo>
                    <a:lnTo>
                      <a:pt x="168" y="51"/>
                    </a:lnTo>
                    <a:lnTo>
                      <a:pt x="187" y="59"/>
                    </a:lnTo>
                    <a:lnTo>
                      <a:pt x="204" y="68"/>
                    </a:lnTo>
                    <a:lnTo>
                      <a:pt x="221" y="79"/>
                    </a:lnTo>
                    <a:lnTo>
                      <a:pt x="237" y="90"/>
                    </a:lnTo>
                    <a:lnTo>
                      <a:pt x="254" y="102"/>
                    </a:lnTo>
                    <a:lnTo>
                      <a:pt x="270" y="113"/>
                    </a:lnTo>
                    <a:lnTo>
                      <a:pt x="285" y="126"/>
                    </a:lnTo>
                    <a:lnTo>
                      <a:pt x="302" y="140"/>
                    </a:lnTo>
                    <a:lnTo>
                      <a:pt x="318" y="153"/>
                    </a:lnTo>
                    <a:lnTo>
                      <a:pt x="325" y="145"/>
                    </a:lnTo>
                    <a:close/>
                  </a:path>
                </a:pathLst>
              </a:custGeom>
              <a:solidFill>
                <a:srgbClr val="000000"/>
              </a:solidFill>
              <a:ln w="9525">
                <a:noFill/>
                <a:round/>
                <a:headEnd/>
                <a:tailEnd/>
              </a:ln>
            </p:spPr>
            <p:txBody>
              <a:bodyPr/>
              <a:lstStyle/>
              <a:p>
                <a:endParaRPr lang="en-US"/>
              </a:p>
            </p:txBody>
          </p:sp>
          <p:sp>
            <p:nvSpPr>
              <p:cNvPr id="1168" name="Freeform 335"/>
              <p:cNvSpPr>
                <a:spLocks/>
              </p:cNvSpPr>
              <p:nvPr/>
            </p:nvSpPr>
            <p:spPr bwMode="auto">
              <a:xfrm>
                <a:off x="3996" y="1860"/>
                <a:ext cx="15" cy="36"/>
              </a:xfrm>
              <a:custGeom>
                <a:avLst/>
                <a:gdLst>
                  <a:gd name="T0" fmla="*/ 0 w 70"/>
                  <a:gd name="T1" fmla="*/ 0 h 192"/>
                  <a:gd name="T2" fmla="*/ 0 w 70"/>
                  <a:gd name="T3" fmla="*/ 0 h 192"/>
                  <a:gd name="T4" fmla="*/ 0 w 70"/>
                  <a:gd name="T5" fmla="*/ 0 h 192"/>
                  <a:gd name="T6" fmla="*/ 0 w 70"/>
                  <a:gd name="T7" fmla="*/ 0 h 192"/>
                  <a:gd name="T8" fmla="*/ 0 w 70"/>
                  <a:gd name="T9" fmla="*/ 0 h 192"/>
                  <a:gd name="T10" fmla="*/ 0 w 70"/>
                  <a:gd name="T11" fmla="*/ 0 h 192"/>
                  <a:gd name="T12" fmla="*/ 0 w 70"/>
                  <a:gd name="T13" fmla="*/ 0 h 192"/>
                  <a:gd name="T14" fmla="*/ 0 w 70"/>
                  <a:gd name="T15" fmla="*/ 0 h 192"/>
                  <a:gd name="T16" fmla="*/ 0 w 70"/>
                  <a:gd name="T17" fmla="*/ 0 h 192"/>
                  <a:gd name="T18" fmla="*/ 0 w 70"/>
                  <a:gd name="T19" fmla="*/ 0 h 192"/>
                  <a:gd name="T20" fmla="*/ 0 w 70"/>
                  <a:gd name="T21" fmla="*/ 0 h 192"/>
                  <a:gd name="T22" fmla="*/ 0 w 70"/>
                  <a:gd name="T23" fmla="*/ 0 h 192"/>
                  <a:gd name="T24" fmla="*/ 0 w 70"/>
                  <a:gd name="T25" fmla="*/ 0 h 192"/>
                  <a:gd name="T26" fmla="*/ 0 w 70"/>
                  <a:gd name="T27" fmla="*/ 0 h 192"/>
                  <a:gd name="T28" fmla="*/ 0 w 70"/>
                  <a:gd name="T29" fmla="*/ 0 h 192"/>
                  <a:gd name="T30" fmla="*/ 0 w 70"/>
                  <a:gd name="T31" fmla="*/ 0 h 192"/>
                  <a:gd name="T32" fmla="*/ 0 w 70"/>
                  <a:gd name="T33" fmla="*/ 0 h 192"/>
                  <a:gd name="T34" fmla="*/ 0 w 70"/>
                  <a:gd name="T35" fmla="*/ 0 h 192"/>
                  <a:gd name="T36" fmla="*/ 0 w 70"/>
                  <a:gd name="T37" fmla="*/ 0 h 192"/>
                  <a:gd name="T38" fmla="*/ 0 w 70"/>
                  <a:gd name="T39" fmla="*/ 0 h 192"/>
                  <a:gd name="T40" fmla="*/ 0 w 70"/>
                  <a:gd name="T41" fmla="*/ 0 h 192"/>
                  <a:gd name="T42" fmla="*/ 0 w 70"/>
                  <a:gd name="T43" fmla="*/ 0 h 192"/>
                  <a:gd name="T44" fmla="*/ 0 w 70"/>
                  <a:gd name="T45" fmla="*/ 0 h 192"/>
                  <a:gd name="T46" fmla="*/ 0 w 70"/>
                  <a:gd name="T47" fmla="*/ 0 h 192"/>
                  <a:gd name="T48" fmla="*/ 0 w 70"/>
                  <a:gd name="T49" fmla="*/ 0 h 192"/>
                  <a:gd name="T50" fmla="*/ 0 w 70"/>
                  <a:gd name="T51" fmla="*/ 0 h 192"/>
                  <a:gd name="T52" fmla="*/ 0 w 70"/>
                  <a:gd name="T53" fmla="*/ 0 h 192"/>
                  <a:gd name="T54" fmla="*/ 0 w 70"/>
                  <a:gd name="T55" fmla="*/ 0 h 192"/>
                  <a:gd name="T56" fmla="*/ 0 w 70"/>
                  <a:gd name="T57" fmla="*/ 0 h 192"/>
                  <a:gd name="T58" fmla="*/ 0 w 70"/>
                  <a:gd name="T59" fmla="*/ 0 h 192"/>
                  <a:gd name="T60" fmla="*/ 0 w 70"/>
                  <a:gd name="T61" fmla="*/ 0 h 192"/>
                  <a:gd name="T62" fmla="*/ 0 w 70"/>
                  <a:gd name="T63" fmla="*/ 0 h 192"/>
                  <a:gd name="T64" fmla="*/ 0 w 70"/>
                  <a:gd name="T65" fmla="*/ 0 h 192"/>
                  <a:gd name="T66" fmla="*/ 0 w 70"/>
                  <a:gd name="T67" fmla="*/ 0 h 192"/>
                  <a:gd name="T68" fmla="*/ 0 w 70"/>
                  <a:gd name="T69" fmla="*/ 0 h 192"/>
                  <a:gd name="T70" fmla="*/ 0 w 70"/>
                  <a:gd name="T71" fmla="*/ 0 h 192"/>
                  <a:gd name="T72" fmla="*/ 0 w 70"/>
                  <a:gd name="T73" fmla="*/ 0 h 192"/>
                  <a:gd name="T74" fmla="*/ 0 w 70"/>
                  <a:gd name="T75" fmla="*/ 0 h 192"/>
                  <a:gd name="T76" fmla="*/ 0 w 70"/>
                  <a:gd name="T77" fmla="*/ 0 h 192"/>
                  <a:gd name="T78" fmla="*/ 0 w 70"/>
                  <a:gd name="T79" fmla="*/ 0 h 1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
                  <a:gd name="T121" fmla="*/ 0 h 192"/>
                  <a:gd name="T122" fmla="*/ 70 w 70"/>
                  <a:gd name="T123" fmla="*/ 192 h 1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 h="192">
                    <a:moveTo>
                      <a:pt x="2" y="192"/>
                    </a:moveTo>
                    <a:lnTo>
                      <a:pt x="2" y="192"/>
                    </a:lnTo>
                    <a:lnTo>
                      <a:pt x="14" y="186"/>
                    </a:lnTo>
                    <a:lnTo>
                      <a:pt x="27" y="180"/>
                    </a:lnTo>
                    <a:lnTo>
                      <a:pt x="37" y="171"/>
                    </a:lnTo>
                    <a:lnTo>
                      <a:pt x="46" y="161"/>
                    </a:lnTo>
                    <a:lnTo>
                      <a:pt x="53" y="148"/>
                    </a:lnTo>
                    <a:lnTo>
                      <a:pt x="60" y="137"/>
                    </a:lnTo>
                    <a:lnTo>
                      <a:pt x="66" y="122"/>
                    </a:lnTo>
                    <a:lnTo>
                      <a:pt x="69" y="108"/>
                    </a:lnTo>
                    <a:lnTo>
                      <a:pt x="70" y="94"/>
                    </a:lnTo>
                    <a:lnTo>
                      <a:pt x="70" y="79"/>
                    </a:lnTo>
                    <a:lnTo>
                      <a:pt x="69" y="63"/>
                    </a:lnTo>
                    <a:lnTo>
                      <a:pt x="66" y="48"/>
                    </a:lnTo>
                    <a:lnTo>
                      <a:pt x="58" y="36"/>
                    </a:lnTo>
                    <a:lnTo>
                      <a:pt x="50" y="22"/>
                    </a:lnTo>
                    <a:lnTo>
                      <a:pt x="40" y="9"/>
                    </a:lnTo>
                    <a:lnTo>
                      <a:pt x="27" y="0"/>
                    </a:lnTo>
                    <a:lnTo>
                      <a:pt x="20" y="8"/>
                    </a:lnTo>
                    <a:lnTo>
                      <a:pt x="31" y="18"/>
                    </a:lnTo>
                    <a:lnTo>
                      <a:pt x="41" y="28"/>
                    </a:lnTo>
                    <a:lnTo>
                      <a:pt x="49" y="40"/>
                    </a:lnTo>
                    <a:lnTo>
                      <a:pt x="55" y="53"/>
                    </a:lnTo>
                    <a:lnTo>
                      <a:pt x="58" y="65"/>
                    </a:lnTo>
                    <a:lnTo>
                      <a:pt x="59" y="79"/>
                    </a:lnTo>
                    <a:lnTo>
                      <a:pt x="59" y="94"/>
                    </a:lnTo>
                    <a:lnTo>
                      <a:pt x="58" y="106"/>
                    </a:lnTo>
                    <a:lnTo>
                      <a:pt x="55" y="120"/>
                    </a:lnTo>
                    <a:lnTo>
                      <a:pt x="49" y="133"/>
                    </a:lnTo>
                    <a:lnTo>
                      <a:pt x="44" y="144"/>
                    </a:lnTo>
                    <a:lnTo>
                      <a:pt x="37" y="155"/>
                    </a:lnTo>
                    <a:lnTo>
                      <a:pt x="28" y="164"/>
                    </a:lnTo>
                    <a:lnTo>
                      <a:pt x="20" y="172"/>
                    </a:lnTo>
                    <a:lnTo>
                      <a:pt x="10" y="178"/>
                    </a:lnTo>
                    <a:lnTo>
                      <a:pt x="0" y="181"/>
                    </a:lnTo>
                    <a:lnTo>
                      <a:pt x="2" y="192"/>
                    </a:lnTo>
                    <a:close/>
                  </a:path>
                </a:pathLst>
              </a:custGeom>
              <a:solidFill>
                <a:srgbClr val="000000"/>
              </a:solidFill>
              <a:ln w="9525">
                <a:noFill/>
                <a:round/>
                <a:headEnd/>
                <a:tailEnd/>
              </a:ln>
            </p:spPr>
            <p:txBody>
              <a:bodyPr/>
              <a:lstStyle/>
              <a:p>
                <a:endParaRPr lang="en-US"/>
              </a:p>
            </p:txBody>
          </p:sp>
          <p:sp>
            <p:nvSpPr>
              <p:cNvPr id="1169" name="Freeform 336"/>
              <p:cNvSpPr>
                <a:spLocks/>
              </p:cNvSpPr>
              <p:nvPr/>
            </p:nvSpPr>
            <p:spPr bwMode="auto">
              <a:xfrm>
                <a:off x="3901" y="1796"/>
                <a:ext cx="89" cy="36"/>
              </a:xfrm>
              <a:custGeom>
                <a:avLst/>
                <a:gdLst>
                  <a:gd name="T0" fmla="*/ 0 w 451"/>
                  <a:gd name="T1" fmla="*/ 0 h 232"/>
                  <a:gd name="T2" fmla="*/ 0 w 451"/>
                  <a:gd name="T3" fmla="*/ 0 h 232"/>
                  <a:gd name="T4" fmla="*/ 0 w 451"/>
                  <a:gd name="T5" fmla="*/ 0 h 232"/>
                  <a:gd name="T6" fmla="*/ 0 w 451"/>
                  <a:gd name="T7" fmla="*/ 0 h 232"/>
                  <a:gd name="T8" fmla="*/ 0 w 451"/>
                  <a:gd name="T9" fmla="*/ 0 h 232"/>
                  <a:gd name="T10" fmla="*/ 0 w 451"/>
                  <a:gd name="T11" fmla="*/ 0 h 232"/>
                  <a:gd name="T12" fmla="*/ 0 w 451"/>
                  <a:gd name="T13" fmla="*/ 0 h 232"/>
                  <a:gd name="T14" fmla="*/ 0 w 451"/>
                  <a:gd name="T15" fmla="*/ 0 h 232"/>
                  <a:gd name="T16" fmla="*/ 0 w 451"/>
                  <a:gd name="T17" fmla="*/ 0 h 232"/>
                  <a:gd name="T18" fmla="*/ 0 w 451"/>
                  <a:gd name="T19" fmla="*/ 0 h 232"/>
                  <a:gd name="T20" fmla="*/ 0 w 451"/>
                  <a:gd name="T21" fmla="*/ 0 h 232"/>
                  <a:gd name="T22" fmla="*/ 0 w 451"/>
                  <a:gd name="T23" fmla="*/ 0 h 232"/>
                  <a:gd name="T24" fmla="*/ 0 w 451"/>
                  <a:gd name="T25" fmla="*/ 0 h 232"/>
                  <a:gd name="T26" fmla="*/ 0 w 451"/>
                  <a:gd name="T27" fmla="*/ 0 h 232"/>
                  <a:gd name="T28" fmla="*/ 0 w 451"/>
                  <a:gd name="T29" fmla="*/ 0 h 232"/>
                  <a:gd name="T30" fmla="*/ 0 w 451"/>
                  <a:gd name="T31" fmla="*/ 0 h 232"/>
                  <a:gd name="T32" fmla="*/ 0 w 451"/>
                  <a:gd name="T33" fmla="*/ 0 h 232"/>
                  <a:gd name="T34" fmla="*/ 0 w 451"/>
                  <a:gd name="T35" fmla="*/ 0 h 232"/>
                  <a:gd name="T36" fmla="*/ 0 w 451"/>
                  <a:gd name="T37" fmla="*/ 0 h 232"/>
                  <a:gd name="T38" fmla="*/ 0 w 451"/>
                  <a:gd name="T39" fmla="*/ 0 h 232"/>
                  <a:gd name="T40" fmla="*/ 0 w 451"/>
                  <a:gd name="T41" fmla="*/ 0 h 232"/>
                  <a:gd name="T42" fmla="*/ 0 w 451"/>
                  <a:gd name="T43" fmla="*/ 0 h 232"/>
                  <a:gd name="T44" fmla="*/ 0 w 451"/>
                  <a:gd name="T45" fmla="*/ 0 h 232"/>
                  <a:gd name="T46" fmla="*/ 0 w 451"/>
                  <a:gd name="T47" fmla="*/ 0 h 232"/>
                  <a:gd name="T48" fmla="*/ 0 w 451"/>
                  <a:gd name="T49" fmla="*/ 0 h 232"/>
                  <a:gd name="T50" fmla="*/ 0 w 451"/>
                  <a:gd name="T51" fmla="*/ 0 h 232"/>
                  <a:gd name="T52" fmla="*/ 0 w 451"/>
                  <a:gd name="T53" fmla="*/ 0 h 232"/>
                  <a:gd name="T54" fmla="*/ 0 w 451"/>
                  <a:gd name="T55" fmla="*/ 0 h 232"/>
                  <a:gd name="T56" fmla="*/ 0 w 451"/>
                  <a:gd name="T57" fmla="*/ 0 h 232"/>
                  <a:gd name="T58" fmla="*/ 0 w 451"/>
                  <a:gd name="T59" fmla="*/ 0 h 232"/>
                  <a:gd name="T60" fmla="*/ 0 w 451"/>
                  <a:gd name="T61" fmla="*/ 0 h 232"/>
                  <a:gd name="T62" fmla="*/ 0 w 451"/>
                  <a:gd name="T63" fmla="*/ 0 h 232"/>
                  <a:gd name="T64" fmla="*/ 0 w 451"/>
                  <a:gd name="T65" fmla="*/ 0 h 232"/>
                  <a:gd name="T66" fmla="*/ 0 w 451"/>
                  <a:gd name="T67" fmla="*/ 0 h 232"/>
                  <a:gd name="T68" fmla="*/ 0 w 451"/>
                  <a:gd name="T69" fmla="*/ 0 h 232"/>
                  <a:gd name="T70" fmla="*/ 0 w 451"/>
                  <a:gd name="T71" fmla="*/ 0 h 232"/>
                  <a:gd name="T72" fmla="*/ 0 w 451"/>
                  <a:gd name="T73" fmla="*/ 0 h 232"/>
                  <a:gd name="T74" fmla="*/ 0 w 451"/>
                  <a:gd name="T75" fmla="*/ 0 h 232"/>
                  <a:gd name="T76" fmla="*/ 0 w 451"/>
                  <a:gd name="T77" fmla="*/ 0 h 232"/>
                  <a:gd name="T78" fmla="*/ 0 w 451"/>
                  <a:gd name="T79" fmla="*/ 0 h 2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51"/>
                  <a:gd name="T121" fmla="*/ 0 h 232"/>
                  <a:gd name="T122" fmla="*/ 451 w 451"/>
                  <a:gd name="T123" fmla="*/ 232 h 23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51" h="232">
                    <a:moveTo>
                      <a:pt x="8" y="0"/>
                    </a:moveTo>
                    <a:lnTo>
                      <a:pt x="7" y="10"/>
                    </a:lnTo>
                    <a:lnTo>
                      <a:pt x="52" y="45"/>
                    </a:lnTo>
                    <a:lnTo>
                      <a:pt x="93" y="78"/>
                    </a:lnTo>
                    <a:lnTo>
                      <a:pt x="131" y="107"/>
                    </a:lnTo>
                    <a:lnTo>
                      <a:pt x="168" y="132"/>
                    </a:lnTo>
                    <a:lnTo>
                      <a:pt x="202" y="154"/>
                    </a:lnTo>
                    <a:lnTo>
                      <a:pt x="233" y="173"/>
                    </a:lnTo>
                    <a:lnTo>
                      <a:pt x="264" y="189"/>
                    </a:lnTo>
                    <a:lnTo>
                      <a:pt x="291" y="202"/>
                    </a:lnTo>
                    <a:lnTo>
                      <a:pt x="317" y="213"/>
                    </a:lnTo>
                    <a:lnTo>
                      <a:pt x="340" y="221"/>
                    </a:lnTo>
                    <a:lnTo>
                      <a:pt x="363" y="227"/>
                    </a:lnTo>
                    <a:lnTo>
                      <a:pt x="383" y="230"/>
                    </a:lnTo>
                    <a:lnTo>
                      <a:pt x="403" y="232"/>
                    </a:lnTo>
                    <a:lnTo>
                      <a:pt x="420" y="232"/>
                    </a:lnTo>
                    <a:lnTo>
                      <a:pt x="436" y="230"/>
                    </a:lnTo>
                    <a:lnTo>
                      <a:pt x="451" y="227"/>
                    </a:lnTo>
                    <a:lnTo>
                      <a:pt x="449" y="216"/>
                    </a:lnTo>
                    <a:lnTo>
                      <a:pt x="434" y="219"/>
                    </a:lnTo>
                    <a:lnTo>
                      <a:pt x="420" y="221"/>
                    </a:lnTo>
                    <a:lnTo>
                      <a:pt x="403" y="221"/>
                    </a:lnTo>
                    <a:lnTo>
                      <a:pt x="385" y="219"/>
                    </a:lnTo>
                    <a:lnTo>
                      <a:pt x="365" y="216"/>
                    </a:lnTo>
                    <a:lnTo>
                      <a:pt x="345" y="211"/>
                    </a:lnTo>
                    <a:lnTo>
                      <a:pt x="321" y="202"/>
                    </a:lnTo>
                    <a:lnTo>
                      <a:pt x="296" y="192"/>
                    </a:lnTo>
                    <a:lnTo>
                      <a:pt x="269" y="180"/>
                    </a:lnTo>
                    <a:lnTo>
                      <a:pt x="240" y="165"/>
                    </a:lnTo>
                    <a:lnTo>
                      <a:pt x="208" y="146"/>
                    </a:lnTo>
                    <a:lnTo>
                      <a:pt x="175" y="123"/>
                    </a:lnTo>
                    <a:lnTo>
                      <a:pt x="138" y="98"/>
                    </a:lnTo>
                    <a:lnTo>
                      <a:pt x="100" y="70"/>
                    </a:lnTo>
                    <a:lnTo>
                      <a:pt x="58" y="37"/>
                    </a:lnTo>
                    <a:lnTo>
                      <a:pt x="14" y="1"/>
                    </a:lnTo>
                    <a:lnTo>
                      <a:pt x="13" y="11"/>
                    </a:lnTo>
                    <a:lnTo>
                      <a:pt x="8" y="0"/>
                    </a:lnTo>
                    <a:lnTo>
                      <a:pt x="0" y="3"/>
                    </a:lnTo>
                    <a:lnTo>
                      <a:pt x="7" y="10"/>
                    </a:lnTo>
                    <a:lnTo>
                      <a:pt x="8" y="0"/>
                    </a:lnTo>
                    <a:close/>
                  </a:path>
                </a:pathLst>
              </a:custGeom>
              <a:solidFill>
                <a:srgbClr val="000000"/>
              </a:solidFill>
              <a:ln w="9525">
                <a:noFill/>
                <a:round/>
                <a:headEnd/>
                <a:tailEnd/>
              </a:ln>
            </p:spPr>
            <p:txBody>
              <a:bodyPr/>
              <a:lstStyle/>
              <a:p>
                <a:endParaRPr lang="en-US"/>
              </a:p>
            </p:txBody>
          </p:sp>
          <p:sp>
            <p:nvSpPr>
              <p:cNvPr id="1170" name="Freeform 337"/>
              <p:cNvSpPr>
                <a:spLocks/>
              </p:cNvSpPr>
              <p:nvPr/>
            </p:nvSpPr>
            <p:spPr bwMode="auto">
              <a:xfrm>
                <a:off x="3902" y="1780"/>
                <a:ext cx="37" cy="12"/>
              </a:xfrm>
              <a:custGeom>
                <a:avLst/>
                <a:gdLst>
                  <a:gd name="T0" fmla="*/ 0 w 190"/>
                  <a:gd name="T1" fmla="*/ 0 h 85"/>
                  <a:gd name="T2" fmla="*/ 0 w 190"/>
                  <a:gd name="T3" fmla="*/ 0 h 85"/>
                  <a:gd name="T4" fmla="*/ 0 w 190"/>
                  <a:gd name="T5" fmla="*/ 0 h 85"/>
                  <a:gd name="T6" fmla="*/ 0 w 190"/>
                  <a:gd name="T7" fmla="*/ 0 h 85"/>
                  <a:gd name="T8" fmla="*/ 0 w 190"/>
                  <a:gd name="T9" fmla="*/ 0 h 85"/>
                  <a:gd name="T10" fmla="*/ 0 w 190"/>
                  <a:gd name="T11" fmla="*/ 0 h 85"/>
                  <a:gd name="T12" fmla="*/ 0 w 190"/>
                  <a:gd name="T13" fmla="*/ 0 h 85"/>
                  <a:gd name="T14" fmla="*/ 0 w 190"/>
                  <a:gd name="T15" fmla="*/ 0 h 85"/>
                  <a:gd name="T16" fmla="*/ 0 w 190"/>
                  <a:gd name="T17" fmla="*/ 0 h 85"/>
                  <a:gd name="T18" fmla="*/ 0 w 190"/>
                  <a:gd name="T19" fmla="*/ 0 h 85"/>
                  <a:gd name="T20" fmla="*/ 0 w 190"/>
                  <a:gd name="T21" fmla="*/ 0 h 85"/>
                  <a:gd name="T22" fmla="*/ 0 w 190"/>
                  <a:gd name="T23" fmla="*/ 0 h 85"/>
                  <a:gd name="T24" fmla="*/ 0 w 190"/>
                  <a:gd name="T25" fmla="*/ 0 h 85"/>
                  <a:gd name="T26" fmla="*/ 0 w 190"/>
                  <a:gd name="T27" fmla="*/ 0 h 85"/>
                  <a:gd name="T28" fmla="*/ 0 w 190"/>
                  <a:gd name="T29" fmla="*/ 0 h 85"/>
                  <a:gd name="T30" fmla="*/ 0 w 190"/>
                  <a:gd name="T31" fmla="*/ 0 h 85"/>
                  <a:gd name="T32" fmla="*/ 0 w 190"/>
                  <a:gd name="T33" fmla="*/ 0 h 85"/>
                  <a:gd name="T34" fmla="*/ 0 w 190"/>
                  <a:gd name="T35" fmla="*/ 0 h 85"/>
                  <a:gd name="T36" fmla="*/ 0 w 190"/>
                  <a:gd name="T37" fmla="*/ 0 h 85"/>
                  <a:gd name="T38" fmla="*/ 0 w 190"/>
                  <a:gd name="T39" fmla="*/ 0 h 85"/>
                  <a:gd name="T40" fmla="*/ 0 w 190"/>
                  <a:gd name="T41" fmla="*/ 0 h 85"/>
                  <a:gd name="T42" fmla="*/ 0 w 190"/>
                  <a:gd name="T43" fmla="*/ 0 h 85"/>
                  <a:gd name="T44" fmla="*/ 0 w 190"/>
                  <a:gd name="T45" fmla="*/ 0 h 85"/>
                  <a:gd name="T46" fmla="*/ 0 w 190"/>
                  <a:gd name="T47" fmla="*/ 0 h 85"/>
                  <a:gd name="T48" fmla="*/ 0 w 190"/>
                  <a:gd name="T49" fmla="*/ 0 h 85"/>
                  <a:gd name="T50" fmla="*/ 0 w 190"/>
                  <a:gd name="T51" fmla="*/ 0 h 85"/>
                  <a:gd name="T52" fmla="*/ 0 w 190"/>
                  <a:gd name="T53" fmla="*/ 0 h 85"/>
                  <a:gd name="T54" fmla="*/ 0 w 190"/>
                  <a:gd name="T55" fmla="*/ 0 h 85"/>
                  <a:gd name="T56" fmla="*/ 0 w 190"/>
                  <a:gd name="T57" fmla="*/ 0 h 85"/>
                  <a:gd name="T58" fmla="*/ 0 w 190"/>
                  <a:gd name="T59" fmla="*/ 0 h 85"/>
                  <a:gd name="T60" fmla="*/ 0 w 190"/>
                  <a:gd name="T61" fmla="*/ 0 h 85"/>
                  <a:gd name="T62" fmla="*/ 0 w 190"/>
                  <a:gd name="T63" fmla="*/ 0 h 85"/>
                  <a:gd name="T64" fmla="*/ 0 w 190"/>
                  <a:gd name="T65" fmla="*/ 0 h 85"/>
                  <a:gd name="T66" fmla="*/ 0 w 190"/>
                  <a:gd name="T67" fmla="*/ 0 h 85"/>
                  <a:gd name="T68" fmla="*/ 0 w 190"/>
                  <a:gd name="T69" fmla="*/ 0 h 85"/>
                  <a:gd name="T70" fmla="*/ 0 w 190"/>
                  <a:gd name="T71" fmla="*/ 0 h 85"/>
                  <a:gd name="T72" fmla="*/ 0 w 190"/>
                  <a:gd name="T73" fmla="*/ 0 h 85"/>
                  <a:gd name="T74" fmla="*/ 0 w 190"/>
                  <a:gd name="T75" fmla="*/ 0 h 85"/>
                  <a:gd name="T76" fmla="*/ 0 w 190"/>
                  <a:gd name="T77" fmla="*/ 0 h 85"/>
                  <a:gd name="T78" fmla="*/ 0 w 190"/>
                  <a:gd name="T79" fmla="*/ 0 h 8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0"/>
                  <a:gd name="T121" fmla="*/ 0 h 85"/>
                  <a:gd name="T122" fmla="*/ 190 w 190"/>
                  <a:gd name="T123" fmla="*/ 85 h 8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0" h="85">
                    <a:moveTo>
                      <a:pt x="179" y="7"/>
                    </a:moveTo>
                    <a:lnTo>
                      <a:pt x="182" y="0"/>
                    </a:lnTo>
                    <a:lnTo>
                      <a:pt x="172" y="5"/>
                    </a:lnTo>
                    <a:lnTo>
                      <a:pt x="163" y="8"/>
                    </a:lnTo>
                    <a:lnTo>
                      <a:pt x="154" y="12"/>
                    </a:lnTo>
                    <a:lnTo>
                      <a:pt x="145" y="15"/>
                    </a:lnTo>
                    <a:lnTo>
                      <a:pt x="138" y="19"/>
                    </a:lnTo>
                    <a:lnTo>
                      <a:pt x="129" y="23"/>
                    </a:lnTo>
                    <a:lnTo>
                      <a:pt x="120" y="27"/>
                    </a:lnTo>
                    <a:lnTo>
                      <a:pt x="110" y="31"/>
                    </a:lnTo>
                    <a:lnTo>
                      <a:pt x="100" y="35"/>
                    </a:lnTo>
                    <a:lnTo>
                      <a:pt x="90" y="39"/>
                    </a:lnTo>
                    <a:lnTo>
                      <a:pt x="77" y="45"/>
                    </a:lnTo>
                    <a:lnTo>
                      <a:pt x="65" y="50"/>
                    </a:lnTo>
                    <a:lnTo>
                      <a:pt x="50" y="55"/>
                    </a:lnTo>
                    <a:lnTo>
                      <a:pt x="36" y="61"/>
                    </a:lnTo>
                    <a:lnTo>
                      <a:pt x="19" y="68"/>
                    </a:lnTo>
                    <a:lnTo>
                      <a:pt x="0" y="74"/>
                    </a:lnTo>
                    <a:lnTo>
                      <a:pt x="5" y="85"/>
                    </a:lnTo>
                    <a:lnTo>
                      <a:pt x="24" y="78"/>
                    </a:lnTo>
                    <a:lnTo>
                      <a:pt x="40" y="71"/>
                    </a:lnTo>
                    <a:lnTo>
                      <a:pt x="55" y="66"/>
                    </a:lnTo>
                    <a:lnTo>
                      <a:pt x="69" y="61"/>
                    </a:lnTo>
                    <a:lnTo>
                      <a:pt x="82" y="55"/>
                    </a:lnTo>
                    <a:lnTo>
                      <a:pt x="94" y="50"/>
                    </a:lnTo>
                    <a:lnTo>
                      <a:pt x="104" y="46"/>
                    </a:lnTo>
                    <a:lnTo>
                      <a:pt x="114" y="42"/>
                    </a:lnTo>
                    <a:lnTo>
                      <a:pt x="124" y="37"/>
                    </a:lnTo>
                    <a:lnTo>
                      <a:pt x="133" y="33"/>
                    </a:lnTo>
                    <a:lnTo>
                      <a:pt x="142" y="30"/>
                    </a:lnTo>
                    <a:lnTo>
                      <a:pt x="150" y="26"/>
                    </a:lnTo>
                    <a:lnTo>
                      <a:pt x="159" y="23"/>
                    </a:lnTo>
                    <a:lnTo>
                      <a:pt x="168" y="18"/>
                    </a:lnTo>
                    <a:lnTo>
                      <a:pt x="177" y="15"/>
                    </a:lnTo>
                    <a:lnTo>
                      <a:pt x="187" y="11"/>
                    </a:lnTo>
                    <a:lnTo>
                      <a:pt x="190" y="5"/>
                    </a:lnTo>
                    <a:lnTo>
                      <a:pt x="187" y="11"/>
                    </a:lnTo>
                    <a:lnTo>
                      <a:pt x="190" y="9"/>
                    </a:lnTo>
                    <a:lnTo>
                      <a:pt x="190" y="5"/>
                    </a:lnTo>
                    <a:lnTo>
                      <a:pt x="179" y="7"/>
                    </a:lnTo>
                    <a:close/>
                  </a:path>
                </a:pathLst>
              </a:custGeom>
              <a:solidFill>
                <a:srgbClr val="000000"/>
              </a:solidFill>
              <a:ln w="9525">
                <a:noFill/>
                <a:round/>
                <a:headEnd/>
                <a:tailEnd/>
              </a:ln>
            </p:spPr>
            <p:txBody>
              <a:bodyPr/>
              <a:lstStyle/>
              <a:p>
                <a:endParaRPr lang="en-US"/>
              </a:p>
            </p:txBody>
          </p:sp>
          <p:sp>
            <p:nvSpPr>
              <p:cNvPr id="1171" name="Freeform 338"/>
              <p:cNvSpPr>
                <a:spLocks/>
              </p:cNvSpPr>
              <p:nvPr/>
            </p:nvSpPr>
            <p:spPr bwMode="auto">
              <a:xfrm>
                <a:off x="3966" y="1863"/>
                <a:ext cx="15" cy="44"/>
              </a:xfrm>
              <a:custGeom>
                <a:avLst/>
                <a:gdLst>
                  <a:gd name="T0" fmla="*/ 0 w 75"/>
                  <a:gd name="T1" fmla="*/ 0 h 218"/>
                  <a:gd name="T2" fmla="*/ 0 w 75"/>
                  <a:gd name="T3" fmla="*/ 0 h 218"/>
                  <a:gd name="T4" fmla="*/ 0 w 75"/>
                  <a:gd name="T5" fmla="*/ 0 h 218"/>
                  <a:gd name="T6" fmla="*/ 0 w 75"/>
                  <a:gd name="T7" fmla="*/ 0 h 218"/>
                  <a:gd name="T8" fmla="*/ 0 w 75"/>
                  <a:gd name="T9" fmla="*/ 0 h 218"/>
                  <a:gd name="T10" fmla="*/ 0 w 75"/>
                  <a:gd name="T11" fmla="*/ 0 h 218"/>
                  <a:gd name="T12" fmla="*/ 0 w 75"/>
                  <a:gd name="T13" fmla="*/ 0 h 218"/>
                  <a:gd name="T14" fmla="*/ 0 w 75"/>
                  <a:gd name="T15" fmla="*/ 0 h 218"/>
                  <a:gd name="T16" fmla="*/ 0 w 75"/>
                  <a:gd name="T17" fmla="*/ 0 h 218"/>
                  <a:gd name="T18" fmla="*/ 0 w 75"/>
                  <a:gd name="T19" fmla="*/ 0 h 218"/>
                  <a:gd name="T20" fmla="*/ 0 w 75"/>
                  <a:gd name="T21" fmla="*/ 0 h 218"/>
                  <a:gd name="T22" fmla="*/ 0 w 75"/>
                  <a:gd name="T23" fmla="*/ 0 h 218"/>
                  <a:gd name="T24" fmla="*/ 0 w 75"/>
                  <a:gd name="T25" fmla="*/ 0 h 218"/>
                  <a:gd name="T26" fmla="*/ 0 w 75"/>
                  <a:gd name="T27" fmla="*/ 0 h 218"/>
                  <a:gd name="T28" fmla="*/ 0 w 75"/>
                  <a:gd name="T29" fmla="*/ 0 h 218"/>
                  <a:gd name="T30" fmla="*/ 0 w 75"/>
                  <a:gd name="T31" fmla="*/ 0 h 218"/>
                  <a:gd name="T32" fmla="*/ 0 w 75"/>
                  <a:gd name="T33" fmla="*/ 0 h 218"/>
                  <a:gd name="T34" fmla="*/ 0 w 75"/>
                  <a:gd name="T35" fmla="*/ 0 h 218"/>
                  <a:gd name="T36" fmla="*/ 0 w 75"/>
                  <a:gd name="T37" fmla="*/ 0 h 218"/>
                  <a:gd name="T38" fmla="*/ 0 w 75"/>
                  <a:gd name="T39" fmla="*/ 0 h 218"/>
                  <a:gd name="T40" fmla="*/ 0 w 75"/>
                  <a:gd name="T41" fmla="*/ 0 h 218"/>
                  <a:gd name="T42" fmla="*/ 0 w 75"/>
                  <a:gd name="T43" fmla="*/ 0 h 218"/>
                  <a:gd name="T44" fmla="*/ 0 w 75"/>
                  <a:gd name="T45" fmla="*/ 0 h 218"/>
                  <a:gd name="T46" fmla="*/ 0 w 75"/>
                  <a:gd name="T47" fmla="*/ 0 h 218"/>
                  <a:gd name="T48" fmla="*/ 0 w 75"/>
                  <a:gd name="T49" fmla="*/ 0 h 218"/>
                  <a:gd name="T50" fmla="*/ 0 w 75"/>
                  <a:gd name="T51" fmla="*/ 0 h 218"/>
                  <a:gd name="T52" fmla="*/ 0 w 75"/>
                  <a:gd name="T53" fmla="*/ 0 h 218"/>
                  <a:gd name="T54" fmla="*/ 0 w 75"/>
                  <a:gd name="T55" fmla="*/ 0 h 218"/>
                  <a:gd name="T56" fmla="*/ 0 w 75"/>
                  <a:gd name="T57" fmla="*/ 0 h 218"/>
                  <a:gd name="T58" fmla="*/ 0 w 75"/>
                  <a:gd name="T59" fmla="*/ 0 h 218"/>
                  <a:gd name="T60" fmla="*/ 0 w 75"/>
                  <a:gd name="T61" fmla="*/ 0 h 218"/>
                  <a:gd name="T62" fmla="*/ 0 w 75"/>
                  <a:gd name="T63" fmla="*/ 0 h 218"/>
                  <a:gd name="T64" fmla="*/ 0 w 75"/>
                  <a:gd name="T65" fmla="*/ 0 h 218"/>
                  <a:gd name="T66" fmla="*/ 0 w 75"/>
                  <a:gd name="T67" fmla="*/ 0 h 218"/>
                  <a:gd name="T68" fmla="*/ 0 w 75"/>
                  <a:gd name="T69" fmla="*/ 0 h 2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
                  <a:gd name="T106" fmla="*/ 0 h 218"/>
                  <a:gd name="T107" fmla="*/ 75 w 75"/>
                  <a:gd name="T108" fmla="*/ 218 h 2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 h="218">
                    <a:moveTo>
                      <a:pt x="17" y="216"/>
                    </a:moveTo>
                    <a:lnTo>
                      <a:pt x="15" y="194"/>
                    </a:lnTo>
                    <a:lnTo>
                      <a:pt x="12" y="172"/>
                    </a:lnTo>
                    <a:lnTo>
                      <a:pt x="11" y="151"/>
                    </a:lnTo>
                    <a:lnTo>
                      <a:pt x="11" y="130"/>
                    </a:lnTo>
                    <a:lnTo>
                      <a:pt x="12" y="111"/>
                    </a:lnTo>
                    <a:lnTo>
                      <a:pt x="14" y="94"/>
                    </a:lnTo>
                    <a:lnTo>
                      <a:pt x="17" y="77"/>
                    </a:lnTo>
                    <a:lnTo>
                      <a:pt x="20" y="61"/>
                    </a:lnTo>
                    <a:lnTo>
                      <a:pt x="25" y="49"/>
                    </a:lnTo>
                    <a:lnTo>
                      <a:pt x="29" y="37"/>
                    </a:lnTo>
                    <a:lnTo>
                      <a:pt x="35" y="27"/>
                    </a:lnTo>
                    <a:lnTo>
                      <a:pt x="41" y="21"/>
                    </a:lnTo>
                    <a:lnTo>
                      <a:pt x="48" y="15"/>
                    </a:lnTo>
                    <a:lnTo>
                      <a:pt x="55" y="12"/>
                    </a:lnTo>
                    <a:lnTo>
                      <a:pt x="64" y="11"/>
                    </a:lnTo>
                    <a:lnTo>
                      <a:pt x="73" y="12"/>
                    </a:lnTo>
                    <a:lnTo>
                      <a:pt x="75" y="1"/>
                    </a:lnTo>
                    <a:lnTo>
                      <a:pt x="64" y="0"/>
                    </a:lnTo>
                    <a:lnTo>
                      <a:pt x="53" y="1"/>
                    </a:lnTo>
                    <a:lnTo>
                      <a:pt x="41" y="6"/>
                    </a:lnTo>
                    <a:lnTo>
                      <a:pt x="33" y="13"/>
                    </a:lnTo>
                    <a:lnTo>
                      <a:pt x="26" y="21"/>
                    </a:lnTo>
                    <a:lnTo>
                      <a:pt x="18" y="33"/>
                    </a:lnTo>
                    <a:lnTo>
                      <a:pt x="14" y="44"/>
                    </a:lnTo>
                    <a:lnTo>
                      <a:pt x="9" y="59"/>
                    </a:lnTo>
                    <a:lnTo>
                      <a:pt x="6" y="75"/>
                    </a:lnTo>
                    <a:lnTo>
                      <a:pt x="2" y="92"/>
                    </a:lnTo>
                    <a:lnTo>
                      <a:pt x="1" y="111"/>
                    </a:lnTo>
                    <a:lnTo>
                      <a:pt x="0" y="130"/>
                    </a:lnTo>
                    <a:lnTo>
                      <a:pt x="0" y="151"/>
                    </a:lnTo>
                    <a:lnTo>
                      <a:pt x="1" y="172"/>
                    </a:lnTo>
                    <a:lnTo>
                      <a:pt x="3" y="194"/>
                    </a:lnTo>
                    <a:lnTo>
                      <a:pt x="6" y="218"/>
                    </a:lnTo>
                    <a:lnTo>
                      <a:pt x="17" y="216"/>
                    </a:lnTo>
                    <a:close/>
                  </a:path>
                </a:pathLst>
              </a:custGeom>
              <a:solidFill>
                <a:srgbClr val="000000"/>
              </a:solidFill>
              <a:ln w="9525">
                <a:noFill/>
                <a:round/>
                <a:headEnd/>
                <a:tailEnd/>
              </a:ln>
            </p:spPr>
            <p:txBody>
              <a:bodyPr/>
              <a:lstStyle/>
              <a:p>
                <a:endParaRPr lang="en-US"/>
              </a:p>
            </p:txBody>
          </p:sp>
          <p:sp>
            <p:nvSpPr>
              <p:cNvPr id="1172" name="Freeform 339"/>
              <p:cNvSpPr>
                <a:spLocks/>
              </p:cNvSpPr>
              <p:nvPr/>
            </p:nvSpPr>
            <p:spPr bwMode="auto">
              <a:xfrm>
                <a:off x="3949" y="1808"/>
                <a:ext cx="35" cy="12"/>
              </a:xfrm>
              <a:custGeom>
                <a:avLst/>
                <a:gdLst>
                  <a:gd name="T0" fmla="*/ 0 w 173"/>
                  <a:gd name="T1" fmla="*/ 0 h 92"/>
                  <a:gd name="T2" fmla="*/ 0 w 173"/>
                  <a:gd name="T3" fmla="*/ 0 h 92"/>
                  <a:gd name="T4" fmla="*/ 0 w 173"/>
                  <a:gd name="T5" fmla="*/ 0 h 92"/>
                  <a:gd name="T6" fmla="*/ 0 w 173"/>
                  <a:gd name="T7" fmla="*/ 0 h 92"/>
                  <a:gd name="T8" fmla="*/ 0 w 173"/>
                  <a:gd name="T9" fmla="*/ 0 h 92"/>
                  <a:gd name="T10" fmla="*/ 0 w 173"/>
                  <a:gd name="T11" fmla="*/ 0 h 92"/>
                  <a:gd name="T12" fmla="*/ 0 w 173"/>
                  <a:gd name="T13" fmla="*/ 0 h 92"/>
                  <a:gd name="T14" fmla="*/ 0 w 173"/>
                  <a:gd name="T15" fmla="*/ 0 h 92"/>
                  <a:gd name="T16" fmla="*/ 0 w 173"/>
                  <a:gd name="T17" fmla="*/ 0 h 92"/>
                  <a:gd name="T18" fmla="*/ 0 w 173"/>
                  <a:gd name="T19" fmla="*/ 0 h 92"/>
                  <a:gd name="T20" fmla="*/ 0 w 173"/>
                  <a:gd name="T21" fmla="*/ 0 h 92"/>
                  <a:gd name="T22" fmla="*/ 0 w 173"/>
                  <a:gd name="T23" fmla="*/ 0 h 92"/>
                  <a:gd name="T24" fmla="*/ 0 w 173"/>
                  <a:gd name="T25" fmla="*/ 0 h 92"/>
                  <a:gd name="T26" fmla="*/ 0 w 173"/>
                  <a:gd name="T27" fmla="*/ 0 h 92"/>
                  <a:gd name="T28" fmla="*/ 0 w 173"/>
                  <a:gd name="T29" fmla="*/ 0 h 92"/>
                  <a:gd name="T30" fmla="*/ 0 w 173"/>
                  <a:gd name="T31" fmla="*/ 0 h 92"/>
                  <a:gd name="T32" fmla="*/ 0 w 173"/>
                  <a:gd name="T33" fmla="*/ 0 h 92"/>
                  <a:gd name="T34" fmla="*/ 0 w 173"/>
                  <a:gd name="T35" fmla="*/ 0 h 92"/>
                  <a:gd name="T36" fmla="*/ 0 w 173"/>
                  <a:gd name="T37" fmla="*/ 0 h 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3"/>
                  <a:gd name="T58" fmla="*/ 0 h 92"/>
                  <a:gd name="T59" fmla="*/ 173 w 173"/>
                  <a:gd name="T60" fmla="*/ 92 h 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3" h="92">
                    <a:moveTo>
                      <a:pt x="173" y="81"/>
                    </a:moveTo>
                    <a:lnTo>
                      <a:pt x="163" y="78"/>
                    </a:lnTo>
                    <a:lnTo>
                      <a:pt x="145" y="70"/>
                    </a:lnTo>
                    <a:lnTo>
                      <a:pt x="123" y="58"/>
                    </a:lnTo>
                    <a:lnTo>
                      <a:pt x="96" y="46"/>
                    </a:lnTo>
                    <a:lnTo>
                      <a:pt x="69" y="33"/>
                    </a:lnTo>
                    <a:lnTo>
                      <a:pt x="44" y="20"/>
                    </a:lnTo>
                    <a:lnTo>
                      <a:pt x="21" y="9"/>
                    </a:lnTo>
                    <a:lnTo>
                      <a:pt x="4" y="0"/>
                    </a:lnTo>
                    <a:lnTo>
                      <a:pt x="0" y="9"/>
                    </a:lnTo>
                    <a:lnTo>
                      <a:pt x="17" y="17"/>
                    </a:lnTo>
                    <a:lnTo>
                      <a:pt x="39" y="29"/>
                    </a:lnTo>
                    <a:lnTo>
                      <a:pt x="65" y="41"/>
                    </a:lnTo>
                    <a:lnTo>
                      <a:pt x="92" y="54"/>
                    </a:lnTo>
                    <a:lnTo>
                      <a:pt x="118" y="67"/>
                    </a:lnTo>
                    <a:lnTo>
                      <a:pt x="141" y="78"/>
                    </a:lnTo>
                    <a:lnTo>
                      <a:pt x="159" y="87"/>
                    </a:lnTo>
                    <a:lnTo>
                      <a:pt x="169" y="92"/>
                    </a:lnTo>
                    <a:lnTo>
                      <a:pt x="173" y="81"/>
                    </a:lnTo>
                    <a:close/>
                  </a:path>
                </a:pathLst>
              </a:custGeom>
              <a:solidFill>
                <a:srgbClr val="000000"/>
              </a:solidFill>
              <a:ln w="9525">
                <a:noFill/>
                <a:round/>
                <a:headEnd/>
                <a:tailEnd/>
              </a:ln>
            </p:spPr>
            <p:txBody>
              <a:bodyPr/>
              <a:lstStyle/>
              <a:p>
                <a:endParaRPr lang="en-US"/>
              </a:p>
            </p:txBody>
          </p:sp>
          <p:sp>
            <p:nvSpPr>
              <p:cNvPr id="1173" name="Freeform 340"/>
              <p:cNvSpPr>
                <a:spLocks/>
              </p:cNvSpPr>
              <p:nvPr/>
            </p:nvSpPr>
            <p:spPr bwMode="auto">
              <a:xfrm>
                <a:off x="3941" y="1805"/>
                <a:ext cx="6" cy="12"/>
              </a:xfrm>
              <a:custGeom>
                <a:avLst/>
                <a:gdLst>
                  <a:gd name="T0" fmla="*/ 0 w 30"/>
                  <a:gd name="T1" fmla="*/ 0 h 91"/>
                  <a:gd name="T2" fmla="*/ 0 w 30"/>
                  <a:gd name="T3" fmla="*/ 0 h 91"/>
                  <a:gd name="T4" fmla="*/ 0 w 30"/>
                  <a:gd name="T5" fmla="*/ 0 h 91"/>
                  <a:gd name="T6" fmla="*/ 0 w 30"/>
                  <a:gd name="T7" fmla="*/ 0 h 91"/>
                  <a:gd name="T8" fmla="*/ 0 w 30"/>
                  <a:gd name="T9" fmla="*/ 0 h 91"/>
                  <a:gd name="T10" fmla="*/ 0 w 30"/>
                  <a:gd name="T11" fmla="*/ 0 h 91"/>
                  <a:gd name="T12" fmla="*/ 0 w 30"/>
                  <a:gd name="T13" fmla="*/ 0 h 91"/>
                  <a:gd name="T14" fmla="*/ 0 w 30"/>
                  <a:gd name="T15" fmla="*/ 0 h 91"/>
                  <a:gd name="T16" fmla="*/ 0 w 30"/>
                  <a:gd name="T17" fmla="*/ 0 h 91"/>
                  <a:gd name="T18" fmla="*/ 0 w 30"/>
                  <a:gd name="T19" fmla="*/ 0 h 91"/>
                  <a:gd name="T20" fmla="*/ 0 w 30"/>
                  <a:gd name="T21" fmla="*/ 0 h 91"/>
                  <a:gd name="T22" fmla="*/ 0 w 30"/>
                  <a:gd name="T23" fmla="*/ 0 h 91"/>
                  <a:gd name="T24" fmla="*/ 0 w 30"/>
                  <a:gd name="T25" fmla="*/ 0 h 91"/>
                  <a:gd name="T26" fmla="*/ 0 w 30"/>
                  <a:gd name="T27" fmla="*/ 0 h 91"/>
                  <a:gd name="T28" fmla="*/ 0 w 30"/>
                  <a:gd name="T29" fmla="*/ 0 h 91"/>
                  <a:gd name="T30" fmla="*/ 0 w 30"/>
                  <a:gd name="T31" fmla="*/ 0 h 91"/>
                  <a:gd name="T32" fmla="*/ 0 w 30"/>
                  <a:gd name="T33" fmla="*/ 0 h 91"/>
                  <a:gd name="T34" fmla="*/ 0 w 30"/>
                  <a:gd name="T35" fmla="*/ 0 h 91"/>
                  <a:gd name="T36" fmla="*/ 0 w 30"/>
                  <a:gd name="T37" fmla="*/ 0 h 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91"/>
                  <a:gd name="T59" fmla="*/ 30 w 30"/>
                  <a:gd name="T60" fmla="*/ 91 h 9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91">
                    <a:moveTo>
                      <a:pt x="30" y="83"/>
                    </a:moveTo>
                    <a:lnTo>
                      <a:pt x="27" y="80"/>
                    </a:lnTo>
                    <a:lnTo>
                      <a:pt x="24" y="74"/>
                    </a:lnTo>
                    <a:lnTo>
                      <a:pt x="21" y="67"/>
                    </a:lnTo>
                    <a:lnTo>
                      <a:pt x="19" y="56"/>
                    </a:lnTo>
                    <a:lnTo>
                      <a:pt x="17" y="45"/>
                    </a:lnTo>
                    <a:lnTo>
                      <a:pt x="14" y="31"/>
                    </a:lnTo>
                    <a:lnTo>
                      <a:pt x="12" y="16"/>
                    </a:lnTo>
                    <a:lnTo>
                      <a:pt x="11" y="0"/>
                    </a:lnTo>
                    <a:lnTo>
                      <a:pt x="0" y="0"/>
                    </a:lnTo>
                    <a:lnTo>
                      <a:pt x="1" y="16"/>
                    </a:lnTo>
                    <a:lnTo>
                      <a:pt x="3" y="33"/>
                    </a:lnTo>
                    <a:lnTo>
                      <a:pt x="5" y="47"/>
                    </a:lnTo>
                    <a:lnTo>
                      <a:pt x="8" y="59"/>
                    </a:lnTo>
                    <a:lnTo>
                      <a:pt x="10" y="69"/>
                    </a:lnTo>
                    <a:lnTo>
                      <a:pt x="13" y="79"/>
                    </a:lnTo>
                    <a:lnTo>
                      <a:pt x="18" y="86"/>
                    </a:lnTo>
                    <a:lnTo>
                      <a:pt x="23" y="91"/>
                    </a:lnTo>
                    <a:lnTo>
                      <a:pt x="30" y="83"/>
                    </a:lnTo>
                    <a:close/>
                  </a:path>
                </a:pathLst>
              </a:custGeom>
              <a:solidFill>
                <a:srgbClr val="000000"/>
              </a:solidFill>
              <a:ln w="9525">
                <a:noFill/>
                <a:round/>
                <a:headEnd/>
                <a:tailEnd/>
              </a:ln>
            </p:spPr>
            <p:txBody>
              <a:bodyPr/>
              <a:lstStyle/>
              <a:p>
                <a:endParaRPr lang="en-US"/>
              </a:p>
            </p:txBody>
          </p:sp>
          <p:sp>
            <p:nvSpPr>
              <p:cNvPr id="1174" name="Freeform 341"/>
              <p:cNvSpPr>
                <a:spLocks/>
              </p:cNvSpPr>
              <p:nvPr/>
            </p:nvSpPr>
            <p:spPr bwMode="auto">
              <a:xfrm>
                <a:off x="3988" y="1883"/>
                <a:ext cx="15" cy="36"/>
              </a:xfrm>
              <a:custGeom>
                <a:avLst/>
                <a:gdLst>
                  <a:gd name="T0" fmla="*/ 0 w 75"/>
                  <a:gd name="T1" fmla="*/ 0 h 180"/>
                  <a:gd name="T2" fmla="*/ 0 w 75"/>
                  <a:gd name="T3" fmla="*/ 0 h 180"/>
                  <a:gd name="T4" fmla="*/ 0 w 75"/>
                  <a:gd name="T5" fmla="*/ 0 h 180"/>
                  <a:gd name="T6" fmla="*/ 0 w 75"/>
                  <a:gd name="T7" fmla="*/ 0 h 180"/>
                  <a:gd name="T8" fmla="*/ 0 w 75"/>
                  <a:gd name="T9" fmla="*/ 0 h 180"/>
                  <a:gd name="T10" fmla="*/ 0 w 75"/>
                  <a:gd name="T11" fmla="*/ 0 h 180"/>
                  <a:gd name="T12" fmla="*/ 0 w 75"/>
                  <a:gd name="T13" fmla="*/ 0 h 180"/>
                  <a:gd name="T14" fmla="*/ 0 w 75"/>
                  <a:gd name="T15" fmla="*/ 0 h 180"/>
                  <a:gd name="T16" fmla="*/ 0 w 75"/>
                  <a:gd name="T17" fmla="*/ 0 h 180"/>
                  <a:gd name="T18" fmla="*/ 0 w 75"/>
                  <a:gd name="T19" fmla="*/ 0 h 180"/>
                  <a:gd name="T20" fmla="*/ 0 w 75"/>
                  <a:gd name="T21" fmla="*/ 0 h 180"/>
                  <a:gd name="T22" fmla="*/ 0 w 75"/>
                  <a:gd name="T23" fmla="*/ 0 h 180"/>
                  <a:gd name="T24" fmla="*/ 0 w 75"/>
                  <a:gd name="T25" fmla="*/ 0 h 180"/>
                  <a:gd name="T26" fmla="*/ 0 w 75"/>
                  <a:gd name="T27" fmla="*/ 0 h 180"/>
                  <a:gd name="T28" fmla="*/ 0 w 75"/>
                  <a:gd name="T29" fmla="*/ 0 h 180"/>
                  <a:gd name="T30" fmla="*/ 0 w 75"/>
                  <a:gd name="T31" fmla="*/ 0 h 180"/>
                  <a:gd name="T32" fmla="*/ 0 w 75"/>
                  <a:gd name="T33" fmla="*/ 0 h 180"/>
                  <a:gd name="T34" fmla="*/ 0 w 75"/>
                  <a:gd name="T35" fmla="*/ 0 h 180"/>
                  <a:gd name="T36" fmla="*/ 0 w 75"/>
                  <a:gd name="T37" fmla="*/ 0 h 180"/>
                  <a:gd name="T38" fmla="*/ 0 w 75"/>
                  <a:gd name="T39" fmla="*/ 0 h 180"/>
                  <a:gd name="T40" fmla="*/ 0 w 75"/>
                  <a:gd name="T41" fmla="*/ 0 h 180"/>
                  <a:gd name="T42" fmla="*/ 0 w 75"/>
                  <a:gd name="T43" fmla="*/ 0 h 180"/>
                  <a:gd name="T44" fmla="*/ 0 w 75"/>
                  <a:gd name="T45" fmla="*/ 0 h 180"/>
                  <a:gd name="T46" fmla="*/ 0 w 75"/>
                  <a:gd name="T47" fmla="*/ 0 h 180"/>
                  <a:gd name="T48" fmla="*/ 0 w 75"/>
                  <a:gd name="T49" fmla="*/ 0 h 180"/>
                  <a:gd name="T50" fmla="*/ 0 w 75"/>
                  <a:gd name="T51" fmla="*/ 0 h 180"/>
                  <a:gd name="T52" fmla="*/ 0 w 75"/>
                  <a:gd name="T53" fmla="*/ 0 h 180"/>
                  <a:gd name="T54" fmla="*/ 0 w 75"/>
                  <a:gd name="T55" fmla="*/ 0 h 180"/>
                  <a:gd name="T56" fmla="*/ 0 w 75"/>
                  <a:gd name="T57" fmla="*/ 0 h 180"/>
                  <a:gd name="T58" fmla="*/ 0 w 75"/>
                  <a:gd name="T59" fmla="*/ 0 h 180"/>
                  <a:gd name="T60" fmla="*/ 0 w 75"/>
                  <a:gd name="T61" fmla="*/ 0 h 180"/>
                  <a:gd name="T62" fmla="*/ 0 w 75"/>
                  <a:gd name="T63" fmla="*/ 0 h 180"/>
                  <a:gd name="T64" fmla="*/ 0 w 75"/>
                  <a:gd name="T65" fmla="*/ 0 h 180"/>
                  <a:gd name="T66" fmla="*/ 0 w 75"/>
                  <a:gd name="T67" fmla="*/ 0 h 180"/>
                  <a:gd name="T68" fmla="*/ 0 w 75"/>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
                  <a:gd name="T106" fmla="*/ 0 h 180"/>
                  <a:gd name="T107" fmla="*/ 75 w 75"/>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 h="180">
                    <a:moveTo>
                      <a:pt x="57" y="167"/>
                    </a:moveTo>
                    <a:lnTo>
                      <a:pt x="47" y="169"/>
                    </a:lnTo>
                    <a:lnTo>
                      <a:pt x="38" y="167"/>
                    </a:lnTo>
                    <a:lnTo>
                      <a:pt x="30" y="163"/>
                    </a:lnTo>
                    <a:lnTo>
                      <a:pt x="23" y="153"/>
                    </a:lnTo>
                    <a:lnTo>
                      <a:pt x="18" y="141"/>
                    </a:lnTo>
                    <a:lnTo>
                      <a:pt x="13" y="127"/>
                    </a:lnTo>
                    <a:lnTo>
                      <a:pt x="11" y="111"/>
                    </a:lnTo>
                    <a:lnTo>
                      <a:pt x="11" y="94"/>
                    </a:lnTo>
                    <a:lnTo>
                      <a:pt x="12" y="79"/>
                    </a:lnTo>
                    <a:lnTo>
                      <a:pt x="15" y="62"/>
                    </a:lnTo>
                    <a:lnTo>
                      <a:pt x="21" y="46"/>
                    </a:lnTo>
                    <a:lnTo>
                      <a:pt x="27" y="33"/>
                    </a:lnTo>
                    <a:lnTo>
                      <a:pt x="37" y="23"/>
                    </a:lnTo>
                    <a:lnTo>
                      <a:pt x="46" y="14"/>
                    </a:lnTo>
                    <a:lnTo>
                      <a:pt x="59" y="10"/>
                    </a:lnTo>
                    <a:lnTo>
                      <a:pt x="72" y="10"/>
                    </a:lnTo>
                    <a:lnTo>
                      <a:pt x="75" y="0"/>
                    </a:lnTo>
                    <a:lnTo>
                      <a:pt x="57" y="0"/>
                    </a:lnTo>
                    <a:lnTo>
                      <a:pt x="41" y="6"/>
                    </a:lnTo>
                    <a:lnTo>
                      <a:pt x="28" y="14"/>
                    </a:lnTo>
                    <a:lnTo>
                      <a:pt x="18" y="27"/>
                    </a:lnTo>
                    <a:lnTo>
                      <a:pt x="10" y="42"/>
                    </a:lnTo>
                    <a:lnTo>
                      <a:pt x="4" y="60"/>
                    </a:lnTo>
                    <a:lnTo>
                      <a:pt x="1" y="76"/>
                    </a:lnTo>
                    <a:lnTo>
                      <a:pt x="0" y="94"/>
                    </a:lnTo>
                    <a:lnTo>
                      <a:pt x="0" y="111"/>
                    </a:lnTo>
                    <a:lnTo>
                      <a:pt x="2" y="129"/>
                    </a:lnTo>
                    <a:lnTo>
                      <a:pt x="6" y="145"/>
                    </a:lnTo>
                    <a:lnTo>
                      <a:pt x="14" y="158"/>
                    </a:lnTo>
                    <a:lnTo>
                      <a:pt x="21" y="169"/>
                    </a:lnTo>
                    <a:lnTo>
                      <a:pt x="33" y="178"/>
                    </a:lnTo>
                    <a:lnTo>
                      <a:pt x="47" y="180"/>
                    </a:lnTo>
                    <a:lnTo>
                      <a:pt x="61" y="178"/>
                    </a:lnTo>
                    <a:lnTo>
                      <a:pt x="57" y="167"/>
                    </a:lnTo>
                    <a:close/>
                  </a:path>
                </a:pathLst>
              </a:custGeom>
              <a:solidFill>
                <a:srgbClr val="000000"/>
              </a:solidFill>
              <a:ln w="9525">
                <a:noFill/>
                <a:round/>
                <a:headEnd/>
                <a:tailEnd/>
              </a:ln>
            </p:spPr>
            <p:txBody>
              <a:bodyPr/>
              <a:lstStyle/>
              <a:p>
                <a:endParaRPr lang="en-US"/>
              </a:p>
            </p:txBody>
          </p:sp>
          <p:sp>
            <p:nvSpPr>
              <p:cNvPr id="1175" name="Freeform 342"/>
              <p:cNvSpPr>
                <a:spLocks/>
              </p:cNvSpPr>
              <p:nvPr/>
            </p:nvSpPr>
            <p:spPr bwMode="auto">
              <a:xfrm>
                <a:off x="3940" y="1842"/>
                <a:ext cx="26" cy="36"/>
              </a:xfrm>
              <a:custGeom>
                <a:avLst/>
                <a:gdLst>
                  <a:gd name="T0" fmla="*/ 0 w 132"/>
                  <a:gd name="T1" fmla="*/ 0 h 157"/>
                  <a:gd name="T2" fmla="*/ 0 w 132"/>
                  <a:gd name="T3" fmla="*/ 0 h 157"/>
                  <a:gd name="T4" fmla="*/ 0 w 132"/>
                  <a:gd name="T5" fmla="*/ 0 h 157"/>
                  <a:gd name="T6" fmla="*/ 0 w 132"/>
                  <a:gd name="T7" fmla="*/ 0 h 157"/>
                  <a:gd name="T8" fmla="*/ 0 w 132"/>
                  <a:gd name="T9" fmla="*/ 0 h 157"/>
                  <a:gd name="T10" fmla="*/ 0 w 132"/>
                  <a:gd name="T11" fmla="*/ 0 h 157"/>
                  <a:gd name="T12" fmla="*/ 0 w 132"/>
                  <a:gd name="T13" fmla="*/ 0 h 157"/>
                  <a:gd name="T14" fmla="*/ 0 w 132"/>
                  <a:gd name="T15" fmla="*/ 0 h 157"/>
                  <a:gd name="T16" fmla="*/ 0 w 132"/>
                  <a:gd name="T17" fmla="*/ 0 h 157"/>
                  <a:gd name="T18" fmla="*/ 0 w 132"/>
                  <a:gd name="T19" fmla="*/ 0 h 157"/>
                  <a:gd name="T20" fmla="*/ 0 w 132"/>
                  <a:gd name="T21" fmla="*/ 0 h 157"/>
                  <a:gd name="T22" fmla="*/ 0 w 132"/>
                  <a:gd name="T23" fmla="*/ 0 h 157"/>
                  <a:gd name="T24" fmla="*/ 0 w 132"/>
                  <a:gd name="T25" fmla="*/ 0 h 157"/>
                  <a:gd name="T26" fmla="*/ 0 w 132"/>
                  <a:gd name="T27" fmla="*/ 0 h 157"/>
                  <a:gd name="T28" fmla="*/ 0 w 132"/>
                  <a:gd name="T29" fmla="*/ 0 h 157"/>
                  <a:gd name="T30" fmla="*/ 0 w 132"/>
                  <a:gd name="T31" fmla="*/ 0 h 157"/>
                  <a:gd name="T32" fmla="*/ 0 w 132"/>
                  <a:gd name="T33" fmla="*/ 0 h 157"/>
                  <a:gd name="T34" fmla="*/ 0 w 132"/>
                  <a:gd name="T35" fmla="*/ 0 h 157"/>
                  <a:gd name="T36" fmla="*/ 0 w 132"/>
                  <a:gd name="T37" fmla="*/ 0 h 157"/>
                  <a:gd name="T38" fmla="*/ 0 w 132"/>
                  <a:gd name="T39" fmla="*/ 0 h 157"/>
                  <a:gd name="T40" fmla="*/ 0 w 132"/>
                  <a:gd name="T41" fmla="*/ 0 h 157"/>
                  <a:gd name="T42" fmla="*/ 0 w 132"/>
                  <a:gd name="T43" fmla="*/ 0 h 157"/>
                  <a:gd name="T44" fmla="*/ 0 w 132"/>
                  <a:gd name="T45" fmla="*/ 0 h 157"/>
                  <a:gd name="T46" fmla="*/ 0 w 132"/>
                  <a:gd name="T47" fmla="*/ 0 h 157"/>
                  <a:gd name="T48" fmla="*/ 0 w 132"/>
                  <a:gd name="T49" fmla="*/ 0 h 157"/>
                  <a:gd name="T50" fmla="*/ 0 w 132"/>
                  <a:gd name="T51" fmla="*/ 0 h 157"/>
                  <a:gd name="T52" fmla="*/ 0 w 132"/>
                  <a:gd name="T53" fmla="*/ 0 h 157"/>
                  <a:gd name="T54" fmla="*/ 0 w 132"/>
                  <a:gd name="T55" fmla="*/ 0 h 157"/>
                  <a:gd name="T56" fmla="*/ 0 w 132"/>
                  <a:gd name="T57" fmla="*/ 0 h 157"/>
                  <a:gd name="T58" fmla="*/ 0 w 132"/>
                  <a:gd name="T59" fmla="*/ 0 h 157"/>
                  <a:gd name="T60" fmla="*/ 0 w 132"/>
                  <a:gd name="T61" fmla="*/ 0 h 157"/>
                  <a:gd name="T62" fmla="*/ 0 w 132"/>
                  <a:gd name="T63" fmla="*/ 0 h 157"/>
                  <a:gd name="T64" fmla="*/ 0 w 132"/>
                  <a:gd name="T65" fmla="*/ 0 h 1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
                  <a:gd name="T100" fmla="*/ 0 h 157"/>
                  <a:gd name="T101" fmla="*/ 132 w 132"/>
                  <a:gd name="T102" fmla="*/ 157 h 1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 h="157">
                    <a:moveTo>
                      <a:pt x="132" y="13"/>
                    </a:moveTo>
                    <a:lnTo>
                      <a:pt x="124" y="10"/>
                    </a:lnTo>
                    <a:lnTo>
                      <a:pt x="118" y="8"/>
                    </a:lnTo>
                    <a:lnTo>
                      <a:pt x="114" y="7"/>
                    </a:lnTo>
                    <a:lnTo>
                      <a:pt x="111" y="6"/>
                    </a:lnTo>
                    <a:lnTo>
                      <a:pt x="108" y="5"/>
                    </a:lnTo>
                    <a:lnTo>
                      <a:pt x="105" y="4"/>
                    </a:lnTo>
                    <a:lnTo>
                      <a:pt x="100" y="3"/>
                    </a:lnTo>
                    <a:lnTo>
                      <a:pt x="93" y="1"/>
                    </a:lnTo>
                    <a:lnTo>
                      <a:pt x="79" y="0"/>
                    </a:lnTo>
                    <a:lnTo>
                      <a:pt x="63" y="2"/>
                    </a:lnTo>
                    <a:lnTo>
                      <a:pt x="48" y="7"/>
                    </a:lnTo>
                    <a:lnTo>
                      <a:pt x="33" y="19"/>
                    </a:lnTo>
                    <a:lnTo>
                      <a:pt x="21" y="36"/>
                    </a:lnTo>
                    <a:lnTo>
                      <a:pt x="11" y="61"/>
                    </a:lnTo>
                    <a:lnTo>
                      <a:pt x="3" y="93"/>
                    </a:lnTo>
                    <a:lnTo>
                      <a:pt x="0" y="137"/>
                    </a:lnTo>
                    <a:lnTo>
                      <a:pt x="11" y="141"/>
                    </a:lnTo>
                    <a:lnTo>
                      <a:pt x="17" y="144"/>
                    </a:lnTo>
                    <a:lnTo>
                      <a:pt x="22" y="146"/>
                    </a:lnTo>
                    <a:lnTo>
                      <a:pt x="24" y="147"/>
                    </a:lnTo>
                    <a:lnTo>
                      <a:pt x="28" y="148"/>
                    </a:lnTo>
                    <a:lnTo>
                      <a:pt x="31" y="150"/>
                    </a:lnTo>
                    <a:lnTo>
                      <a:pt x="38" y="152"/>
                    </a:lnTo>
                    <a:lnTo>
                      <a:pt x="48" y="157"/>
                    </a:lnTo>
                    <a:lnTo>
                      <a:pt x="48" y="109"/>
                    </a:lnTo>
                    <a:lnTo>
                      <a:pt x="53" y="73"/>
                    </a:lnTo>
                    <a:lnTo>
                      <a:pt x="62" y="48"/>
                    </a:lnTo>
                    <a:lnTo>
                      <a:pt x="73" y="31"/>
                    </a:lnTo>
                    <a:lnTo>
                      <a:pt x="88" y="21"/>
                    </a:lnTo>
                    <a:lnTo>
                      <a:pt x="102" y="16"/>
                    </a:lnTo>
                    <a:lnTo>
                      <a:pt x="117" y="13"/>
                    </a:lnTo>
                    <a:lnTo>
                      <a:pt x="132" y="13"/>
                    </a:lnTo>
                    <a:close/>
                  </a:path>
                </a:pathLst>
              </a:custGeom>
              <a:solidFill>
                <a:srgbClr val="009933"/>
              </a:solidFill>
              <a:ln w="9525">
                <a:noFill/>
                <a:round/>
                <a:headEnd/>
                <a:tailEnd/>
              </a:ln>
            </p:spPr>
            <p:txBody>
              <a:bodyPr/>
              <a:lstStyle/>
              <a:p>
                <a:endParaRPr lang="en-US"/>
              </a:p>
            </p:txBody>
          </p:sp>
          <p:sp>
            <p:nvSpPr>
              <p:cNvPr id="1176" name="Freeform 343"/>
              <p:cNvSpPr>
                <a:spLocks/>
              </p:cNvSpPr>
              <p:nvPr/>
            </p:nvSpPr>
            <p:spPr bwMode="auto">
              <a:xfrm>
                <a:off x="3962" y="1769"/>
                <a:ext cx="9" cy="12"/>
              </a:xfrm>
              <a:custGeom>
                <a:avLst/>
                <a:gdLst>
                  <a:gd name="T0" fmla="*/ 0 w 43"/>
                  <a:gd name="T1" fmla="*/ 1 h 23"/>
                  <a:gd name="T2" fmla="*/ 0 w 43"/>
                  <a:gd name="T3" fmla="*/ 1 h 23"/>
                  <a:gd name="T4" fmla="*/ 0 w 43"/>
                  <a:gd name="T5" fmla="*/ 1 h 23"/>
                  <a:gd name="T6" fmla="*/ 0 w 43"/>
                  <a:gd name="T7" fmla="*/ 1 h 23"/>
                  <a:gd name="T8" fmla="*/ 0 w 43"/>
                  <a:gd name="T9" fmla="*/ 1 h 23"/>
                  <a:gd name="T10" fmla="*/ 0 w 43"/>
                  <a:gd name="T11" fmla="*/ 1 h 23"/>
                  <a:gd name="T12" fmla="*/ 0 w 43"/>
                  <a:gd name="T13" fmla="*/ 1 h 23"/>
                  <a:gd name="T14" fmla="*/ 0 w 43"/>
                  <a:gd name="T15" fmla="*/ 1 h 23"/>
                  <a:gd name="T16" fmla="*/ 0 w 43"/>
                  <a:gd name="T17" fmla="*/ 1 h 23"/>
                  <a:gd name="T18" fmla="*/ 0 w 43"/>
                  <a:gd name="T19" fmla="*/ 1 h 23"/>
                  <a:gd name="T20" fmla="*/ 0 w 43"/>
                  <a:gd name="T21" fmla="*/ 1 h 23"/>
                  <a:gd name="T22" fmla="*/ 0 w 43"/>
                  <a:gd name="T23" fmla="*/ 1 h 23"/>
                  <a:gd name="T24" fmla="*/ 0 w 43"/>
                  <a:gd name="T25" fmla="*/ 1 h 23"/>
                  <a:gd name="T26" fmla="*/ 0 w 43"/>
                  <a:gd name="T27" fmla="*/ 1 h 23"/>
                  <a:gd name="T28" fmla="*/ 0 w 43"/>
                  <a:gd name="T29" fmla="*/ 1 h 23"/>
                  <a:gd name="T30" fmla="*/ 0 w 43"/>
                  <a:gd name="T31" fmla="*/ 1 h 23"/>
                  <a:gd name="T32" fmla="*/ 0 w 43"/>
                  <a:gd name="T33" fmla="*/ 1 h 23"/>
                  <a:gd name="T34" fmla="*/ 0 w 43"/>
                  <a:gd name="T35" fmla="*/ 1 h 23"/>
                  <a:gd name="T36" fmla="*/ 0 w 43"/>
                  <a:gd name="T37" fmla="*/ 0 h 23"/>
                  <a:gd name="T38" fmla="*/ 0 w 43"/>
                  <a:gd name="T39" fmla="*/ 0 h 23"/>
                  <a:gd name="T40" fmla="*/ 0 w 43"/>
                  <a:gd name="T41" fmla="*/ 0 h 23"/>
                  <a:gd name="T42" fmla="*/ 0 w 43"/>
                  <a:gd name="T43" fmla="*/ 0 h 23"/>
                  <a:gd name="T44" fmla="*/ 0 w 43"/>
                  <a:gd name="T45" fmla="*/ 0 h 23"/>
                  <a:gd name="T46" fmla="*/ 0 w 43"/>
                  <a:gd name="T47" fmla="*/ 1 h 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
                  <a:gd name="T73" fmla="*/ 0 h 23"/>
                  <a:gd name="T74" fmla="*/ 43 w 43"/>
                  <a:gd name="T75" fmla="*/ 23 h 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 h="23">
                    <a:moveTo>
                      <a:pt x="1" y="10"/>
                    </a:moveTo>
                    <a:lnTo>
                      <a:pt x="0" y="10"/>
                    </a:lnTo>
                    <a:lnTo>
                      <a:pt x="8" y="12"/>
                    </a:lnTo>
                    <a:lnTo>
                      <a:pt x="13" y="13"/>
                    </a:lnTo>
                    <a:lnTo>
                      <a:pt x="15" y="14"/>
                    </a:lnTo>
                    <a:lnTo>
                      <a:pt x="18" y="15"/>
                    </a:lnTo>
                    <a:lnTo>
                      <a:pt x="20" y="16"/>
                    </a:lnTo>
                    <a:lnTo>
                      <a:pt x="25" y="17"/>
                    </a:lnTo>
                    <a:lnTo>
                      <a:pt x="30" y="20"/>
                    </a:lnTo>
                    <a:lnTo>
                      <a:pt x="38" y="23"/>
                    </a:lnTo>
                    <a:lnTo>
                      <a:pt x="43" y="12"/>
                    </a:lnTo>
                    <a:lnTo>
                      <a:pt x="35" y="9"/>
                    </a:lnTo>
                    <a:lnTo>
                      <a:pt x="29" y="7"/>
                    </a:lnTo>
                    <a:lnTo>
                      <a:pt x="25" y="6"/>
                    </a:lnTo>
                    <a:lnTo>
                      <a:pt x="23" y="5"/>
                    </a:lnTo>
                    <a:lnTo>
                      <a:pt x="19" y="4"/>
                    </a:lnTo>
                    <a:lnTo>
                      <a:pt x="15" y="3"/>
                    </a:lnTo>
                    <a:lnTo>
                      <a:pt x="10" y="2"/>
                    </a:lnTo>
                    <a:lnTo>
                      <a:pt x="5" y="0"/>
                    </a:lnTo>
                    <a:lnTo>
                      <a:pt x="4" y="0"/>
                    </a:lnTo>
                    <a:lnTo>
                      <a:pt x="5" y="0"/>
                    </a:lnTo>
                    <a:lnTo>
                      <a:pt x="4" y="0"/>
                    </a:lnTo>
                    <a:lnTo>
                      <a:pt x="1" y="10"/>
                    </a:lnTo>
                    <a:close/>
                  </a:path>
                </a:pathLst>
              </a:custGeom>
              <a:solidFill>
                <a:srgbClr val="000000"/>
              </a:solidFill>
              <a:ln w="9525">
                <a:noFill/>
                <a:round/>
                <a:headEnd/>
                <a:tailEnd/>
              </a:ln>
            </p:spPr>
            <p:txBody>
              <a:bodyPr/>
              <a:lstStyle/>
              <a:p>
                <a:endParaRPr lang="en-US"/>
              </a:p>
            </p:txBody>
          </p:sp>
          <p:sp>
            <p:nvSpPr>
              <p:cNvPr id="1177" name="Freeform 344"/>
              <p:cNvSpPr>
                <a:spLocks/>
              </p:cNvSpPr>
              <p:nvPr/>
            </p:nvSpPr>
            <p:spPr bwMode="auto">
              <a:xfrm>
                <a:off x="3940" y="1777"/>
                <a:ext cx="19" cy="36"/>
              </a:xfrm>
              <a:custGeom>
                <a:avLst/>
                <a:gdLst>
                  <a:gd name="T0" fmla="*/ 0 w 101"/>
                  <a:gd name="T1" fmla="*/ 0 h 148"/>
                  <a:gd name="T2" fmla="*/ 0 w 101"/>
                  <a:gd name="T3" fmla="*/ 0 h 148"/>
                  <a:gd name="T4" fmla="*/ 0 w 101"/>
                  <a:gd name="T5" fmla="*/ 0 h 148"/>
                  <a:gd name="T6" fmla="*/ 0 w 101"/>
                  <a:gd name="T7" fmla="*/ 0 h 148"/>
                  <a:gd name="T8" fmla="*/ 0 w 101"/>
                  <a:gd name="T9" fmla="*/ 0 h 148"/>
                  <a:gd name="T10" fmla="*/ 0 w 101"/>
                  <a:gd name="T11" fmla="*/ 0 h 148"/>
                  <a:gd name="T12" fmla="*/ 0 w 101"/>
                  <a:gd name="T13" fmla="*/ 0 h 148"/>
                  <a:gd name="T14" fmla="*/ 0 w 101"/>
                  <a:gd name="T15" fmla="*/ 0 h 148"/>
                  <a:gd name="T16" fmla="*/ 0 w 101"/>
                  <a:gd name="T17" fmla="*/ 0 h 148"/>
                  <a:gd name="T18" fmla="*/ 0 w 101"/>
                  <a:gd name="T19" fmla="*/ 0 h 148"/>
                  <a:gd name="T20" fmla="*/ 0 w 101"/>
                  <a:gd name="T21" fmla="*/ 0 h 148"/>
                  <a:gd name="T22" fmla="*/ 0 w 101"/>
                  <a:gd name="T23" fmla="*/ 0 h 148"/>
                  <a:gd name="T24" fmla="*/ 0 w 101"/>
                  <a:gd name="T25" fmla="*/ 0 h 148"/>
                  <a:gd name="T26" fmla="*/ 0 w 101"/>
                  <a:gd name="T27" fmla="*/ 0 h 148"/>
                  <a:gd name="T28" fmla="*/ 0 w 101"/>
                  <a:gd name="T29" fmla="*/ 0 h 148"/>
                  <a:gd name="T30" fmla="*/ 0 w 101"/>
                  <a:gd name="T31" fmla="*/ 0 h 148"/>
                  <a:gd name="T32" fmla="*/ 0 w 101"/>
                  <a:gd name="T33" fmla="*/ 0 h 148"/>
                  <a:gd name="T34" fmla="*/ 0 w 101"/>
                  <a:gd name="T35" fmla="*/ 0 h 148"/>
                  <a:gd name="T36" fmla="*/ 0 w 101"/>
                  <a:gd name="T37" fmla="*/ 0 h 148"/>
                  <a:gd name="T38" fmla="*/ 0 w 101"/>
                  <a:gd name="T39" fmla="*/ 0 h 148"/>
                  <a:gd name="T40" fmla="*/ 0 w 101"/>
                  <a:gd name="T41" fmla="*/ 0 h 148"/>
                  <a:gd name="T42" fmla="*/ 0 w 101"/>
                  <a:gd name="T43" fmla="*/ 0 h 148"/>
                  <a:gd name="T44" fmla="*/ 0 w 101"/>
                  <a:gd name="T45" fmla="*/ 0 h 148"/>
                  <a:gd name="T46" fmla="*/ 0 w 101"/>
                  <a:gd name="T47" fmla="*/ 0 h 1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
                  <a:gd name="T73" fmla="*/ 0 h 148"/>
                  <a:gd name="T74" fmla="*/ 101 w 101"/>
                  <a:gd name="T75" fmla="*/ 148 h 1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 h="148">
                    <a:moveTo>
                      <a:pt x="8" y="137"/>
                    </a:moveTo>
                    <a:lnTo>
                      <a:pt x="11" y="143"/>
                    </a:lnTo>
                    <a:lnTo>
                      <a:pt x="14" y="101"/>
                    </a:lnTo>
                    <a:lnTo>
                      <a:pt x="22" y="68"/>
                    </a:lnTo>
                    <a:lnTo>
                      <a:pt x="31" y="44"/>
                    </a:lnTo>
                    <a:lnTo>
                      <a:pt x="44" y="28"/>
                    </a:lnTo>
                    <a:lnTo>
                      <a:pt x="57" y="17"/>
                    </a:lnTo>
                    <a:lnTo>
                      <a:pt x="70" y="13"/>
                    </a:lnTo>
                    <a:lnTo>
                      <a:pt x="85" y="11"/>
                    </a:lnTo>
                    <a:lnTo>
                      <a:pt x="98" y="12"/>
                    </a:lnTo>
                    <a:lnTo>
                      <a:pt x="101" y="2"/>
                    </a:lnTo>
                    <a:lnTo>
                      <a:pt x="85" y="0"/>
                    </a:lnTo>
                    <a:lnTo>
                      <a:pt x="68" y="3"/>
                    </a:lnTo>
                    <a:lnTo>
                      <a:pt x="50" y="9"/>
                    </a:lnTo>
                    <a:lnTo>
                      <a:pt x="35" y="22"/>
                    </a:lnTo>
                    <a:lnTo>
                      <a:pt x="22" y="39"/>
                    </a:lnTo>
                    <a:lnTo>
                      <a:pt x="11" y="66"/>
                    </a:lnTo>
                    <a:lnTo>
                      <a:pt x="3" y="98"/>
                    </a:lnTo>
                    <a:lnTo>
                      <a:pt x="0" y="143"/>
                    </a:lnTo>
                    <a:lnTo>
                      <a:pt x="3" y="148"/>
                    </a:lnTo>
                    <a:lnTo>
                      <a:pt x="0" y="143"/>
                    </a:lnTo>
                    <a:lnTo>
                      <a:pt x="0" y="146"/>
                    </a:lnTo>
                    <a:lnTo>
                      <a:pt x="3" y="148"/>
                    </a:lnTo>
                    <a:lnTo>
                      <a:pt x="8" y="137"/>
                    </a:lnTo>
                    <a:close/>
                  </a:path>
                </a:pathLst>
              </a:custGeom>
              <a:solidFill>
                <a:srgbClr val="000000"/>
              </a:solidFill>
              <a:ln w="9525">
                <a:noFill/>
                <a:round/>
                <a:headEnd/>
                <a:tailEnd/>
              </a:ln>
            </p:spPr>
            <p:txBody>
              <a:bodyPr/>
              <a:lstStyle/>
              <a:p>
                <a:endParaRPr lang="en-US"/>
              </a:p>
            </p:txBody>
          </p:sp>
          <p:sp>
            <p:nvSpPr>
              <p:cNvPr id="1178" name="Freeform 345"/>
              <p:cNvSpPr>
                <a:spLocks/>
              </p:cNvSpPr>
              <p:nvPr/>
            </p:nvSpPr>
            <p:spPr bwMode="auto">
              <a:xfrm>
                <a:off x="3942" y="1886"/>
                <a:ext cx="11" cy="7"/>
              </a:xfrm>
              <a:custGeom>
                <a:avLst/>
                <a:gdLst>
                  <a:gd name="T0" fmla="*/ 0 w 56"/>
                  <a:gd name="T1" fmla="*/ 0 h 34"/>
                  <a:gd name="T2" fmla="*/ 0 w 56"/>
                  <a:gd name="T3" fmla="*/ 0 h 34"/>
                  <a:gd name="T4" fmla="*/ 0 w 56"/>
                  <a:gd name="T5" fmla="*/ 0 h 34"/>
                  <a:gd name="T6" fmla="*/ 0 w 56"/>
                  <a:gd name="T7" fmla="*/ 0 h 34"/>
                  <a:gd name="T8" fmla="*/ 0 w 56"/>
                  <a:gd name="T9" fmla="*/ 0 h 34"/>
                  <a:gd name="T10" fmla="*/ 0 w 56"/>
                  <a:gd name="T11" fmla="*/ 0 h 34"/>
                  <a:gd name="T12" fmla="*/ 0 w 56"/>
                  <a:gd name="T13" fmla="*/ 0 h 34"/>
                  <a:gd name="T14" fmla="*/ 0 w 56"/>
                  <a:gd name="T15" fmla="*/ 0 h 34"/>
                  <a:gd name="T16" fmla="*/ 0 w 56"/>
                  <a:gd name="T17" fmla="*/ 0 h 34"/>
                  <a:gd name="T18" fmla="*/ 0 w 56"/>
                  <a:gd name="T19" fmla="*/ 0 h 34"/>
                  <a:gd name="T20" fmla="*/ 0 w 56"/>
                  <a:gd name="T21" fmla="*/ 0 h 34"/>
                  <a:gd name="T22" fmla="*/ 0 w 56"/>
                  <a:gd name="T23" fmla="*/ 0 h 34"/>
                  <a:gd name="T24" fmla="*/ 0 w 56"/>
                  <a:gd name="T25" fmla="*/ 0 h 34"/>
                  <a:gd name="T26" fmla="*/ 0 w 56"/>
                  <a:gd name="T27" fmla="*/ 0 h 34"/>
                  <a:gd name="T28" fmla="*/ 0 w 56"/>
                  <a:gd name="T29" fmla="*/ 0 h 34"/>
                  <a:gd name="T30" fmla="*/ 0 w 56"/>
                  <a:gd name="T31" fmla="*/ 0 h 34"/>
                  <a:gd name="T32" fmla="*/ 0 w 56"/>
                  <a:gd name="T33" fmla="*/ 0 h 34"/>
                  <a:gd name="T34" fmla="*/ 0 w 56"/>
                  <a:gd name="T35" fmla="*/ 0 h 34"/>
                  <a:gd name="T36" fmla="*/ 0 w 56"/>
                  <a:gd name="T37" fmla="*/ 0 h 34"/>
                  <a:gd name="T38" fmla="*/ 0 w 56"/>
                  <a:gd name="T39" fmla="*/ 0 h 34"/>
                  <a:gd name="T40" fmla="*/ 0 w 56"/>
                  <a:gd name="T41" fmla="*/ 0 h 34"/>
                  <a:gd name="T42" fmla="*/ 0 w 56"/>
                  <a:gd name="T43" fmla="*/ 0 h 34"/>
                  <a:gd name="T44" fmla="*/ 0 w 56"/>
                  <a:gd name="T45" fmla="*/ 0 h 34"/>
                  <a:gd name="T46" fmla="*/ 0 w 56"/>
                  <a:gd name="T47" fmla="*/ 0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
                  <a:gd name="T73" fmla="*/ 0 h 34"/>
                  <a:gd name="T74" fmla="*/ 56 w 56"/>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 h="34">
                    <a:moveTo>
                      <a:pt x="45" y="26"/>
                    </a:moveTo>
                    <a:lnTo>
                      <a:pt x="53" y="20"/>
                    </a:lnTo>
                    <a:lnTo>
                      <a:pt x="43" y="16"/>
                    </a:lnTo>
                    <a:lnTo>
                      <a:pt x="36" y="14"/>
                    </a:lnTo>
                    <a:lnTo>
                      <a:pt x="33" y="13"/>
                    </a:lnTo>
                    <a:lnTo>
                      <a:pt x="29" y="11"/>
                    </a:lnTo>
                    <a:lnTo>
                      <a:pt x="27" y="11"/>
                    </a:lnTo>
                    <a:lnTo>
                      <a:pt x="23" y="9"/>
                    </a:lnTo>
                    <a:lnTo>
                      <a:pt x="16" y="5"/>
                    </a:lnTo>
                    <a:lnTo>
                      <a:pt x="5" y="0"/>
                    </a:lnTo>
                    <a:lnTo>
                      <a:pt x="0" y="11"/>
                    </a:lnTo>
                    <a:lnTo>
                      <a:pt x="11" y="15"/>
                    </a:lnTo>
                    <a:lnTo>
                      <a:pt x="18" y="17"/>
                    </a:lnTo>
                    <a:lnTo>
                      <a:pt x="23" y="19"/>
                    </a:lnTo>
                    <a:lnTo>
                      <a:pt x="25" y="21"/>
                    </a:lnTo>
                    <a:lnTo>
                      <a:pt x="28" y="21"/>
                    </a:lnTo>
                    <a:lnTo>
                      <a:pt x="32" y="25"/>
                    </a:lnTo>
                    <a:lnTo>
                      <a:pt x="38" y="27"/>
                    </a:lnTo>
                    <a:lnTo>
                      <a:pt x="48" y="31"/>
                    </a:lnTo>
                    <a:lnTo>
                      <a:pt x="56" y="26"/>
                    </a:lnTo>
                    <a:lnTo>
                      <a:pt x="48" y="31"/>
                    </a:lnTo>
                    <a:lnTo>
                      <a:pt x="56" y="34"/>
                    </a:lnTo>
                    <a:lnTo>
                      <a:pt x="56" y="26"/>
                    </a:lnTo>
                    <a:lnTo>
                      <a:pt x="45" y="26"/>
                    </a:lnTo>
                    <a:close/>
                  </a:path>
                </a:pathLst>
              </a:custGeom>
              <a:solidFill>
                <a:srgbClr val="000000"/>
              </a:solidFill>
              <a:ln w="9525">
                <a:noFill/>
                <a:round/>
                <a:headEnd/>
                <a:tailEnd/>
              </a:ln>
            </p:spPr>
            <p:txBody>
              <a:bodyPr/>
              <a:lstStyle/>
              <a:p>
                <a:endParaRPr lang="en-US"/>
              </a:p>
            </p:txBody>
          </p:sp>
          <p:sp>
            <p:nvSpPr>
              <p:cNvPr id="1179" name="Freeform 346"/>
              <p:cNvSpPr>
                <a:spLocks/>
              </p:cNvSpPr>
              <p:nvPr/>
            </p:nvSpPr>
            <p:spPr bwMode="auto">
              <a:xfrm>
                <a:off x="3949" y="1780"/>
                <a:ext cx="24" cy="36"/>
              </a:xfrm>
              <a:custGeom>
                <a:avLst/>
                <a:gdLst>
                  <a:gd name="T0" fmla="*/ 0 w 116"/>
                  <a:gd name="T1" fmla="*/ 0 h 149"/>
                  <a:gd name="T2" fmla="*/ 0 w 116"/>
                  <a:gd name="T3" fmla="*/ 0 h 149"/>
                  <a:gd name="T4" fmla="*/ 0 w 116"/>
                  <a:gd name="T5" fmla="*/ 0 h 149"/>
                  <a:gd name="T6" fmla="*/ 0 w 116"/>
                  <a:gd name="T7" fmla="*/ 0 h 149"/>
                  <a:gd name="T8" fmla="*/ 0 w 116"/>
                  <a:gd name="T9" fmla="*/ 0 h 149"/>
                  <a:gd name="T10" fmla="*/ 0 w 116"/>
                  <a:gd name="T11" fmla="*/ 0 h 149"/>
                  <a:gd name="T12" fmla="*/ 0 w 116"/>
                  <a:gd name="T13" fmla="*/ 0 h 149"/>
                  <a:gd name="T14" fmla="*/ 0 w 116"/>
                  <a:gd name="T15" fmla="*/ 0 h 149"/>
                  <a:gd name="T16" fmla="*/ 0 w 116"/>
                  <a:gd name="T17" fmla="*/ 0 h 149"/>
                  <a:gd name="T18" fmla="*/ 0 w 116"/>
                  <a:gd name="T19" fmla="*/ 0 h 149"/>
                  <a:gd name="T20" fmla="*/ 0 w 116"/>
                  <a:gd name="T21" fmla="*/ 0 h 149"/>
                  <a:gd name="T22" fmla="*/ 0 w 116"/>
                  <a:gd name="T23" fmla="*/ 0 h 149"/>
                  <a:gd name="T24" fmla="*/ 0 w 116"/>
                  <a:gd name="T25" fmla="*/ 0 h 149"/>
                  <a:gd name="T26" fmla="*/ 0 w 116"/>
                  <a:gd name="T27" fmla="*/ 0 h 149"/>
                  <a:gd name="T28" fmla="*/ 0 w 116"/>
                  <a:gd name="T29" fmla="*/ 0 h 149"/>
                  <a:gd name="T30" fmla="*/ 0 w 116"/>
                  <a:gd name="T31" fmla="*/ 0 h 149"/>
                  <a:gd name="T32" fmla="*/ 0 w 116"/>
                  <a:gd name="T33" fmla="*/ 0 h 149"/>
                  <a:gd name="T34" fmla="*/ 0 w 116"/>
                  <a:gd name="T35" fmla="*/ 0 h 149"/>
                  <a:gd name="T36" fmla="*/ 0 w 116"/>
                  <a:gd name="T37" fmla="*/ 0 h 149"/>
                  <a:gd name="T38" fmla="*/ 0 w 116"/>
                  <a:gd name="T39" fmla="*/ 0 h 149"/>
                  <a:gd name="T40" fmla="*/ 0 w 116"/>
                  <a:gd name="T41" fmla="*/ 0 h 149"/>
                  <a:gd name="T42" fmla="*/ 0 w 116"/>
                  <a:gd name="T43" fmla="*/ 0 h 149"/>
                  <a:gd name="T44" fmla="*/ 0 w 116"/>
                  <a:gd name="T45" fmla="*/ 0 h 149"/>
                  <a:gd name="T46" fmla="*/ 0 w 116"/>
                  <a:gd name="T47" fmla="*/ 0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6"/>
                  <a:gd name="T73" fmla="*/ 0 h 149"/>
                  <a:gd name="T74" fmla="*/ 116 w 116"/>
                  <a:gd name="T75" fmla="*/ 149 h 1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6" h="149">
                    <a:moveTo>
                      <a:pt x="87" y="11"/>
                    </a:moveTo>
                    <a:lnTo>
                      <a:pt x="90" y="0"/>
                    </a:lnTo>
                    <a:lnTo>
                      <a:pt x="75" y="0"/>
                    </a:lnTo>
                    <a:lnTo>
                      <a:pt x="59" y="2"/>
                    </a:lnTo>
                    <a:lnTo>
                      <a:pt x="43" y="9"/>
                    </a:lnTo>
                    <a:lnTo>
                      <a:pt x="27" y="20"/>
                    </a:lnTo>
                    <a:lnTo>
                      <a:pt x="15" y="38"/>
                    </a:lnTo>
                    <a:lnTo>
                      <a:pt x="6" y="64"/>
                    </a:lnTo>
                    <a:lnTo>
                      <a:pt x="0" y="101"/>
                    </a:lnTo>
                    <a:lnTo>
                      <a:pt x="0" y="149"/>
                    </a:lnTo>
                    <a:lnTo>
                      <a:pt x="11" y="149"/>
                    </a:lnTo>
                    <a:lnTo>
                      <a:pt x="11" y="101"/>
                    </a:lnTo>
                    <a:lnTo>
                      <a:pt x="17" y="67"/>
                    </a:lnTo>
                    <a:lnTo>
                      <a:pt x="26" y="42"/>
                    </a:lnTo>
                    <a:lnTo>
                      <a:pt x="36" y="26"/>
                    </a:lnTo>
                    <a:lnTo>
                      <a:pt x="49" y="17"/>
                    </a:lnTo>
                    <a:lnTo>
                      <a:pt x="62" y="13"/>
                    </a:lnTo>
                    <a:lnTo>
                      <a:pt x="75" y="11"/>
                    </a:lnTo>
                    <a:lnTo>
                      <a:pt x="90" y="11"/>
                    </a:lnTo>
                    <a:lnTo>
                      <a:pt x="92" y="0"/>
                    </a:lnTo>
                    <a:lnTo>
                      <a:pt x="90" y="11"/>
                    </a:lnTo>
                    <a:lnTo>
                      <a:pt x="116" y="10"/>
                    </a:lnTo>
                    <a:lnTo>
                      <a:pt x="92" y="0"/>
                    </a:lnTo>
                    <a:lnTo>
                      <a:pt x="87" y="11"/>
                    </a:lnTo>
                    <a:close/>
                  </a:path>
                </a:pathLst>
              </a:custGeom>
              <a:solidFill>
                <a:srgbClr val="000000"/>
              </a:solidFill>
              <a:ln w="9525">
                <a:noFill/>
                <a:round/>
                <a:headEnd/>
                <a:tailEnd/>
              </a:ln>
            </p:spPr>
            <p:txBody>
              <a:bodyPr/>
              <a:lstStyle/>
              <a:p>
                <a:endParaRPr lang="en-US"/>
              </a:p>
            </p:txBody>
          </p:sp>
          <p:sp>
            <p:nvSpPr>
              <p:cNvPr id="1180" name="Freeform 347"/>
              <p:cNvSpPr>
                <a:spLocks/>
              </p:cNvSpPr>
              <p:nvPr/>
            </p:nvSpPr>
            <p:spPr bwMode="auto">
              <a:xfrm>
                <a:off x="3988" y="1860"/>
                <a:ext cx="4" cy="12"/>
              </a:xfrm>
              <a:custGeom>
                <a:avLst/>
                <a:gdLst>
                  <a:gd name="T0" fmla="*/ 0 w 24"/>
                  <a:gd name="T1" fmla="*/ 0 h 53"/>
                  <a:gd name="T2" fmla="*/ 0 w 24"/>
                  <a:gd name="T3" fmla="*/ 0 h 53"/>
                  <a:gd name="T4" fmla="*/ 0 w 24"/>
                  <a:gd name="T5" fmla="*/ 0 h 53"/>
                  <a:gd name="T6" fmla="*/ 0 w 24"/>
                  <a:gd name="T7" fmla="*/ 0 h 53"/>
                  <a:gd name="T8" fmla="*/ 0 w 24"/>
                  <a:gd name="T9" fmla="*/ 0 h 53"/>
                  <a:gd name="T10" fmla="*/ 0 w 24"/>
                  <a:gd name="T11" fmla="*/ 0 h 53"/>
                  <a:gd name="T12" fmla="*/ 0 w 24"/>
                  <a:gd name="T13" fmla="*/ 0 h 53"/>
                  <a:gd name="T14" fmla="*/ 0 w 24"/>
                  <a:gd name="T15" fmla="*/ 0 h 53"/>
                  <a:gd name="T16" fmla="*/ 0 w 24"/>
                  <a:gd name="T17" fmla="*/ 0 h 53"/>
                  <a:gd name="T18" fmla="*/ 0 w 24"/>
                  <a:gd name="T19" fmla="*/ 0 h 53"/>
                  <a:gd name="T20" fmla="*/ 0 w 24"/>
                  <a:gd name="T21" fmla="*/ 0 h 53"/>
                  <a:gd name="T22" fmla="*/ 0 w 24"/>
                  <a:gd name="T23" fmla="*/ 0 h 53"/>
                  <a:gd name="T24" fmla="*/ 0 w 24"/>
                  <a:gd name="T25" fmla="*/ 0 h 53"/>
                  <a:gd name="T26" fmla="*/ 0 w 24"/>
                  <a:gd name="T27" fmla="*/ 0 h 53"/>
                  <a:gd name="T28" fmla="*/ 0 w 24"/>
                  <a:gd name="T29" fmla="*/ 0 h 53"/>
                  <a:gd name="T30" fmla="*/ 0 w 24"/>
                  <a:gd name="T31" fmla="*/ 0 h 53"/>
                  <a:gd name="T32" fmla="*/ 0 w 24"/>
                  <a:gd name="T33" fmla="*/ 0 h 53"/>
                  <a:gd name="T34" fmla="*/ 0 w 24"/>
                  <a:gd name="T35" fmla="*/ 0 h 53"/>
                  <a:gd name="T36" fmla="*/ 0 w 24"/>
                  <a:gd name="T37" fmla="*/ 0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53"/>
                  <a:gd name="T59" fmla="*/ 24 w 24"/>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53">
                    <a:moveTo>
                      <a:pt x="24" y="53"/>
                    </a:moveTo>
                    <a:lnTo>
                      <a:pt x="24" y="44"/>
                    </a:lnTo>
                    <a:lnTo>
                      <a:pt x="23" y="35"/>
                    </a:lnTo>
                    <a:lnTo>
                      <a:pt x="21" y="27"/>
                    </a:lnTo>
                    <a:lnTo>
                      <a:pt x="19" y="21"/>
                    </a:lnTo>
                    <a:lnTo>
                      <a:pt x="17" y="14"/>
                    </a:lnTo>
                    <a:lnTo>
                      <a:pt x="15" y="8"/>
                    </a:lnTo>
                    <a:lnTo>
                      <a:pt x="13" y="3"/>
                    </a:lnTo>
                    <a:lnTo>
                      <a:pt x="12" y="0"/>
                    </a:lnTo>
                    <a:lnTo>
                      <a:pt x="0" y="2"/>
                    </a:lnTo>
                    <a:lnTo>
                      <a:pt x="2" y="7"/>
                    </a:lnTo>
                    <a:lnTo>
                      <a:pt x="4" y="13"/>
                    </a:lnTo>
                    <a:lnTo>
                      <a:pt x="6" y="18"/>
                    </a:lnTo>
                    <a:lnTo>
                      <a:pt x="8" y="23"/>
                    </a:lnTo>
                    <a:lnTo>
                      <a:pt x="9" y="29"/>
                    </a:lnTo>
                    <a:lnTo>
                      <a:pt x="12" y="37"/>
                    </a:lnTo>
                    <a:lnTo>
                      <a:pt x="13" y="44"/>
                    </a:lnTo>
                    <a:lnTo>
                      <a:pt x="13" y="53"/>
                    </a:lnTo>
                    <a:lnTo>
                      <a:pt x="24" y="53"/>
                    </a:lnTo>
                    <a:close/>
                  </a:path>
                </a:pathLst>
              </a:custGeom>
              <a:solidFill>
                <a:srgbClr val="000000"/>
              </a:solidFill>
              <a:ln w="9525">
                <a:noFill/>
                <a:round/>
                <a:headEnd/>
                <a:tailEnd/>
              </a:ln>
            </p:spPr>
            <p:txBody>
              <a:bodyPr/>
              <a:lstStyle/>
              <a:p>
                <a:endParaRPr lang="en-US"/>
              </a:p>
            </p:txBody>
          </p:sp>
          <p:sp>
            <p:nvSpPr>
              <p:cNvPr id="1181" name="Freeform 348"/>
              <p:cNvSpPr>
                <a:spLocks/>
              </p:cNvSpPr>
              <p:nvPr/>
            </p:nvSpPr>
            <p:spPr bwMode="auto">
              <a:xfrm>
                <a:off x="3962" y="1891"/>
                <a:ext cx="47" cy="25"/>
              </a:xfrm>
              <a:custGeom>
                <a:avLst/>
                <a:gdLst>
                  <a:gd name="T0" fmla="*/ 0 w 233"/>
                  <a:gd name="T1" fmla="*/ 0 h 127"/>
                  <a:gd name="T2" fmla="*/ 0 w 233"/>
                  <a:gd name="T3" fmla="*/ 0 h 127"/>
                  <a:gd name="T4" fmla="*/ 0 w 233"/>
                  <a:gd name="T5" fmla="*/ 0 h 127"/>
                  <a:gd name="T6" fmla="*/ 0 w 233"/>
                  <a:gd name="T7" fmla="*/ 0 h 127"/>
                  <a:gd name="T8" fmla="*/ 0 w 233"/>
                  <a:gd name="T9" fmla="*/ 0 h 127"/>
                  <a:gd name="T10" fmla="*/ 0 w 233"/>
                  <a:gd name="T11" fmla="*/ 0 h 127"/>
                  <a:gd name="T12" fmla="*/ 0 w 233"/>
                  <a:gd name="T13" fmla="*/ 0 h 127"/>
                  <a:gd name="T14" fmla="*/ 0 w 233"/>
                  <a:gd name="T15" fmla="*/ 0 h 127"/>
                  <a:gd name="T16" fmla="*/ 0 w 233"/>
                  <a:gd name="T17" fmla="*/ 0 h 127"/>
                  <a:gd name="T18" fmla="*/ 0 w 233"/>
                  <a:gd name="T19" fmla="*/ 0 h 127"/>
                  <a:gd name="T20" fmla="*/ 0 w 233"/>
                  <a:gd name="T21" fmla="*/ 0 h 127"/>
                  <a:gd name="T22" fmla="*/ 0 w 233"/>
                  <a:gd name="T23" fmla="*/ 0 h 127"/>
                  <a:gd name="T24" fmla="*/ 0 w 233"/>
                  <a:gd name="T25" fmla="*/ 0 h 127"/>
                  <a:gd name="T26" fmla="*/ 0 w 233"/>
                  <a:gd name="T27" fmla="*/ 0 h 127"/>
                  <a:gd name="T28" fmla="*/ 0 w 233"/>
                  <a:gd name="T29" fmla="*/ 0 h 127"/>
                  <a:gd name="T30" fmla="*/ 0 w 233"/>
                  <a:gd name="T31" fmla="*/ 0 h 127"/>
                  <a:gd name="T32" fmla="*/ 0 w 233"/>
                  <a:gd name="T33" fmla="*/ 0 h 127"/>
                  <a:gd name="T34" fmla="*/ 0 w 233"/>
                  <a:gd name="T35" fmla="*/ 0 h 127"/>
                  <a:gd name="T36" fmla="*/ 0 w 233"/>
                  <a:gd name="T37" fmla="*/ 0 h 127"/>
                  <a:gd name="T38" fmla="*/ 0 w 233"/>
                  <a:gd name="T39" fmla="*/ 0 h 127"/>
                  <a:gd name="T40" fmla="*/ 0 w 233"/>
                  <a:gd name="T41" fmla="*/ 0 h 127"/>
                  <a:gd name="T42" fmla="*/ 0 w 233"/>
                  <a:gd name="T43" fmla="*/ 0 h 127"/>
                  <a:gd name="T44" fmla="*/ 0 w 233"/>
                  <a:gd name="T45" fmla="*/ 0 h 127"/>
                  <a:gd name="T46" fmla="*/ 0 w 233"/>
                  <a:gd name="T47" fmla="*/ 0 h 127"/>
                  <a:gd name="T48" fmla="*/ 0 w 233"/>
                  <a:gd name="T49" fmla="*/ 0 h 127"/>
                  <a:gd name="T50" fmla="*/ 0 w 233"/>
                  <a:gd name="T51" fmla="*/ 0 h 127"/>
                  <a:gd name="T52" fmla="*/ 0 w 233"/>
                  <a:gd name="T53" fmla="*/ 0 h 127"/>
                  <a:gd name="T54" fmla="*/ 0 w 233"/>
                  <a:gd name="T55" fmla="*/ 0 h 127"/>
                  <a:gd name="T56" fmla="*/ 0 w 233"/>
                  <a:gd name="T57" fmla="*/ 0 h 127"/>
                  <a:gd name="T58" fmla="*/ 0 w 233"/>
                  <a:gd name="T59" fmla="*/ 0 h 127"/>
                  <a:gd name="T60" fmla="*/ 0 w 233"/>
                  <a:gd name="T61" fmla="*/ 0 h 127"/>
                  <a:gd name="T62" fmla="*/ 0 w 233"/>
                  <a:gd name="T63" fmla="*/ 0 h 127"/>
                  <a:gd name="T64" fmla="*/ 0 w 233"/>
                  <a:gd name="T65" fmla="*/ 0 h 127"/>
                  <a:gd name="T66" fmla="*/ 0 w 233"/>
                  <a:gd name="T67" fmla="*/ 0 h 127"/>
                  <a:gd name="T68" fmla="*/ 0 w 233"/>
                  <a:gd name="T69" fmla="*/ 0 h 127"/>
                  <a:gd name="T70" fmla="*/ 0 w 233"/>
                  <a:gd name="T71" fmla="*/ 0 h 127"/>
                  <a:gd name="T72" fmla="*/ 0 w 233"/>
                  <a:gd name="T73" fmla="*/ 0 h 127"/>
                  <a:gd name="T74" fmla="*/ 0 w 233"/>
                  <a:gd name="T75" fmla="*/ 0 h 127"/>
                  <a:gd name="T76" fmla="*/ 0 w 233"/>
                  <a:gd name="T77" fmla="*/ 0 h 127"/>
                  <a:gd name="T78" fmla="*/ 0 w 233"/>
                  <a:gd name="T79" fmla="*/ 0 h 127"/>
                  <a:gd name="T80" fmla="*/ 0 w 233"/>
                  <a:gd name="T81" fmla="*/ 0 h 127"/>
                  <a:gd name="T82" fmla="*/ 0 w 233"/>
                  <a:gd name="T83" fmla="*/ 0 h 127"/>
                  <a:gd name="T84" fmla="*/ 0 w 233"/>
                  <a:gd name="T85" fmla="*/ 0 h 127"/>
                  <a:gd name="T86" fmla="*/ 0 w 233"/>
                  <a:gd name="T87" fmla="*/ 0 h 127"/>
                  <a:gd name="T88" fmla="*/ 0 w 233"/>
                  <a:gd name="T89" fmla="*/ 0 h 127"/>
                  <a:gd name="T90" fmla="*/ 0 w 233"/>
                  <a:gd name="T91" fmla="*/ 0 h 127"/>
                  <a:gd name="T92" fmla="*/ 0 w 233"/>
                  <a:gd name="T93" fmla="*/ 0 h 127"/>
                  <a:gd name="T94" fmla="*/ 0 w 233"/>
                  <a:gd name="T95" fmla="*/ 0 h 127"/>
                  <a:gd name="T96" fmla="*/ 0 w 233"/>
                  <a:gd name="T97" fmla="*/ 0 h 127"/>
                  <a:gd name="T98" fmla="*/ 0 w 233"/>
                  <a:gd name="T99" fmla="*/ 0 h 1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3"/>
                  <a:gd name="T151" fmla="*/ 0 h 127"/>
                  <a:gd name="T152" fmla="*/ 233 w 233"/>
                  <a:gd name="T153" fmla="*/ 127 h 12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3" h="127">
                    <a:moveTo>
                      <a:pt x="215" y="59"/>
                    </a:moveTo>
                    <a:lnTo>
                      <a:pt x="210" y="63"/>
                    </a:lnTo>
                    <a:lnTo>
                      <a:pt x="205" y="67"/>
                    </a:lnTo>
                    <a:lnTo>
                      <a:pt x="198" y="70"/>
                    </a:lnTo>
                    <a:lnTo>
                      <a:pt x="190" y="73"/>
                    </a:lnTo>
                    <a:lnTo>
                      <a:pt x="182" y="76"/>
                    </a:lnTo>
                    <a:lnTo>
                      <a:pt x="174" y="78"/>
                    </a:lnTo>
                    <a:lnTo>
                      <a:pt x="164" y="78"/>
                    </a:lnTo>
                    <a:lnTo>
                      <a:pt x="155" y="77"/>
                    </a:lnTo>
                    <a:lnTo>
                      <a:pt x="146" y="81"/>
                    </a:lnTo>
                    <a:lnTo>
                      <a:pt x="132" y="88"/>
                    </a:lnTo>
                    <a:lnTo>
                      <a:pt x="114" y="96"/>
                    </a:lnTo>
                    <a:lnTo>
                      <a:pt x="93" y="103"/>
                    </a:lnTo>
                    <a:lnTo>
                      <a:pt x="70" y="111"/>
                    </a:lnTo>
                    <a:lnTo>
                      <a:pt x="50" y="119"/>
                    </a:lnTo>
                    <a:lnTo>
                      <a:pt x="32" y="124"/>
                    </a:lnTo>
                    <a:lnTo>
                      <a:pt x="20" y="127"/>
                    </a:lnTo>
                    <a:lnTo>
                      <a:pt x="19" y="126"/>
                    </a:lnTo>
                    <a:lnTo>
                      <a:pt x="18" y="123"/>
                    </a:lnTo>
                    <a:lnTo>
                      <a:pt x="16" y="119"/>
                    </a:lnTo>
                    <a:lnTo>
                      <a:pt x="12" y="113"/>
                    </a:lnTo>
                    <a:lnTo>
                      <a:pt x="9" y="107"/>
                    </a:lnTo>
                    <a:lnTo>
                      <a:pt x="6" y="101"/>
                    </a:lnTo>
                    <a:lnTo>
                      <a:pt x="2" y="95"/>
                    </a:lnTo>
                    <a:lnTo>
                      <a:pt x="0" y="88"/>
                    </a:lnTo>
                    <a:lnTo>
                      <a:pt x="8" y="83"/>
                    </a:lnTo>
                    <a:lnTo>
                      <a:pt x="19" y="76"/>
                    </a:lnTo>
                    <a:lnTo>
                      <a:pt x="33" y="66"/>
                    </a:lnTo>
                    <a:lnTo>
                      <a:pt x="50" y="58"/>
                    </a:lnTo>
                    <a:lnTo>
                      <a:pt x="69" y="48"/>
                    </a:lnTo>
                    <a:lnTo>
                      <a:pt x="92" y="40"/>
                    </a:lnTo>
                    <a:lnTo>
                      <a:pt x="116" y="31"/>
                    </a:lnTo>
                    <a:lnTo>
                      <a:pt x="143" y="25"/>
                    </a:lnTo>
                    <a:lnTo>
                      <a:pt x="145" y="23"/>
                    </a:lnTo>
                    <a:lnTo>
                      <a:pt x="149" y="20"/>
                    </a:lnTo>
                    <a:lnTo>
                      <a:pt x="153" y="16"/>
                    </a:lnTo>
                    <a:lnTo>
                      <a:pt x="160" y="11"/>
                    </a:lnTo>
                    <a:lnTo>
                      <a:pt x="167" y="8"/>
                    </a:lnTo>
                    <a:lnTo>
                      <a:pt x="175" y="4"/>
                    </a:lnTo>
                    <a:lnTo>
                      <a:pt x="184" y="2"/>
                    </a:lnTo>
                    <a:lnTo>
                      <a:pt x="193" y="0"/>
                    </a:lnTo>
                    <a:lnTo>
                      <a:pt x="203" y="4"/>
                    </a:lnTo>
                    <a:lnTo>
                      <a:pt x="212" y="8"/>
                    </a:lnTo>
                    <a:lnTo>
                      <a:pt x="219" y="11"/>
                    </a:lnTo>
                    <a:lnTo>
                      <a:pt x="225" y="14"/>
                    </a:lnTo>
                    <a:lnTo>
                      <a:pt x="228" y="18"/>
                    </a:lnTo>
                    <a:lnTo>
                      <a:pt x="230" y="19"/>
                    </a:lnTo>
                    <a:lnTo>
                      <a:pt x="233" y="21"/>
                    </a:lnTo>
                    <a:lnTo>
                      <a:pt x="215" y="59"/>
                    </a:lnTo>
                    <a:close/>
                  </a:path>
                </a:pathLst>
              </a:custGeom>
              <a:solidFill>
                <a:srgbClr val="999999"/>
              </a:solidFill>
              <a:ln w="9525">
                <a:noFill/>
                <a:round/>
                <a:headEnd/>
                <a:tailEnd/>
              </a:ln>
            </p:spPr>
            <p:txBody>
              <a:bodyPr/>
              <a:lstStyle/>
              <a:p>
                <a:endParaRPr lang="en-US"/>
              </a:p>
            </p:txBody>
          </p:sp>
          <p:sp>
            <p:nvSpPr>
              <p:cNvPr id="1182" name="Freeform 349"/>
              <p:cNvSpPr>
                <a:spLocks/>
              </p:cNvSpPr>
              <p:nvPr/>
            </p:nvSpPr>
            <p:spPr bwMode="auto">
              <a:xfrm>
                <a:off x="3996" y="1907"/>
                <a:ext cx="13" cy="5"/>
              </a:xfrm>
              <a:custGeom>
                <a:avLst/>
                <a:gdLst>
                  <a:gd name="T0" fmla="*/ 0 w 67"/>
                  <a:gd name="T1" fmla="*/ 0 h 29"/>
                  <a:gd name="T2" fmla="*/ 0 w 67"/>
                  <a:gd name="T3" fmla="*/ 0 h 29"/>
                  <a:gd name="T4" fmla="*/ 0 w 67"/>
                  <a:gd name="T5" fmla="*/ 0 h 29"/>
                  <a:gd name="T6" fmla="*/ 0 w 67"/>
                  <a:gd name="T7" fmla="*/ 0 h 29"/>
                  <a:gd name="T8" fmla="*/ 0 w 67"/>
                  <a:gd name="T9" fmla="*/ 0 h 29"/>
                  <a:gd name="T10" fmla="*/ 0 w 67"/>
                  <a:gd name="T11" fmla="*/ 0 h 29"/>
                  <a:gd name="T12" fmla="*/ 0 w 67"/>
                  <a:gd name="T13" fmla="*/ 0 h 29"/>
                  <a:gd name="T14" fmla="*/ 0 w 67"/>
                  <a:gd name="T15" fmla="*/ 0 h 29"/>
                  <a:gd name="T16" fmla="*/ 0 w 67"/>
                  <a:gd name="T17" fmla="*/ 0 h 29"/>
                  <a:gd name="T18" fmla="*/ 0 w 67"/>
                  <a:gd name="T19" fmla="*/ 0 h 29"/>
                  <a:gd name="T20" fmla="*/ 0 w 67"/>
                  <a:gd name="T21" fmla="*/ 0 h 29"/>
                  <a:gd name="T22" fmla="*/ 0 w 67"/>
                  <a:gd name="T23" fmla="*/ 0 h 29"/>
                  <a:gd name="T24" fmla="*/ 0 w 67"/>
                  <a:gd name="T25" fmla="*/ 0 h 29"/>
                  <a:gd name="T26" fmla="*/ 0 w 67"/>
                  <a:gd name="T27" fmla="*/ 0 h 29"/>
                  <a:gd name="T28" fmla="*/ 0 w 67"/>
                  <a:gd name="T29" fmla="*/ 0 h 29"/>
                  <a:gd name="T30" fmla="*/ 0 w 67"/>
                  <a:gd name="T31" fmla="*/ 0 h 29"/>
                  <a:gd name="T32" fmla="*/ 0 w 67"/>
                  <a:gd name="T33" fmla="*/ 0 h 29"/>
                  <a:gd name="T34" fmla="*/ 0 w 67"/>
                  <a:gd name="T35" fmla="*/ 0 h 29"/>
                  <a:gd name="T36" fmla="*/ 0 w 67"/>
                  <a:gd name="T37" fmla="*/ 0 h 29"/>
                  <a:gd name="T38" fmla="*/ 0 w 67"/>
                  <a:gd name="T39" fmla="*/ 0 h 29"/>
                  <a:gd name="T40" fmla="*/ 0 w 67"/>
                  <a:gd name="T41" fmla="*/ 0 h 29"/>
                  <a:gd name="T42" fmla="*/ 0 w 67"/>
                  <a:gd name="T43" fmla="*/ 0 h 29"/>
                  <a:gd name="T44" fmla="*/ 0 w 67"/>
                  <a:gd name="T45" fmla="*/ 0 h 29"/>
                  <a:gd name="T46" fmla="*/ 0 w 67"/>
                  <a:gd name="T47" fmla="*/ 0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7"/>
                  <a:gd name="T73" fmla="*/ 0 h 29"/>
                  <a:gd name="T74" fmla="*/ 67 w 67"/>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7" h="29">
                    <a:moveTo>
                      <a:pt x="7" y="27"/>
                    </a:moveTo>
                    <a:lnTo>
                      <a:pt x="2" y="28"/>
                    </a:lnTo>
                    <a:lnTo>
                      <a:pt x="12" y="29"/>
                    </a:lnTo>
                    <a:lnTo>
                      <a:pt x="23" y="29"/>
                    </a:lnTo>
                    <a:lnTo>
                      <a:pt x="31" y="27"/>
                    </a:lnTo>
                    <a:lnTo>
                      <a:pt x="40" y="25"/>
                    </a:lnTo>
                    <a:lnTo>
                      <a:pt x="48" y="22"/>
                    </a:lnTo>
                    <a:lnTo>
                      <a:pt x="56" y="17"/>
                    </a:lnTo>
                    <a:lnTo>
                      <a:pt x="62" y="13"/>
                    </a:lnTo>
                    <a:lnTo>
                      <a:pt x="67" y="9"/>
                    </a:lnTo>
                    <a:lnTo>
                      <a:pt x="58" y="0"/>
                    </a:lnTo>
                    <a:lnTo>
                      <a:pt x="55" y="5"/>
                    </a:lnTo>
                    <a:lnTo>
                      <a:pt x="49" y="9"/>
                    </a:lnTo>
                    <a:lnTo>
                      <a:pt x="44" y="11"/>
                    </a:lnTo>
                    <a:lnTo>
                      <a:pt x="36" y="14"/>
                    </a:lnTo>
                    <a:lnTo>
                      <a:pt x="29" y="16"/>
                    </a:lnTo>
                    <a:lnTo>
                      <a:pt x="21" y="18"/>
                    </a:lnTo>
                    <a:lnTo>
                      <a:pt x="12" y="18"/>
                    </a:lnTo>
                    <a:lnTo>
                      <a:pt x="4" y="17"/>
                    </a:lnTo>
                    <a:lnTo>
                      <a:pt x="0" y="18"/>
                    </a:lnTo>
                    <a:lnTo>
                      <a:pt x="4" y="17"/>
                    </a:lnTo>
                    <a:lnTo>
                      <a:pt x="2" y="17"/>
                    </a:lnTo>
                    <a:lnTo>
                      <a:pt x="0" y="18"/>
                    </a:lnTo>
                    <a:lnTo>
                      <a:pt x="7" y="27"/>
                    </a:lnTo>
                    <a:close/>
                  </a:path>
                </a:pathLst>
              </a:custGeom>
              <a:solidFill>
                <a:srgbClr val="000000"/>
              </a:solidFill>
              <a:ln w="9525">
                <a:noFill/>
                <a:round/>
                <a:headEnd/>
                <a:tailEnd/>
              </a:ln>
            </p:spPr>
            <p:txBody>
              <a:bodyPr/>
              <a:lstStyle/>
              <a:p>
                <a:endParaRPr lang="en-US"/>
              </a:p>
            </p:txBody>
          </p:sp>
          <p:sp>
            <p:nvSpPr>
              <p:cNvPr id="1183" name="Freeform 350"/>
              <p:cNvSpPr>
                <a:spLocks/>
              </p:cNvSpPr>
              <p:nvPr/>
            </p:nvSpPr>
            <p:spPr bwMode="auto">
              <a:xfrm>
                <a:off x="3967" y="1909"/>
                <a:ext cx="29" cy="12"/>
              </a:xfrm>
              <a:custGeom>
                <a:avLst/>
                <a:gdLst>
                  <a:gd name="T0" fmla="*/ 0 w 143"/>
                  <a:gd name="T1" fmla="*/ 0 h 61"/>
                  <a:gd name="T2" fmla="*/ 0 w 143"/>
                  <a:gd name="T3" fmla="*/ 0 h 61"/>
                  <a:gd name="T4" fmla="*/ 0 w 143"/>
                  <a:gd name="T5" fmla="*/ 0 h 61"/>
                  <a:gd name="T6" fmla="*/ 0 w 143"/>
                  <a:gd name="T7" fmla="*/ 0 h 61"/>
                  <a:gd name="T8" fmla="*/ 0 w 143"/>
                  <a:gd name="T9" fmla="*/ 0 h 61"/>
                  <a:gd name="T10" fmla="*/ 0 w 143"/>
                  <a:gd name="T11" fmla="*/ 0 h 61"/>
                  <a:gd name="T12" fmla="*/ 0 w 143"/>
                  <a:gd name="T13" fmla="*/ 0 h 61"/>
                  <a:gd name="T14" fmla="*/ 0 w 143"/>
                  <a:gd name="T15" fmla="*/ 0 h 61"/>
                  <a:gd name="T16" fmla="*/ 0 w 143"/>
                  <a:gd name="T17" fmla="*/ 0 h 61"/>
                  <a:gd name="T18" fmla="*/ 0 w 143"/>
                  <a:gd name="T19" fmla="*/ 0 h 61"/>
                  <a:gd name="T20" fmla="*/ 0 w 143"/>
                  <a:gd name="T21" fmla="*/ 0 h 61"/>
                  <a:gd name="T22" fmla="*/ 0 w 143"/>
                  <a:gd name="T23" fmla="*/ 0 h 61"/>
                  <a:gd name="T24" fmla="*/ 0 w 143"/>
                  <a:gd name="T25" fmla="*/ 0 h 61"/>
                  <a:gd name="T26" fmla="*/ 0 w 143"/>
                  <a:gd name="T27" fmla="*/ 0 h 61"/>
                  <a:gd name="T28" fmla="*/ 0 w 143"/>
                  <a:gd name="T29" fmla="*/ 0 h 61"/>
                  <a:gd name="T30" fmla="*/ 0 w 143"/>
                  <a:gd name="T31" fmla="*/ 0 h 61"/>
                  <a:gd name="T32" fmla="*/ 0 w 143"/>
                  <a:gd name="T33" fmla="*/ 0 h 61"/>
                  <a:gd name="T34" fmla="*/ 0 w 143"/>
                  <a:gd name="T35" fmla="*/ 0 h 61"/>
                  <a:gd name="T36" fmla="*/ 0 w 143"/>
                  <a:gd name="T37" fmla="*/ 0 h 61"/>
                  <a:gd name="T38" fmla="*/ 0 w 143"/>
                  <a:gd name="T39" fmla="*/ 0 h 61"/>
                  <a:gd name="T40" fmla="*/ 0 w 143"/>
                  <a:gd name="T41" fmla="*/ 0 h 61"/>
                  <a:gd name="T42" fmla="*/ 0 w 143"/>
                  <a:gd name="T43" fmla="*/ 0 h 61"/>
                  <a:gd name="T44" fmla="*/ 0 w 143"/>
                  <a:gd name="T45" fmla="*/ 0 h 61"/>
                  <a:gd name="T46" fmla="*/ 0 w 143"/>
                  <a:gd name="T47" fmla="*/ 0 h 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61"/>
                  <a:gd name="T74" fmla="*/ 143 w 143"/>
                  <a:gd name="T75" fmla="*/ 61 h 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61">
                    <a:moveTo>
                      <a:pt x="0" y="58"/>
                    </a:moveTo>
                    <a:lnTo>
                      <a:pt x="5" y="60"/>
                    </a:lnTo>
                    <a:lnTo>
                      <a:pt x="17" y="57"/>
                    </a:lnTo>
                    <a:lnTo>
                      <a:pt x="36" y="52"/>
                    </a:lnTo>
                    <a:lnTo>
                      <a:pt x="57" y="45"/>
                    </a:lnTo>
                    <a:lnTo>
                      <a:pt x="79" y="36"/>
                    </a:lnTo>
                    <a:lnTo>
                      <a:pt x="100" y="29"/>
                    </a:lnTo>
                    <a:lnTo>
                      <a:pt x="118" y="20"/>
                    </a:lnTo>
                    <a:lnTo>
                      <a:pt x="133" y="13"/>
                    </a:lnTo>
                    <a:lnTo>
                      <a:pt x="143" y="9"/>
                    </a:lnTo>
                    <a:lnTo>
                      <a:pt x="136" y="0"/>
                    </a:lnTo>
                    <a:lnTo>
                      <a:pt x="128" y="5"/>
                    </a:lnTo>
                    <a:lnTo>
                      <a:pt x="114" y="12"/>
                    </a:lnTo>
                    <a:lnTo>
                      <a:pt x="96" y="18"/>
                    </a:lnTo>
                    <a:lnTo>
                      <a:pt x="74" y="26"/>
                    </a:lnTo>
                    <a:lnTo>
                      <a:pt x="52" y="34"/>
                    </a:lnTo>
                    <a:lnTo>
                      <a:pt x="32" y="41"/>
                    </a:lnTo>
                    <a:lnTo>
                      <a:pt x="15" y="47"/>
                    </a:lnTo>
                    <a:lnTo>
                      <a:pt x="3" y="50"/>
                    </a:lnTo>
                    <a:lnTo>
                      <a:pt x="9" y="52"/>
                    </a:lnTo>
                    <a:lnTo>
                      <a:pt x="0" y="58"/>
                    </a:lnTo>
                    <a:lnTo>
                      <a:pt x="2" y="61"/>
                    </a:lnTo>
                    <a:lnTo>
                      <a:pt x="5" y="60"/>
                    </a:lnTo>
                    <a:lnTo>
                      <a:pt x="0" y="58"/>
                    </a:lnTo>
                    <a:close/>
                  </a:path>
                </a:pathLst>
              </a:custGeom>
              <a:solidFill>
                <a:srgbClr val="000000"/>
              </a:solidFill>
              <a:ln w="9525">
                <a:noFill/>
                <a:round/>
                <a:headEnd/>
                <a:tailEnd/>
              </a:ln>
            </p:spPr>
            <p:txBody>
              <a:bodyPr/>
              <a:lstStyle/>
              <a:p>
                <a:endParaRPr lang="en-US"/>
              </a:p>
            </p:txBody>
          </p:sp>
          <p:sp>
            <p:nvSpPr>
              <p:cNvPr id="1184" name="Freeform 351"/>
              <p:cNvSpPr>
                <a:spLocks/>
              </p:cNvSpPr>
              <p:nvPr/>
            </p:nvSpPr>
            <p:spPr bwMode="auto">
              <a:xfrm>
                <a:off x="3963" y="1908"/>
                <a:ext cx="6" cy="9"/>
              </a:xfrm>
              <a:custGeom>
                <a:avLst/>
                <a:gdLst>
                  <a:gd name="T0" fmla="*/ 0 w 32"/>
                  <a:gd name="T1" fmla="*/ 0 h 46"/>
                  <a:gd name="T2" fmla="*/ 0 w 32"/>
                  <a:gd name="T3" fmla="*/ 0 h 46"/>
                  <a:gd name="T4" fmla="*/ 0 w 32"/>
                  <a:gd name="T5" fmla="*/ 0 h 46"/>
                  <a:gd name="T6" fmla="*/ 0 w 32"/>
                  <a:gd name="T7" fmla="*/ 0 h 46"/>
                  <a:gd name="T8" fmla="*/ 0 w 32"/>
                  <a:gd name="T9" fmla="*/ 0 h 46"/>
                  <a:gd name="T10" fmla="*/ 0 w 32"/>
                  <a:gd name="T11" fmla="*/ 0 h 46"/>
                  <a:gd name="T12" fmla="*/ 0 w 32"/>
                  <a:gd name="T13" fmla="*/ 0 h 46"/>
                  <a:gd name="T14" fmla="*/ 0 w 32"/>
                  <a:gd name="T15" fmla="*/ 0 h 46"/>
                  <a:gd name="T16" fmla="*/ 0 w 32"/>
                  <a:gd name="T17" fmla="*/ 0 h 46"/>
                  <a:gd name="T18" fmla="*/ 0 w 32"/>
                  <a:gd name="T19" fmla="*/ 0 h 46"/>
                  <a:gd name="T20" fmla="*/ 0 w 32"/>
                  <a:gd name="T21" fmla="*/ 0 h 46"/>
                  <a:gd name="T22" fmla="*/ 0 w 32"/>
                  <a:gd name="T23" fmla="*/ 0 h 46"/>
                  <a:gd name="T24" fmla="*/ 0 w 32"/>
                  <a:gd name="T25" fmla="*/ 0 h 46"/>
                  <a:gd name="T26" fmla="*/ 0 w 32"/>
                  <a:gd name="T27" fmla="*/ 0 h 46"/>
                  <a:gd name="T28" fmla="*/ 0 w 32"/>
                  <a:gd name="T29" fmla="*/ 0 h 46"/>
                  <a:gd name="T30" fmla="*/ 0 w 32"/>
                  <a:gd name="T31" fmla="*/ 0 h 46"/>
                  <a:gd name="T32" fmla="*/ 0 w 32"/>
                  <a:gd name="T33" fmla="*/ 0 h 46"/>
                  <a:gd name="T34" fmla="*/ 0 w 32"/>
                  <a:gd name="T35" fmla="*/ 0 h 46"/>
                  <a:gd name="T36" fmla="*/ 0 w 32"/>
                  <a:gd name="T37" fmla="*/ 0 h 46"/>
                  <a:gd name="T38" fmla="*/ 0 w 32"/>
                  <a:gd name="T39" fmla="*/ 0 h 46"/>
                  <a:gd name="T40" fmla="*/ 0 w 32"/>
                  <a:gd name="T41" fmla="*/ 0 h 46"/>
                  <a:gd name="T42" fmla="*/ 0 w 32"/>
                  <a:gd name="T43" fmla="*/ 0 h 46"/>
                  <a:gd name="T44" fmla="*/ 0 w 32"/>
                  <a:gd name="T45" fmla="*/ 0 h 46"/>
                  <a:gd name="T46" fmla="*/ 0 w 32"/>
                  <a:gd name="T47" fmla="*/ 0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
                  <a:gd name="T73" fmla="*/ 0 h 46"/>
                  <a:gd name="T74" fmla="*/ 32 w 32"/>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 h="46">
                    <a:moveTo>
                      <a:pt x="4" y="0"/>
                    </a:moveTo>
                    <a:lnTo>
                      <a:pt x="1" y="6"/>
                    </a:lnTo>
                    <a:lnTo>
                      <a:pt x="4" y="13"/>
                    </a:lnTo>
                    <a:lnTo>
                      <a:pt x="8" y="19"/>
                    </a:lnTo>
                    <a:lnTo>
                      <a:pt x="11" y="25"/>
                    </a:lnTo>
                    <a:lnTo>
                      <a:pt x="15" y="32"/>
                    </a:lnTo>
                    <a:lnTo>
                      <a:pt x="18" y="37"/>
                    </a:lnTo>
                    <a:lnTo>
                      <a:pt x="19" y="41"/>
                    </a:lnTo>
                    <a:lnTo>
                      <a:pt x="21" y="44"/>
                    </a:lnTo>
                    <a:lnTo>
                      <a:pt x="23" y="46"/>
                    </a:lnTo>
                    <a:lnTo>
                      <a:pt x="32" y="40"/>
                    </a:lnTo>
                    <a:lnTo>
                      <a:pt x="30" y="40"/>
                    </a:lnTo>
                    <a:lnTo>
                      <a:pt x="30" y="37"/>
                    </a:lnTo>
                    <a:lnTo>
                      <a:pt x="27" y="33"/>
                    </a:lnTo>
                    <a:lnTo>
                      <a:pt x="24" y="27"/>
                    </a:lnTo>
                    <a:lnTo>
                      <a:pt x="20" y="21"/>
                    </a:lnTo>
                    <a:lnTo>
                      <a:pt x="17" y="15"/>
                    </a:lnTo>
                    <a:lnTo>
                      <a:pt x="15" y="8"/>
                    </a:lnTo>
                    <a:lnTo>
                      <a:pt x="13" y="2"/>
                    </a:lnTo>
                    <a:lnTo>
                      <a:pt x="10" y="8"/>
                    </a:lnTo>
                    <a:lnTo>
                      <a:pt x="4" y="0"/>
                    </a:lnTo>
                    <a:lnTo>
                      <a:pt x="0" y="2"/>
                    </a:lnTo>
                    <a:lnTo>
                      <a:pt x="1" y="6"/>
                    </a:lnTo>
                    <a:lnTo>
                      <a:pt x="4" y="0"/>
                    </a:lnTo>
                    <a:close/>
                  </a:path>
                </a:pathLst>
              </a:custGeom>
              <a:solidFill>
                <a:srgbClr val="000000"/>
              </a:solidFill>
              <a:ln w="9525">
                <a:noFill/>
                <a:round/>
                <a:headEnd/>
                <a:tailEnd/>
              </a:ln>
            </p:spPr>
            <p:txBody>
              <a:bodyPr/>
              <a:lstStyle/>
              <a:p>
                <a:endParaRPr lang="en-US"/>
              </a:p>
            </p:txBody>
          </p:sp>
          <p:sp>
            <p:nvSpPr>
              <p:cNvPr id="1185" name="Freeform 352"/>
              <p:cNvSpPr>
                <a:spLocks/>
              </p:cNvSpPr>
              <p:nvPr/>
            </p:nvSpPr>
            <p:spPr bwMode="auto">
              <a:xfrm>
                <a:off x="3960" y="1817"/>
                <a:ext cx="30" cy="12"/>
              </a:xfrm>
              <a:custGeom>
                <a:avLst/>
                <a:gdLst>
                  <a:gd name="T0" fmla="*/ 0 w 152"/>
                  <a:gd name="T1" fmla="*/ 0 h 72"/>
                  <a:gd name="T2" fmla="*/ 0 w 152"/>
                  <a:gd name="T3" fmla="*/ 0 h 72"/>
                  <a:gd name="T4" fmla="*/ 0 w 152"/>
                  <a:gd name="T5" fmla="*/ 0 h 72"/>
                  <a:gd name="T6" fmla="*/ 0 w 152"/>
                  <a:gd name="T7" fmla="*/ 0 h 72"/>
                  <a:gd name="T8" fmla="*/ 0 w 152"/>
                  <a:gd name="T9" fmla="*/ 0 h 72"/>
                  <a:gd name="T10" fmla="*/ 0 w 152"/>
                  <a:gd name="T11" fmla="*/ 0 h 72"/>
                  <a:gd name="T12" fmla="*/ 0 w 152"/>
                  <a:gd name="T13" fmla="*/ 0 h 72"/>
                  <a:gd name="T14" fmla="*/ 0 w 152"/>
                  <a:gd name="T15" fmla="*/ 0 h 72"/>
                  <a:gd name="T16" fmla="*/ 0 w 152"/>
                  <a:gd name="T17" fmla="*/ 0 h 72"/>
                  <a:gd name="T18" fmla="*/ 0 w 152"/>
                  <a:gd name="T19" fmla="*/ 0 h 72"/>
                  <a:gd name="T20" fmla="*/ 0 w 152"/>
                  <a:gd name="T21" fmla="*/ 0 h 72"/>
                  <a:gd name="T22" fmla="*/ 0 w 152"/>
                  <a:gd name="T23" fmla="*/ 0 h 72"/>
                  <a:gd name="T24" fmla="*/ 0 w 152"/>
                  <a:gd name="T25" fmla="*/ 0 h 72"/>
                  <a:gd name="T26" fmla="*/ 0 w 152"/>
                  <a:gd name="T27" fmla="*/ 0 h 72"/>
                  <a:gd name="T28" fmla="*/ 0 w 152"/>
                  <a:gd name="T29" fmla="*/ 0 h 72"/>
                  <a:gd name="T30" fmla="*/ 0 w 152"/>
                  <a:gd name="T31" fmla="*/ 0 h 72"/>
                  <a:gd name="T32" fmla="*/ 0 w 152"/>
                  <a:gd name="T33" fmla="*/ 0 h 72"/>
                  <a:gd name="T34" fmla="*/ 0 w 152"/>
                  <a:gd name="T35" fmla="*/ 0 h 72"/>
                  <a:gd name="T36" fmla="*/ 0 w 152"/>
                  <a:gd name="T37" fmla="*/ 0 h 72"/>
                  <a:gd name="T38" fmla="*/ 0 w 152"/>
                  <a:gd name="T39" fmla="*/ 0 h 72"/>
                  <a:gd name="T40" fmla="*/ 0 w 152"/>
                  <a:gd name="T41" fmla="*/ 0 h 72"/>
                  <a:gd name="T42" fmla="*/ 0 w 152"/>
                  <a:gd name="T43" fmla="*/ 0 h 72"/>
                  <a:gd name="T44" fmla="*/ 0 w 152"/>
                  <a:gd name="T45" fmla="*/ 0 h 72"/>
                  <a:gd name="T46" fmla="*/ 0 w 152"/>
                  <a:gd name="T47" fmla="*/ 0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2"/>
                  <a:gd name="T73" fmla="*/ 0 h 72"/>
                  <a:gd name="T74" fmla="*/ 152 w 152"/>
                  <a:gd name="T75" fmla="*/ 72 h 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2" h="72">
                    <a:moveTo>
                      <a:pt x="140" y="3"/>
                    </a:moveTo>
                    <a:lnTo>
                      <a:pt x="145" y="0"/>
                    </a:lnTo>
                    <a:lnTo>
                      <a:pt x="118" y="6"/>
                    </a:lnTo>
                    <a:lnTo>
                      <a:pt x="92" y="14"/>
                    </a:lnTo>
                    <a:lnTo>
                      <a:pt x="70" y="23"/>
                    </a:lnTo>
                    <a:lnTo>
                      <a:pt x="51" y="33"/>
                    </a:lnTo>
                    <a:lnTo>
                      <a:pt x="33" y="42"/>
                    </a:lnTo>
                    <a:lnTo>
                      <a:pt x="19" y="51"/>
                    </a:lnTo>
                    <a:lnTo>
                      <a:pt x="7" y="59"/>
                    </a:lnTo>
                    <a:lnTo>
                      <a:pt x="0" y="64"/>
                    </a:lnTo>
                    <a:lnTo>
                      <a:pt x="6" y="72"/>
                    </a:lnTo>
                    <a:lnTo>
                      <a:pt x="14" y="67"/>
                    </a:lnTo>
                    <a:lnTo>
                      <a:pt x="25" y="60"/>
                    </a:lnTo>
                    <a:lnTo>
                      <a:pt x="40" y="50"/>
                    </a:lnTo>
                    <a:lnTo>
                      <a:pt x="55" y="42"/>
                    </a:lnTo>
                    <a:lnTo>
                      <a:pt x="74" y="33"/>
                    </a:lnTo>
                    <a:lnTo>
                      <a:pt x="97" y="25"/>
                    </a:lnTo>
                    <a:lnTo>
                      <a:pt x="120" y="17"/>
                    </a:lnTo>
                    <a:lnTo>
                      <a:pt x="147" y="10"/>
                    </a:lnTo>
                    <a:lnTo>
                      <a:pt x="152" y="7"/>
                    </a:lnTo>
                    <a:lnTo>
                      <a:pt x="147" y="10"/>
                    </a:lnTo>
                    <a:lnTo>
                      <a:pt x="151" y="9"/>
                    </a:lnTo>
                    <a:lnTo>
                      <a:pt x="152" y="7"/>
                    </a:lnTo>
                    <a:lnTo>
                      <a:pt x="140" y="3"/>
                    </a:lnTo>
                    <a:close/>
                  </a:path>
                </a:pathLst>
              </a:custGeom>
              <a:solidFill>
                <a:srgbClr val="000000"/>
              </a:solidFill>
              <a:ln w="9525">
                <a:noFill/>
                <a:round/>
                <a:headEnd/>
                <a:tailEnd/>
              </a:ln>
            </p:spPr>
            <p:txBody>
              <a:bodyPr/>
              <a:lstStyle/>
              <a:p>
                <a:endParaRPr lang="en-US"/>
              </a:p>
            </p:txBody>
          </p:sp>
          <p:sp>
            <p:nvSpPr>
              <p:cNvPr id="1186" name="Freeform 353"/>
              <p:cNvSpPr>
                <a:spLocks/>
              </p:cNvSpPr>
              <p:nvPr/>
            </p:nvSpPr>
            <p:spPr bwMode="auto">
              <a:xfrm>
                <a:off x="3980" y="1819"/>
                <a:ext cx="11" cy="12"/>
              </a:xfrm>
              <a:custGeom>
                <a:avLst/>
                <a:gdLst>
                  <a:gd name="T0" fmla="*/ 0 w 59"/>
                  <a:gd name="T1" fmla="*/ 0 h 33"/>
                  <a:gd name="T2" fmla="*/ 0 w 59"/>
                  <a:gd name="T3" fmla="*/ 0 h 33"/>
                  <a:gd name="T4" fmla="*/ 0 w 59"/>
                  <a:gd name="T5" fmla="*/ 0 h 33"/>
                  <a:gd name="T6" fmla="*/ 0 w 59"/>
                  <a:gd name="T7" fmla="*/ 0 h 33"/>
                  <a:gd name="T8" fmla="*/ 0 w 59"/>
                  <a:gd name="T9" fmla="*/ 0 h 33"/>
                  <a:gd name="T10" fmla="*/ 0 w 59"/>
                  <a:gd name="T11" fmla="*/ 0 h 33"/>
                  <a:gd name="T12" fmla="*/ 0 w 59"/>
                  <a:gd name="T13" fmla="*/ 0 h 33"/>
                  <a:gd name="T14" fmla="*/ 0 w 59"/>
                  <a:gd name="T15" fmla="*/ 0 h 33"/>
                  <a:gd name="T16" fmla="*/ 0 w 59"/>
                  <a:gd name="T17" fmla="*/ 0 h 33"/>
                  <a:gd name="T18" fmla="*/ 0 w 59"/>
                  <a:gd name="T19" fmla="*/ 0 h 33"/>
                  <a:gd name="T20" fmla="*/ 0 w 59"/>
                  <a:gd name="T21" fmla="*/ 0 h 33"/>
                  <a:gd name="T22" fmla="*/ 0 w 59"/>
                  <a:gd name="T23" fmla="*/ 0 h 33"/>
                  <a:gd name="T24" fmla="*/ 0 w 59"/>
                  <a:gd name="T25" fmla="*/ 0 h 33"/>
                  <a:gd name="T26" fmla="*/ 0 w 59"/>
                  <a:gd name="T27" fmla="*/ 0 h 33"/>
                  <a:gd name="T28" fmla="*/ 0 w 59"/>
                  <a:gd name="T29" fmla="*/ 0 h 33"/>
                  <a:gd name="T30" fmla="*/ 0 w 59"/>
                  <a:gd name="T31" fmla="*/ 0 h 33"/>
                  <a:gd name="T32" fmla="*/ 0 w 59"/>
                  <a:gd name="T33" fmla="*/ 0 h 33"/>
                  <a:gd name="T34" fmla="*/ 0 w 59"/>
                  <a:gd name="T35" fmla="*/ 0 h 33"/>
                  <a:gd name="T36" fmla="*/ 0 w 59"/>
                  <a:gd name="T37" fmla="*/ 0 h 33"/>
                  <a:gd name="T38" fmla="*/ 0 w 59"/>
                  <a:gd name="T39" fmla="*/ 0 h 33"/>
                  <a:gd name="T40" fmla="*/ 0 w 59"/>
                  <a:gd name="T41" fmla="*/ 0 h 33"/>
                  <a:gd name="T42" fmla="*/ 0 w 59"/>
                  <a:gd name="T43" fmla="*/ 0 h 33"/>
                  <a:gd name="T44" fmla="*/ 0 w 59"/>
                  <a:gd name="T45" fmla="*/ 0 h 33"/>
                  <a:gd name="T46" fmla="*/ 0 w 59"/>
                  <a:gd name="T47" fmla="*/ 0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
                  <a:gd name="T73" fmla="*/ 0 h 33"/>
                  <a:gd name="T74" fmla="*/ 59 w 59"/>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 h="33">
                    <a:moveTo>
                      <a:pt x="59" y="0"/>
                    </a:moveTo>
                    <a:lnTo>
                      <a:pt x="55" y="0"/>
                    </a:lnTo>
                    <a:lnTo>
                      <a:pt x="46" y="3"/>
                    </a:lnTo>
                    <a:lnTo>
                      <a:pt x="36" y="5"/>
                    </a:lnTo>
                    <a:lnTo>
                      <a:pt x="27" y="10"/>
                    </a:lnTo>
                    <a:lnTo>
                      <a:pt x="19" y="13"/>
                    </a:lnTo>
                    <a:lnTo>
                      <a:pt x="13" y="17"/>
                    </a:lnTo>
                    <a:lnTo>
                      <a:pt x="7" y="22"/>
                    </a:lnTo>
                    <a:lnTo>
                      <a:pt x="4" y="25"/>
                    </a:lnTo>
                    <a:lnTo>
                      <a:pt x="0" y="29"/>
                    </a:lnTo>
                    <a:lnTo>
                      <a:pt x="12" y="33"/>
                    </a:lnTo>
                    <a:lnTo>
                      <a:pt x="13" y="33"/>
                    </a:lnTo>
                    <a:lnTo>
                      <a:pt x="16" y="30"/>
                    </a:lnTo>
                    <a:lnTo>
                      <a:pt x="19" y="26"/>
                    </a:lnTo>
                    <a:lnTo>
                      <a:pt x="26" y="22"/>
                    </a:lnTo>
                    <a:lnTo>
                      <a:pt x="32" y="18"/>
                    </a:lnTo>
                    <a:lnTo>
                      <a:pt x="41" y="15"/>
                    </a:lnTo>
                    <a:lnTo>
                      <a:pt x="49" y="13"/>
                    </a:lnTo>
                    <a:lnTo>
                      <a:pt x="58" y="11"/>
                    </a:lnTo>
                    <a:lnTo>
                      <a:pt x="54" y="11"/>
                    </a:lnTo>
                    <a:lnTo>
                      <a:pt x="59" y="0"/>
                    </a:lnTo>
                    <a:lnTo>
                      <a:pt x="58" y="0"/>
                    </a:lnTo>
                    <a:lnTo>
                      <a:pt x="55" y="0"/>
                    </a:lnTo>
                    <a:lnTo>
                      <a:pt x="59" y="0"/>
                    </a:lnTo>
                    <a:close/>
                  </a:path>
                </a:pathLst>
              </a:custGeom>
              <a:solidFill>
                <a:srgbClr val="000000"/>
              </a:solidFill>
              <a:ln w="9525">
                <a:noFill/>
                <a:round/>
                <a:headEnd/>
                <a:tailEnd/>
              </a:ln>
            </p:spPr>
            <p:txBody>
              <a:bodyPr/>
              <a:lstStyle/>
              <a:p>
                <a:endParaRPr lang="en-US"/>
              </a:p>
            </p:txBody>
          </p:sp>
          <p:sp>
            <p:nvSpPr>
              <p:cNvPr id="1187" name="Freeform 354"/>
              <p:cNvSpPr>
                <a:spLocks/>
              </p:cNvSpPr>
              <p:nvPr/>
            </p:nvSpPr>
            <p:spPr bwMode="auto">
              <a:xfrm>
                <a:off x="3996" y="1817"/>
                <a:ext cx="11" cy="12"/>
              </a:xfrm>
              <a:custGeom>
                <a:avLst/>
                <a:gdLst>
                  <a:gd name="T0" fmla="*/ 0 w 48"/>
                  <a:gd name="T1" fmla="*/ 0 h 31"/>
                  <a:gd name="T2" fmla="*/ 0 w 48"/>
                  <a:gd name="T3" fmla="*/ 0 h 31"/>
                  <a:gd name="T4" fmla="*/ 0 w 48"/>
                  <a:gd name="T5" fmla="*/ 0 h 31"/>
                  <a:gd name="T6" fmla="*/ 0 w 48"/>
                  <a:gd name="T7" fmla="*/ 0 h 31"/>
                  <a:gd name="T8" fmla="*/ 0 w 48"/>
                  <a:gd name="T9" fmla="*/ 0 h 31"/>
                  <a:gd name="T10" fmla="*/ 0 w 48"/>
                  <a:gd name="T11" fmla="*/ 0 h 31"/>
                  <a:gd name="T12" fmla="*/ 0 w 48"/>
                  <a:gd name="T13" fmla="*/ 0 h 31"/>
                  <a:gd name="T14" fmla="*/ 0 w 48"/>
                  <a:gd name="T15" fmla="*/ 0 h 31"/>
                  <a:gd name="T16" fmla="*/ 0 w 48"/>
                  <a:gd name="T17" fmla="*/ 0 h 31"/>
                  <a:gd name="T18" fmla="*/ 0 w 48"/>
                  <a:gd name="T19" fmla="*/ 0 h 31"/>
                  <a:gd name="T20" fmla="*/ 0 w 48"/>
                  <a:gd name="T21" fmla="*/ 0 h 31"/>
                  <a:gd name="T22" fmla="*/ 0 w 48"/>
                  <a:gd name="T23" fmla="*/ 0 h 31"/>
                  <a:gd name="T24" fmla="*/ 0 w 48"/>
                  <a:gd name="T25" fmla="*/ 0 h 31"/>
                  <a:gd name="T26" fmla="*/ 0 w 48"/>
                  <a:gd name="T27" fmla="*/ 0 h 31"/>
                  <a:gd name="T28" fmla="*/ 0 w 48"/>
                  <a:gd name="T29" fmla="*/ 0 h 31"/>
                  <a:gd name="T30" fmla="*/ 0 w 48"/>
                  <a:gd name="T31" fmla="*/ 0 h 31"/>
                  <a:gd name="T32" fmla="*/ 0 w 48"/>
                  <a:gd name="T33" fmla="*/ 0 h 31"/>
                  <a:gd name="T34" fmla="*/ 0 w 48"/>
                  <a:gd name="T35" fmla="*/ 0 h 31"/>
                  <a:gd name="T36" fmla="*/ 0 w 48"/>
                  <a:gd name="T37" fmla="*/ 0 h 31"/>
                  <a:gd name="T38" fmla="*/ 0 w 48"/>
                  <a:gd name="T39" fmla="*/ 0 h 31"/>
                  <a:gd name="T40" fmla="*/ 0 w 48"/>
                  <a:gd name="T41" fmla="*/ 0 h 31"/>
                  <a:gd name="T42" fmla="*/ 0 w 48"/>
                  <a:gd name="T43" fmla="*/ 0 h 31"/>
                  <a:gd name="T44" fmla="*/ 0 w 48"/>
                  <a:gd name="T45" fmla="*/ 0 h 31"/>
                  <a:gd name="T46" fmla="*/ 0 w 48"/>
                  <a:gd name="T47" fmla="*/ 0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
                  <a:gd name="T73" fmla="*/ 0 h 31"/>
                  <a:gd name="T74" fmla="*/ 48 w 48"/>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 h="31">
                    <a:moveTo>
                      <a:pt x="47" y="29"/>
                    </a:moveTo>
                    <a:lnTo>
                      <a:pt x="46" y="24"/>
                    </a:lnTo>
                    <a:lnTo>
                      <a:pt x="46" y="23"/>
                    </a:lnTo>
                    <a:lnTo>
                      <a:pt x="43" y="20"/>
                    </a:lnTo>
                    <a:lnTo>
                      <a:pt x="40" y="19"/>
                    </a:lnTo>
                    <a:lnTo>
                      <a:pt x="37" y="16"/>
                    </a:lnTo>
                    <a:lnTo>
                      <a:pt x="30" y="13"/>
                    </a:lnTo>
                    <a:lnTo>
                      <a:pt x="24" y="10"/>
                    </a:lnTo>
                    <a:lnTo>
                      <a:pt x="15" y="5"/>
                    </a:lnTo>
                    <a:lnTo>
                      <a:pt x="5" y="0"/>
                    </a:lnTo>
                    <a:lnTo>
                      <a:pt x="0" y="11"/>
                    </a:lnTo>
                    <a:lnTo>
                      <a:pt x="10" y="15"/>
                    </a:lnTo>
                    <a:lnTo>
                      <a:pt x="19" y="18"/>
                    </a:lnTo>
                    <a:lnTo>
                      <a:pt x="26" y="22"/>
                    </a:lnTo>
                    <a:lnTo>
                      <a:pt x="30" y="25"/>
                    </a:lnTo>
                    <a:lnTo>
                      <a:pt x="34" y="28"/>
                    </a:lnTo>
                    <a:lnTo>
                      <a:pt x="36" y="29"/>
                    </a:lnTo>
                    <a:lnTo>
                      <a:pt x="37" y="31"/>
                    </a:lnTo>
                    <a:lnTo>
                      <a:pt x="37" y="30"/>
                    </a:lnTo>
                    <a:lnTo>
                      <a:pt x="36" y="25"/>
                    </a:lnTo>
                    <a:lnTo>
                      <a:pt x="47" y="29"/>
                    </a:lnTo>
                    <a:lnTo>
                      <a:pt x="48" y="26"/>
                    </a:lnTo>
                    <a:lnTo>
                      <a:pt x="46" y="24"/>
                    </a:lnTo>
                    <a:lnTo>
                      <a:pt x="47" y="29"/>
                    </a:lnTo>
                    <a:close/>
                  </a:path>
                </a:pathLst>
              </a:custGeom>
              <a:solidFill>
                <a:srgbClr val="000000"/>
              </a:solidFill>
              <a:ln w="9525">
                <a:noFill/>
                <a:round/>
                <a:headEnd/>
                <a:tailEnd/>
              </a:ln>
            </p:spPr>
            <p:txBody>
              <a:bodyPr/>
              <a:lstStyle/>
              <a:p>
                <a:endParaRPr lang="en-US"/>
              </a:p>
            </p:txBody>
          </p:sp>
          <p:sp>
            <p:nvSpPr>
              <p:cNvPr id="1188" name="Freeform 355"/>
              <p:cNvSpPr>
                <a:spLocks/>
              </p:cNvSpPr>
              <p:nvPr/>
            </p:nvSpPr>
            <p:spPr bwMode="auto">
              <a:xfrm>
                <a:off x="3996" y="1816"/>
                <a:ext cx="6" cy="12"/>
              </a:xfrm>
              <a:custGeom>
                <a:avLst/>
                <a:gdLst>
                  <a:gd name="T0" fmla="*/ 0 w 29"/>
                  <a:gd name="T1" fmla="*/ 0 h 44"/>
                  <a:gd name="T2" fmla="*/ 0 w 29"/>
                  <a:gd name="T3" fmla="*/ 0 h 44"/>
                  <a:gd name="T4" fmla="*/ 0 w 29"/>
                  <a:gd name="T5" fmla="*/ 0 h 44"/>
                  <a:gd name="T6" fmla="*/ 0 w 29"/>
                  <a:gd name="T7" fmla="*/ 0 h 44"/>
                  <a:gd name="T8" fmla="*/ 0 w 29"/>
                  <a:gd name="T9" fmla="*/ 0 h 44"/>
                  <a:gd name="T10" fmla="*/ 0 w 29"/>
                  <a:gd name="T11" fmla="*/ 0 h 44"/>
                  <a:gd name="T12" fmla="*/ 0 w 29"/>
                  <a:gd name="T13" fmla="*/ 0 h 44"/>
                  <a:gd name="T14" fmla="*/ 0 w 29"/>
                  <a:gd name="T15" fmla="*/ 0 h 44"/>
                  <a:gd name="T16" fmla="*/ 0 w 29"/>
                  <a:gd name="T17" fmla="*/ 0 h 44"/>
                  <a:gd name="T18" fmla="*/ 0 w 29"/>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44"/>
                  <a:gd name="T32" fmla="*/ 29 w 29"/>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44">
                    <a:moveTo>
                      <a:pt x="10" y="44"/>
                    </a:moveTo>
                    <a:lnTo>
                      <a:pt x="11" y="42"/>
                    </a:lnTo>
                    <a:lnTo>
                      <a:pt x="29" y="4"/>
                    </a:lnTo>
                    <a:lnTo>
                      <a:pt x="18" y="0"/>
                    </a:lnTo>
                    <a:lnTo>
                      <a:pt x="0" y="38"/>
                    </a:lnTo>
                    <a:lnTo>
                      <a:pt x="1" y="35"/>
                    </a:lnTo>
                    <a:lnTo>
                      <a:pt x="10" y="44"/>
                    </a:lnTo>
                    <a:lnTo>
                      <a:pt x="10" y="43"/>
                    </a:lnTo>
                    <a:lnTo>
                      <a:pt x="11" y="42"/>
                    </a:lnTo>
                    <a:lnTo>
                      <a:pt x="10" y="44"/>
                    </a:lnTo>
                    <a:close/>
                  </a:path>
                </a:pathLst>
              </a:custGeom>
              <a:solidFill>
                <a:srgbClr val="000000"/>
              </a:solidFill>
              <a:ln w="9525">
                <a:noFill/>
                <a:round/>
                <a:headEnd/>
                <a:tailEnd/>
              </a:ln>
            </p:spPr>
            <p:txBody>
              <a:bodyPr/>
              <a:lstStyle/>
              <a:p>
                <a:endParaRPr lang="en-US"/>
              </a:p>
            </p:txBody>
          </p:sp>
          <p:sp>
            <p:nvSpPr>
              <p:cNvPr id="1189" name="Freeform 356"/>
              <p:cNvSpPr>
                <a:spLocks/>
              </p:cNvSpPr>
              <p:nvPr/>
            </p:nvSpPr>
            <p:spPr bwMode="auto">
              <a:xfrm>
                <a:off x="4001" y="1817"/>
                <a:ext cx="15" cy="61"/>
              </a:xfrm>
              <a:custGeom>
                <a:avLst/>
                <a:gdLst>
                  <a:gd name="T0" fmla="*/ 0 w 73"/>
                  <a:gd name="T1" fmla="*/ 0 h 314"/>
                  <a:gd name="T2" fmla="*/ 0 w 73"/>
                  <a:gd name="T3" fmla="*/ 0 h 314"/>
                  <a:gd name="T4" fmla="*/ 0 w 73"/>
                  <a:gd name="T5" fmla="*/ 0 h 314"/>
                  <a:gd name="T6" fmla="*/ 0 w 73"/>
                  <a:gd name="T7" fmla="*/ 0 h 314"/>
                  <a:gd name="T8" fmla="*/ 0 w 73"/>
                  <a:gd name="T9" fmla="*/ 0 h 314"/>
                  <a:gd name="T10" fmla="*/ 0 w 73"/>
                  <a:gd name="T11" fmla="*/ 0 h 314"/>
                  <a:gd name="T12" fmla="*/ 0 w 73"/>
                  <a:gd name="T13" fmla="*/ 0 h 314"/>
                  <a:gd name="T14" fmla="*/ 0 w 73"/>
                  <a:gd name="T15" fmla="*/ 0 h 314"/>
                  <a:gd name="T16" fmla="*/ 0 w 73"/>
                  <a:gd name="T17" fmla="*/ 0 h 314"/>
                  <a:gd name="T18" fmla="*/ 0 w 73"/>
                  <a:gd name="T19" fmla="*/ 0 h 314"/>
                  <a:gd name="T20" fmla="*/ 0 w 73"/>
                  <a:gd name="T21" fmla="*/ 0 h 314"/>
                  <a:gd name="T22" fmla="*/ 0 w 73"/>
                  <a:gd name="T23" fmla="*/ 0 h 314"/>
                  <a:gd name="T24" fmla="*/ 0 w 73"/>
                  <a:gd name="T25" fmla="*/ 0 h 314"/>
                  <a:gd name="T26" fmla="*/ 0 w 73"/>
                  <a:gd name="T27" fmla="*/ 0 h 314"/>
                  <a:gd name="T28" fmla="*/ 0 w 73"/>
                  <a:gd name="T29" fmla="*/ 0 h 314"/>
                  <a:gd name="T30" fmla="*/ 0 w 73"/>
                  <a:gd name="T31" fmla="*/ 0 h 314"/>
                  <a:gd name="T32" fmla="*/ 0 w 73"/>
                  <a:gd name="T33" fmla="*/ 0 h 314"/>
                  <a:gd name="T34" fmla="*/ 0 w 73"/>
                  <a:gd name="T35" fmla="*/ 0 h 314"/>
                  <a:gd name="T36" fmla="*/ 0 w 73"/>
                  <a:gd name="T37" fmla="*/ 0 h 314"/>
                  <a:gd name="T38" fmla="*/ 0 w 73"/>
                  <a:gd name="T39" fmla="*/ 0 h 314"/>
                  <a:gd name="T40" fmla="*/ 0 w 73"/>
                  <a:gd name="T41" fmla="*/ 0 h 314"/>
                  <a:gd name="T42" fmla="*/ 0 w 73"/>
                  <a:gd name="T43" fmla="*/ 0 h 314"/>
                  <a:gd name="T44" fmla="*/ 0 w 73"/>
                  <a:gd name="T45" fmla="*/ 0 h 314"/>
                  <a:gd name="T46" fmla="*/ 0 w 73"/>
                  <a:gd name="T47" fmla="*/ 0 h 314"/>
                  <a:gd name="T48" fmla="*/ 0 w 73"/>
                  <a:gd name="T49" fmla="*/ 0 h 314"/>
                  <a:gd name="T50" fmla="*/ 0 w 73"/>
                  <a:gd name="T51" fmla="*/ 0 h 314"/>
                  <a:gd name="T52" fmla="*/ 0 w 73"/>
                  <a:gd name="T53" fmla="*/ 0 h 314"/>
                  <a:gd name="T54" fmla="*/ 0 w 73"/>
                  <a:gd name="T55" fmla="*/ 0 h 314"/>
                  <a:gd name="T56" fmla="*/ 0 w 73"/>
                  <a:gd name="T57" fmla="*/ 0 h 314"/>
                  <a:gd name="T58" fmla="*/ 0 w 73"/>
                  <a:gd name="T59" fmla="*/ 0 h 314"/>
                  <a:gd name="T60" fmla="*/ 0 w 73"/>
                  <a:gd name="T61" fmla="*/ 0 h 314"/>
                  <a:gd name="T62" fmla="*/ 0 w 73"/>
                  <a:gd name="T63" fmla="*/ 0 h 314"/>
                  <a:gd name="T64" fmla="*/ 0 w 73"/>
                  <a:gd name="T65" fmla="*/ 0 h 3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314"/>
                  <a:gd name="T101" fmla="*/ 73 w 73"/>
                  <a:gd name="T102" fmla="*/ 314 h 3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314">
                    <a:moveTo>
                      <a:pt x="11" y="220"/>
                    </a:moveTo>
                    <a:lnTo>
                      <a:pt x="11" y="211"/>
                    </a:lnTo>
                    <a:lnTo>
                      <a:pt x="11" y="199"/>
                    </a:lnTo>
                    <a:lnTo>
                      <a:pt x="11" y="187"/>
                    </a:lnTo>
                    <a:lnTo>
                      <a:pt x="11" y="174"/>
                    </a:lnTo>
                    <a:lnTo>
                      <a:pt x="11" y="159"/>
                    </a:lnTo>
                    <a:lnTo>
                      <a:pt x="11" y="144"/>
                    </a:lnTo>
                    <a:lnTo>
                      <a:pt x="12" y="129"/>
                    </a:lnTo>
                    <a:lnTo>
                      <a:pt x="12" y="114"/>
                    </a:lnTo>
                    <a:lnTo>
                      <a:pt x="14" y="99"/>
                    </a:lnTo>
                    <a:lnTo>
                      <a:pt x="14" y="85"/>
                    </a:lnTo>
                    <a:lnTo>
                      <a:pt x="15" y="73"/>
                    </a:lnTo>
                    <a:lnTo>
                      <a:pt x="16" y="60"/>
                    </a:lnTo>
                    <a:lnTo>
                      <a:pt x="16" y="50"/>
                    </a:lnTo>
                    <a:lnTo>
                      <a:pt x="17" y="42"/>
                    </a:lnTo>
                    <a:lnTo>
                      <a:pt x="17" y="36"/>
                    </a:lnTo>
                    <a:lnTo>
                      <a:pt x="18" y="32"/>
                    </a:lnTo>
                    <a:lnTo>
                      <a:pt x="31" y="22"/>
                    </a:lnTo>
                    <a:lnTo>
                      <a:pt x="43" y="15"/>
                    </a:lnTo>
                    <a:lnTo>
                      <a:pt x="52" y="9"/>
                    </a:lnTo>
                    <a:lnTo>
                      <a:pt x="58" y="5"/>
                    </a:lnTo>
                    <a:lnTo>
                      <a:pt x="63" y="2"/>
                    </a:lnTo>
                    <a:lnTo>
                      <a:pt x="65" y="1"/>
                    </a:lnTo>
                    <a:lnTo>
                      <a:pt x="67" y="0"/>
                    </a:lnTo>
                    <a:lnTo>
                      <a:pt x="69" y="9"/>
                    </a:lnTo>
                    <a:lnTo>
                      <a:pt x="71" y="21"/>
                    </a:lnTo>
                    <a:lnTo>
                      <a:pt x="72" y="34"/>
                    </a:lnTo>
                    <a:lnTo>
                      <a:pt x="72" y="47"/>
                    </a:lnTo>
                    <a:lnTo>
                      <a:pt x="73" y="62"/>
                    </a:lnTo>
                    <a:lnTo>
                      <a:pt x="73" y="78"/>
                    </a:lnTo>
                    <a:lnTo>
                      <a:pt x="72" y="93"/>
                    </a:lnTo>
                    <a:lnTo>
                      <a:pt x="72" y="108"/>
                    </a:lnTo>
                    <a:lnTo>
                      <a:pt x="71" y="124"/>
                    </a:lnTo>
                    <a:lnTo>
                      <a:pt x="71" y="139"/>
                    </a:lnTo>
                    <a:lnTo>
                      <a:pt x="69" y="154"/>
                    </a:lnTo>
                    <a:lnTo>
                      <a:pt x="68" y="167"/>
                    </a:lnTo>
                    <a:lnTo>
                      <a:pt x="66" y="179"/>
                    </a:lnTo>
                    <a:lnTo>
                      <a:pt x="65" y="191"/>
                    </a:lnTo>
                    <a:lnTo>
                      <a:pt x="64" y="199"/>
                    </a:lnTo>
                    <a:lnTo>
                      <a:pt x="63" y="206"/>
                    </a:lnTo>
                    <a:lnTo>
                      <a:pt x="66" y="214"/>
                    </a:lnTo>
                    <a:lnTo>
                      <a:pt x="69" y="221"/>
                    </a:lnTo>
                    <a:lnTo>
                      <a:pt x="71" y="227"/>
                    </a:lnTo>
                    <a:lnTo>
                      <a:pt x="72" y="236"/>
                    </a:lnTo>
                    <a:lnTo>
                      <a:pt x="71" y="243"/>
                    </a:lnTo>
                    <a:lnTo>
                      <a:pt x="67" y="253"/>
                    </a:lnTo>
                    <a:lnTo>
                      <a:pt x="64" y="263"/>
                    </a:lnTo>
                    <a:lnTo>
                      <a:pt x="57" y="275"/>
                    </a:lnTo>
                    <a:lnTo>
                      <a:pt x="52" y="286"/>
                    </a:lnTo>
                    <a:lnTo>
                      <a:pt x="47" y="296"/>
                    </a:lnTo>
                    <a:lnTo>
                      <a:pt x="45" y="302"/>
                    </a:lnTo>
                    <a:lnTo>
                      <a:pt x="43" y="307"/>
                    </a:lnTo>
                    <a:lnTo>
                      <a:pt x="42" y="311"/>
                    </a:lnTo>
                    <a:lnTo>
                      <a:pt x="42" y="313"/>
                    </a:lnTo>
                    <a:lnTo>
                      <a:pt x="42" y="314"/>
                    </a:lnTo>
                    <a:lnTo>
                      <a:pt x="2" y="293"/>
                    </a:lnTo>
                    <a:lnTo>
                      <a:pt x="1" y="286"/>
                    </a:lnTo>
                    <a:lnTo>
                      <a:pt x="0" y="279"/>
                    </a:lnTo>
                    <a:lnTo>
                      <a:pt x="0" y="271"/>
                    </a:lnTo>
                    <a:lnTo>
                      <a:pt x="0" y="261"/>
                    </a:lnTo>
                    <a:lnTo>
                      <a:pt x="1" y="252"/>
                    </a:lnTo>
                    <a:lnTo>
                      <a:pt x="4" y="242"/>
                    </a:lnTo>
                    <a:lnTo>
                      <a:pt x="7" y="232"/>
                    </a:lnTo>
                    <a:lnTo>
                      <a:pt x="11" y="220"/>
                    </a:lnTo>
                    <a:close/>
                  </a:path>
                </a:pathLst>
              </a:custGeom>
              <a:solidFill>
                <a:srgbClr val="999999"/>
              </a:solidFill>
              <a:ln w="9525">
                <a:noFill/>
                <a:round/>
                <a:headEnd/>
                <a:tailEnd/>
              </a:ln>
            </p:spPr>
            <p:txBody>
              <a:bodyPr/>
              <a:lstStyle/>
              <a:p>
                <a:endParaRPr lang="en-US"/>
              </a:p>
            </p:txBody>
          </p:sp>
          <p:sp>
            <p:nvSpPr>
              <p:cNvPr id="1190" name="Freeform 357"/>
              <p:cNvSpPr>
                <a:spLocks/>
              </p:cNvSpPr>
              <p:nvPr/>
            </p:nvSpPr>
            <p:spPr bwMode="auto">
              <a:xfrm>
                <a:off x="4005" y="1839"/>
                <a:ext cx="2" cy="36"/>
              </a:xfrm>
              <a:custGeom>
                <a:avLst/>
                <a:gdLst>
                  <a:gd name="T0" fmla="*/ 0 w 18"/>
                  <a:gd name="T1" fmla="*/ 0 h 193"/>
                  <a:gd name="T2" fmla="*/ 0 w 18"/>
                  <a:gd name="T3" fmla="*/ 0 h 193"/>
                  <a:gd name="T4" fmla="*/ 0 w 18"/>
                  <a:gd name="T5" fmla="*/ 0 h 193"/>
                  <a:gd name="T6" fmla="*/ 0 w 18"/>
                  <a:gd name="T7" fmla="*/ 0 h 193"/>
                  <a:gd name="T8" fmla="*/ 0 w 18"/>
                  <a:gd name="T9" fmla="*/ 0 h 193"/>
                  <a:gd name="T10" fmla="*/ 0 w 18"/>
                  <a:gd name="T11" fmla="*/ 0 h 193"/>
                  <a:gd name="T12" fmla="*/ 0 w 18"/>
                  <a:gd name="T13" fmla="*/ 0 h 193"/>
                  <a:gd name="T14" fmla="*/ 0 w 18"/>
                  <a:gd name="T15" fmla="*/ 0 h 193"/>
                  <a:gd name="T16" fmla="*/ 0 w 18"/>
                  <a:gd name="T17" fmla="*/ 0 h 193"/>
                  <a:gd name="T18" fmla="*/ 0 w 18"/>
                  <a:gd name="T19" fmla="*/ 0 h 193"/>
                  <a:gd name="T20" fmla="*/ 0 w 18"/>
                  <a:gd name="T21" fmla="*/ 0 h 193"/>
                  <a:gd name="T22" fmla="*/ 0 w 18"/>
                  <a:gd name="T23" fmla="*/ 0 h 193"/>
                  <a:gd name="T24" fmla="*/ 0 w 18"/>
                  <a:gd name="T25" fmla="*/ 0 h 193"/>
                  <a:gd name="T26" fmla="*/ 0 w 18"/>
                  <a:gd name="T27" fmla="*/ 0 h 193"/>
                  <a:gd name="T28" fmla="*/ 0 w 18"/>
                  <a:gd name="T29" fmla="*/ 0 h 193"/>
                  <a:gd name="T30" fmla="*/ 0 w 18"/>
                  <a:gd name="T31" fmla="*/ 0 h 193"/>
                  <a:gd name="T32" fmla="*/ 0 w 18"/>
                  <a:gd name="T33" fmla="*/ 0 h 193"/>
                  <a:gd name="T34" fmla="*/ 0 w 18"/>
                  <a:gd name="T35" fmla="*/ 0 h 193"/>
                  <a:gd name="T36" fmla="*/ 0 w 18"/>
                  <a:gd name="T37" fmla="*/ 0 h 193"/>
                  <a:gd name="T38" fmla="*/ 0 w 18"/>
                  <a:gd name="T39" fmla="*/ 0 h 193"/>
                  <a:gd name="T40" fmla="*/ 0 w 18"/>
                  <a:gd name="T41" fmla="*/ 0 h 193"/>
                  <a:gd name="T42" fmla="*/ 0 w 18"/>
                  <a:gd name="T43" fmla="*/ 0 h 193"/>
                  <a:gd name="T44" fmla="*/ 0 w 18"/>
                  <a:gd name="T45" fmla="*/ 0 h 193"/>
                  <a:gd name="T46" fmla="*/ 0 w 18"/>
                  <a:gd name="T47" fmla="*/ 0 h 193"/>
                  <a:gd name="T48" fmla="*/ 0 w 18"/>
                  <a:gd name="T49" fmla="*/ 0 h 193"/>
                  <a:gd name="T50" fmla="*/ 0 w 18"/>
                  <a:gd name="T51" fmla="*/ 0 h 193"/>
                  <a:gd name="T52" fmla="*/ 0 w 18"/>
                  <a:gd name="T53" fmla="*/ 0 h 193"/>
                  <a:gd name="T54" fmla="*/ 0 w 18"/>
                  <a:gd name="T55" fmla="*/ 0 h 193"/>
                  <a:gd name="T56" fmla="*/ 0 w 18"/>
                  <a:gd name="T57" fmla="*/ 0 h 193"/>
                  <a:gd name="T58" fmla="*/ 0 w 18"/>
                  <a:gd name="T59" fmla="*/ 0 h 193"/>
                  <a:gd name="T60" fmla="*/ 0 w 18"/>
                  <a:gd name="T61" fmla="*/ 0 h 193"/>
                  <a:gd name="T62" fmla="*/ 0 w 18"/>
                  <a:gd name="T63" fmla="*/ 0 h 193"/>
                  <a:gd name="T64" fmla="*/ 0 w 18"/>
                  <a:gd name="T65" fmla="*/ 0 h 193"/>
                  <a:gd name="T66" fmla="*/ 0 w 18"/>
                  <a:gd name="T67" fmla="*/ 0 h 193"/>
                  <a:gd name="T68" fmla="*/ 0 w 18"/>
                  <a:gd name="T69" fmla="*/ 0 h 193"/>
                  <a:gd name="T70" fmla="*/ 0 w 18"/>
                  <a:gd name="T71" fmla="*/ 0 h 193"/>
                  <a:gd name="T72" fmla="*/ 0 w 18"/>
                  <a:gd name="T73" fmla="*/ 0 h 193"/>
                  <a:gd name="T74" fmla="*/ 0 w 18"/>
                  <a:gd name="T75" fmla="*/ 0 h 193"/>
                  <a:gd name="T76" fmla="*/ 0 w 18"/>
                  <a:gd name="T77" fmla="*/ 0 h 193"/>
                  <a:gd name="T78" fmla="*/ 0 w 18"/>
                  <a:gd name="T79" fmla="*/ 0 h 19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
                  <a:gd name="T121" fmla="*/ 0 h 193"/>
                  <a:gd name="T122" fmla="*/ 18 w 18"/>
                  <a:gd name="T123" fmla="*/ 193 h 19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 h="193">
                    <a:moveTo>
                      <a:pt x="9" y="0"/>
                    </a:moveTo>
                    <a:lnTo>
                      <a:pt x="6" y="3"/>
                    </a:lnTo>
                    <a:lnTo>
                      <a:pt x="5" y="9"/>
                    </a:lnTo>
                    <a:lnTo>
                      <a:pt x="5" y="15"/>
                    </a:lnTo>
                    <a:lnTo>
                      <a:pt x="4" y="23"/>
                    </a:lnTo>
                    <a:lnTo>
                      <a:pt x="4" y="33"/>
                    </a:lnTo>
                    <a:lnTo>
                      <a:pt x="3" y="46"/>
                    </a:lnTo>
                    <a:lnTo>
                      <a:pt x="2" y="58"/>
                    </a:lnTo>
                    <a:lnTo>
                      <a:pt x="2" y="72"/>
                    </a:lnTo>
                    <a:lnTo>
                      <a:pt x="1" y="87"/>
                    </a:lnTo>
                    <a:lnTo>
                      <a:pt x="1" y="102"/>
                    </a:lnTo>
                    <a:lnTo>
                      <a:pt x="0" y="117"/>
                    </a:lnTo>
                    <a:lnTo>
                      <a:pt x="0" y="132"/>
                    </a:lnTo>
                    <a:lnTo>
                      <a:pt x="0" y="147"/>
                    </a:lnTo>
                    <a:lnTo>
                      <a:pt x="0" y="160"/>
                    </a:lnTo>
                    <a:lnTo>
                      <a:pt x="0" y="172"/>
                    </a:lnTo>
                    <a:lnTo>
                      <a:pt x="0" y="184"/>
                    </a:lnTo>
                    <a:lnTo>
                      <a:pt x="0" y="193"/>
                    </a:lnTo>
                    <a:lnTo>
                      <a:pt x="11" y="193"/>
                    </a:lnTo>
                    <a:lnTo>
                      <a:pt x="11" y="184"/>
                    </a:lnTo>
                    <a:lnTo>
                      <a:pt x="11" y="172"/>
                    </a:lnTo>
                    <a:lnTo>
                      <a:pt x="11" y="160"/>
                    </a:lnTo>
                    <a:lnTo>
                      <a:pt x="11" y="147"/>
                    </a:lnTo>
                    <a:lnTo>
                      <a:pt x="11" y="132"/>
                    </a:lnTo>
                    <a:lnTo>
                      <a:pt x="11" y="117"/>
                    </a:lnTo>
                    <a:lnTo>
                      <a:pt x="12" y="102"/>
                    </a:lnTo>
                    <a:lnTo>
                      <a:pt x="12" y="87"/>
                    </a:lnTo>
                    <a:lnTo>
                      <a:pt x="13" y="72"/>
                    </a:lnTo>
                    <a:lnTo>
                      <a:pt x="13" y="58"/>
                    </a:lnTo>
                    <a:lnTo>
                      <a:pt x="14" y="46"/>
                    </a:lnTo>
                    <a:lnTo>
                      <a:pt x="15" y="33"/>
                    </a:lnTo>
                    <a:lnTo>
                      <a:pt x="15" y="23"/>
                    </a:lnTo>
                    <a:lnTo>
                      <a:pt x="17" y="15"/>
                    </a:lnTo>
                    <a:lnTo>
                      <a:pt x="17" y="9"/>
                    </a:lnTo>
                    <a:lnTo>
                      <a:pt x="18" y="6"/>
                    </a:lnTo>
                    <a:lnTo>
                      <a:pt x="15" y="9"/>
                    </a:lnTo>
                    <a:lnTo>
                      <a:pt x="9" y="0"/>
                    </a:lnTo>
                    <a:lnTo>
                      <a:pt x="8" y="1"/>
                    </a:lnTo>
                    <a:lnTo>
                      <a:pt x="6" y="3"/>
                    </a:lnTo>
                    <a:lnTo>
                      <a:pt x="9" y="0"/>
                    </a:lnTo>
                    <a:close/>
                  </a:path>
                </a:pathLst>
              </a:custGeom>
              <a:solidFill>
                <a:srgbClr val="000000"/>
              </a:solidFill>
              <a:ln w="9525">
                <a:noFill/>
                <a:round/>
                <a:headEnd/>
                <a:tailEnd/>
              </a:ln>
            </p:spPr>
            <p:txBody>
              <a:bodyPr/>
              <a:lstStyle/>
              <a:p>
                <a:endParaRPr lang="en-US"/>
              </a:p>
            </p:txBody>
          </p:sp>
          <p:sp>
            <p:nvSpPr>
              <p:cNvPr id="1191" name="Freeform 358"/>
              <p:cNvSpPr>
                <a:spLocks/>
              </p:cNvSpPr>
              <p:nvPr/>
            </p:nvSpPr>
            <p:spPr bwMode="auto">
              <a:xfrm>
                <a:off x="4001" y="1755"/>
                <a:ext cx="11" cy="12"/>
              </a:xfrm>
              <a:custGeom>
                <a:avLst/>
                <a:gdLst>
                  <a:gd name="T0" fmla="*/ 0 w 58"/>
                  <a:gd name="T1" fmla="*/ 0 h 43"/>
                  <a:gd name="T2" fmla="*/ 0 w 58"/>
                  <a:gd name="T3" fmla="*/ 0 h 43"/>
                  <a:gd name="T4" fmla="*/ 0 w 58"/>
                  <a:gd name="T5" fmla="*/ 0 h 43"/>
                  <a:gd name="T6" fmla="*/ 0 w 58"/>
                  <a:gd name="T7" fmla="*/ 0 h 43"/>
                  <a:gd name="T8" fmla="*/ 0 w 58"/>
                  <a:gd name="T9" fmla="*/ 0 h 43"/>
                  <a:gd name="T10" fmla="*/ 0 w 58"/>
                  <a:gd name="T11" fmla="*/ 0 h 43"/>
                  <a:gd name="T12" fmla="*/ 0 w 58"/>
                  <a:gd name="T13" fmla="*/ 0 h 43"/>
                  <a:gd name="T14" fmla="*/ 0 w 58"/>
                  <a:gd name="T15" fmla="*/ 0 h 43"/>
                  <a:gd name="T16" fmla="*/ 0 w 58"/>
                  <a:gd name="T17" fmla="*/ 0 h 43"/>
                  <a:gd name="T18" fmla="*/ 0 w 58"/>
                  <a:gd name="T19" fmla="*/ 0 h 43"/>
                  <a:gd name="T20" fmla="*/ 0 w 58"/>
                  <a:gd name="T21" fmla="*/ 0 h 43"/>
                  <a:gd name="T22" fmla="*/ 0 w 58"/>
                  <a:gd name="T23" fmla="*/ 0 h 43"/>
                  <a:gd name="T24" fmla="*/ 0 w 58"/>
                  <a:gd name="T25" fmla="*/ 0 h 43"/>
                  <a:gd name="T26" fmla="*/ 0 w 58"/>
                  <a:gd name="T27" fmla="*/ 0 h 43"/>
                  <a:gd name="T28" fmla="*/ 0 w 58"/>
                  <a:gd name="T29" fmla="*/ 0 h 43"/>
                  <a:gd name="T30" fmla="*/ 0 w 58"/>
                  <a:gd name="T31" fmla="*/ 0 h 43"/>
                  <a:gd name="T32" fmla="*/ 0 w 58"/>
                  <a:gd name="T33" fmla="*/ 0 h 43"/>
                  <a:gd name="T34" fmla="*/ 0 w 58"/>
                  <a:gd name="T35" fmla="*/ 0 h 43"/>
                  <a:gd name="T36" fmla="*/ 0 w 58"/>
                  <a:gd name="T37" fmla="*/ 0 h 43"/>
                  <a:gd name="T38" fmla="*/ 0 w 58"/>
                  <a:gd name="T39" fmla="*/ 0 h 43"/>
                  <a:gd name="T40" fmla="*/ 0 w 58"/>
                  <a:gd name="T41" fmla="*/ 0 h 43"/>
                  <a:gd name="T42" fmla="*/ 0 w 58"/>
                  <a:gd name="T43" fmla="*/ 0 h 43"/>
                  <a:gd name="T44" fmla="*/ 0 w 58"/>
                  <a:gd name="T45" fmla="*/ 0 h 43"/>
                  <a:gd name="T46" fmla="*/ 0 w 58"/>
                  <a:gd name="T47" fmla="*/ 0 h 4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8"/>
                  <a:gd name="T73" fmla="*/ 0 h 43"/>
                  <a:gd name="T74" fmla="*/ 58 w 58"/>
                  <a:gd name="T75" fmla="*/ 43 h 4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8" h="43">
                    <a:moveTo>
                      <a:pt x="58" y="6"/>
                    </a:moveTo>
                    <a:lnTo>
                      <a:pt x="50" y="2"/>
                    </a:lnTo>
                    <a:lnTo>
                      <a:pt x="50" y="3"/>
                    </a:lnTo>
                    <a:lnTo>
                      <a:pt x="48" y="4"/>
                    </a:lnTo>
                    <a:lnTo>
                      <a:pt x="44" y="5"/>
                    </a:lnTo>
                    <a:lnTo>
                      <a:pt x="40" y="8"/>
                    </a:lnTo>
                    <a:lnTo>
                      <a:pt x="33" y="12"/>
                    </a:lnTo>
                    <a:lnTo>
                      <a:pt x="24" y="17"/>
                    </a:lnTo>
                    <a:lnTo>
                      <a:pt x="13" y="25"/>
                    </a:lnTo>
                    <a:lnTo>
                      <a:pt x="0" y="34"/>
                    </a:lnTo>
                    <a:lnTo>
                      <a:pt x="6" y="43"/>
                    </a:lnTo>
                    <a:lnTo>
                      <a:pt x="20" y="33"/>
                    </a:lnTo>
                    <a:lnTo>
                      <a:pt x="31" y="26"/>
                    </a:lnTo>
                    <a:lnTo>
                      <a:pt x="40" y="21"/>
                    </a:lnTo>
                    <a:lnTo>
                      <a:pt x="47" y="16"/>
                    </a:lnTo>
                    <a:lnTo>
                      <a:pt x="51" y="13"/>
                    </a:lnTo>
                    <a:lnTo>
                      <a:pt x="52" y="12"/>
                    </a:lnTo>
                    <a:lnTo>
                      <a:pt x="54" y="11"/>
                    </a:lnTo>
                    <a:lnTo>
                      <a:pt x="54" y="12"/>
                    </a:lnTo>
                    <a:lnTo>
                      <a:pt x="47" y="8"/>
                    </a:lnTo>
                    <a:lnTo>
                      <a:pt x="58" y="6"/>
                    </a:lnTo>
                    <a:lnTo>
                      <a:pt x="57" y="0"/>
                    </a:lnTo>
                    <a:lnTo>
                      <a:pt x="50" y="2"/>
                    </a:lnTo>
                    <a:lnTo>
                      <a:pt x="58" y="6"/>
                    </a:lnTo>
                    <a:close/>
                  </a:path>
                </a:pathLst>
              </a:custGeom>
              <a:solidFill>
                <a:srgbClr val="000000"/>
              </a:solidFill>
              <a:ln w="9525">
                <a:noFill/>
                <a:round/>
                <a:headEnd/>
                <a:tailEnd/>
              </a:ln>
            </p:spPr>
            <p:txBody>
              <a:bodyPr/>
              <a:lstStyle/>
              <a:p>
                <a:endParaRPr lang="en-US"/>
              </a:p>
            </p:txBody>
          </p:sp>
          <p:sp>
            <p:nvSpPr>
              <p:cNvPr id="1192" name="Freeform 359"/>
              <p:cNvSpPr>
                <a:spLocks/>
              </p:cNvSpPr>
              <p:nvPr/>
            </p:nvSpPr>
            <p:spPr bwMode="auto">
              <a:xfrm>
                <a:off x="4011" y="1766"/>
                <a:ext cx="4" cy="36"/>
              </a:xfrm>
              <a:custGeom>
                <a:avLst/>
                <a:gdLst>
                  <a:gd name="T0" fmla="*/ 0 w 21"/>
                  <a:gd name="T1" fmla="*/ 0 h 209"/>
                  <a:gd name="T2" fmla="*/ 0 w 21"/>
                  <a:gd name="T3" fmla="*/ 0 h 209"/>
                  <a:gd name="T4" fmla="*/ 0 w 21"/>
                  <a:gd name="T5" fmla="*/ 0 h 209"/>
                  <a:gd name="T6" fmla="*/ 0 w 21"/>
                  <a:gd name="T7" fmla="*/ 0 h 209"/>
                  <a:gd name="T8" fmla="*/ 0 w 21"/>
                  <a:gd name="T9" fmla="*/ 0 h 209"/>
                  <a:gd name="T10" fmla="*/ 0 w 21"/>
                  <a:gd name="T11" fmla="*/ 0 h 209"/>
                  <a:gd name="T12" fmla="*/ 0 w 21"/>
                  <a:gd name="T13" fmla="*/ 0 h 209"/>
                  <a:gd name="T14" fmla="*/ 0 w 21"/>
                  <a:gd name="T15" fmla="*/ 0 h 209"/>
                  <a:gd name="T16" fmla="*/ 0 w 21"/>
                  <a:gd name="T17" fmla="*/ 0 h 209"/>
                  <a:gd name="T18" fmla="*/ 0 w 21"/>
                  <a:gd name="T19" fmla="*/ 0 h 209"/>
                  <a:gd name="T20" fmla="*/ 0 w 21"/>
                  <a:gd name="T21" fmla="*/ 0 h 209"/>
                  <a:gd name="T22" fmla="*/ 0 w 21"/>
                  <a:gd name="T23" fmla="*/ 0 h 209"/>
                  <a:gd name="T24" fmla="*/ 0 w 21"/>
                  <a:gd name="T25" fmla="*/ 0 h 209"/>
                  <a:gd name="T26" fmla="*/ 0 w 21"/>
                  <a:gd name="T27" fmla="*/ 0 h 209"/>
                  <a:gd name="T28" fmla="*/ 0 w 21"/>
                  <a:gd name="T29" fmla="*/ 0 h 209"/>
                  <a:gd name="T30" fmla="*/ 0 w 21"/>
                  <a:gd name="T31" fmla="*/ 0 h 209"/>
                  <a:gd name="T32" fmla="*/ 0 w 21"/>
                  <a:gd name="T33" fmla="*/ 0 h 209"/>
                  <a:gd name="T34" fmla="*/ 0 w 21"/>
                  <a:gd name="T35" fmla="*/ 0 h 209"/>
                  <a:gd name="T36" fmla="*/ 0 w 21"/>
                  <a:gd name="T37" fmla="*/ 0 h 209"/>
                  <a:gd name="T38" fmla="*/ 0 w 21"/>
                  <a:gd name="T39" fmla="*/ 0 h 209"/>
                  <a:gd name="T40" fmla="*/ 0 w 21"/>
                  <a:gd name="T41" fmla="*/ 0 h 209"/>
                  <a:gd name="T42" fmla="*/ 0 w 21"/>
                  <a:gd name="T43" fmla="*/ 0 h 209"/>
                  <a:gd name="T44" fmla="*/ 0 w 21"/>
                  <a:gd name="T45" fmla="*/ 0 h 209"/>
                  <a:gd name="T46" fmla="*/ 0 w 21"/>
                  <a:gd name="T47" fmla="*/ 0 h 209"/>
                  <a:gd name="T48" fmla="*/ 0 w 21"/>
                  <a:gd name="T49" fmla="*/ 0 h 209"/>
                  <a:gd name="T50" fmla="*/ 0 w 21"/>
                  <a:gd name="T51" fmla="*/ 0 h 209"/>
                  <a:gd name="T52" fmla="*/ 0 w 21"/>
                  <a:gd name="T53" fmla="*/ 0 h 209"/>
                  <a:gd name="T54" fmla="*/ 0 w 21"/>
                  <a:gd name="T55" fmla="*/ 0 h 209"/>
                  <a:gd name="T56" fmla="*/ 0 w 21"/>
                  <a:gd name="T57" fmla="*/ 0 h 209"/>
                  <a:gd name="T58" fmla="*/ 0 w 21"/>
                  <a:gd name="T59" fmla="*/ 0 h 209"/>
                  <a:gd name="T60" fmla="*/ 0 w 21"/>
                  <a:gd name="T61" fmla="*/ 0 h 209"/>
                  <a:gd name="T62" fmla="*/ 0 w 21"/>
                  <a:gd name="T63" fmla="*/ 0 h 209"/>
                  <a:gd name="T64" fmla="*/ 0 w 21"/>
                  <a:gd name="T65" fmla="*/ 0 h 209"/>
                  <a:gd name="T66" fmla="*/ 0 w 21"/>
                  <a:gd name="T67" fmla="*/ 0 h 209"/>
                  <a:gd name="T68" fmla="*/ 0 w 21"/>
                  <a:gd name="T69" fmla="*/ 0 h 209"/>
                  <a:gd name="T70" fmla="*/ 0 w 21"/>
                  <a:gd name="T71" fmla="*/ 0 h 209"/>
                  <a:gd name="T72" fmla="*/ 0 w 21"/>
                  <a:gd name="T73" fmla="*/ 0 h 209"/>
                  <a:gd name="T74" fmla="*/ 0 w 21"/>
                  <a:gd name="T75" fmla="*/ 0 h 209"/>
                  <a:gd name="T76" fmla="*/ 0 w 21"/>
                  <a:gd name="T77" fmla="*/ 0 h 209"/>
                  <a:gd name="T78" fmla="*/ 0 w 21"/>
                  <a:gd name="T79" fmla="*/ 0 h 2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
                  <a:gd name="T121" fmla="*/ 0 h 209"/>
                  <a:gd name="T122" fmla="*/ 21 w 21"/>
                  <a:gd name="T123" fmla="*/ 209 h 2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 h="209">
                    <a:moveTo>
                      <a:pt x="10" y="205"/>
                    </a:moveTo>
                    <a:lnTo>
                      <a:pt x="11" y="208"/>
                    </a:lnTo>
                    <a:lnTo>
                      <a:pt x="12" y="201"/>
                    </a:lnTo>
                    <a:lnTo>
                      <a:pt x="14" y="193"/>
                    </a:lnTo>
                    <a:lnTo>
                      <a:pt x="15" y="181"/>
                    </a:lnTo>
                    <a:lnTo>
                      <a:pt x="17" y="169"/>
                    </a:lnTo>
                    <a:lnTo>
                      <a:pt x="18" y="155"/>
                    </a:lnTo>
                    <a:lnTo>
                      <a:pt x="19" y="140"/>
                    </a:lnTo>
                    <a:lnTo>
                      <a:pt x="19" y="125"/>
                    </a:lnTo>
                    <a:lnTo>
                      <a:pt x="20" y="109"/>
                    </a:lnTo>
                    <a:lnTo>
                      <a:pt x="20" y="94"/>
                    </a:lnTo>
                    <a:lnTo>
                      <a:pt x="21" y="79"/>
                    </a:lnTo>
                    <a:lnTo>
                      <a:pt x="21" y="63"/>
                    </a:lnTo>
                    <a:lnTo>
                      <a:pt x="20" y="48"/>
                    </a:lnTo>
                    <a:lnTo>
                      <a:pt x="20" y="35"/>
                    </a:lnTo>
                    <a:lnTo>
                      <a:pt x="19" y="22"/>
                    </a:lnTo>
                    <a:lnTo>
                      <a:pt x="18" y="9"/>
                    </a:lnTo>
                    <a:lnTo>
                      <a:pt x="16" y="0"/>
                    </a:lnTo>
                    <a:lnTo>
                      <a:pt x="5" y="2"/>
                    </a:lnTo>
                    <a:lnTo>
                      <a:pt x="7" y="11"/>
                    </a:lnTo>
                    <a:lnTo>
                      <a:pt x="8" y="22"/>
                    </a:lnTo>
                    <a:lnTo>
                      <a:pt x="9" y="35"/>
                    </a:lnTo>
                    <a:lnTo>
                      <a:pt x="9" y="48"/>
                    </a:lnTo>
                    <a:lnTo>
                      <a:pt x="10" y="63"/>
                    </a:lnTo>
                    <a:lnTo>
                      <a:pt x="10" y="79"/>
                    </a:lnTo>
                    <a:lnTo>
                      <a:pt x="9" y="94"/>
                    </a:lnTo>
                    <a:lnTo>
                      <a:pt x="9" y="109"/>
                    </a:lnTo>
                    <a:lnTo>
                      <a:pt x="8" y="125"/>
                    </a:lnTo>
                    <a:lnTo>
                      <a:pt x="8" y="140"/>
                    </a:lnTo>
                    <a:lnTo>
                      <a:pt x="7" y="155"/>
                    </a:lnTo>
                    <a:lnTo>
                      <a:pt x="6" y="167"/>
                    </a:lnTo>
                    <a:lnTo>
                      <a:pt x="4" y="179"/>
                    </a:lnTo>
                    <a:lnTo>
                      <a:pt x="2" y="191"/>
                    </a:lnTo>
                    <a:lnTo>
                      <a:pt x="1" y="199"/>
                    </a:lnTo>
                    <a:lnTo>
                      <a:pt x="0" y="206"/>
                    </a:lnTo>
                    <a:lnTo>
                      <a:pt x="1" y="209"/>
                    </a:lnTo>
                    <a:lnTo>
                      <a:pt x="0" y="206"/>
                    </a:lnTo>
                    <a:lnTo>
                      <a:pt x="0" y="208"/>
                    </a:lnTo>
                    <a:lnTo>
                      <a:pt x="1" y="209"/>
                    </a:lnTo>
                    <a:lnTo>
                      <a:pt x="10" y="205"/>
                    </a:lnTo>
                    <a:close/>
                  </a:path>
                </a:pathLst>
              </a:custGeom>
              <a:solidFill>
                <a:srgbClr val="000000"/>
              </a:solidFill>
              <a:ln w="9525">
                <a:noFill/>
                <a:round/>
                <a:headEnd/>
                <a:tailEnd/>
              </a:ln>
            </p:spPr>
            <p:txBody>
              <a:bodyPr/>
              <a:lstStyle/>
              <a:p>
                <a:endParaRPr lang="en-US"/>
              </a:p>
            </p:txBody>
          </p:sp>
          <p:sp>
            <p:nvSpPr>
              <p:cNvPr id="1193" name="Freeform 360"/>
              <p:cNvSpPr>
                <a:spLocks/>
              </p:cNvSpPr>
              <p:nvPr/>
            </p:nvSpPr>
            <p:spPr bwMode="auto">
              <a:xfrm>
                <a:off x="4014" y="1862"/>
                <a:ext cx="5" cy="12"/>
              </a:xfrm>
              <a:custGeom>
                <a:avLst/>
                <a:gdLst>
                  <a:gd name="T0" fmla="*/ 0 w 24"/>
                  <a:gd name="T1" fmla="*/ 0 h 73"/>
                  <a:gd name="T2" fmla="*/ 0 w 24"/>
                  <a:gd name="T3" fmla="*/ 0 h 73"/>
                  <a:gd name="T4" fmla="*/ 0 w 24"/>
                  <a:gd name="T5" fmla="*/ 0 h 73"/>
                  <a:gd name="T6" fmla="*/ 0 w 24"/>
                  <a:gd name="T7" fmla="*/ 0 h 73"/>
                  <a:gd name="T8" fmla="*/ 0 w 24"/>
                  <a:gd name="T9" fmla="*/ 0 h 73"/>
                  <a:gd name="T10" fmla="*/ 0 w 24"/>
                  <a:gd name="T11" fmla="*/ 0 h 73"/>
                  <a:gd name="T12" fmla="*/ 0 w 24"/>
                  <a:gd name="T13" fmla="*/ 0 h 73"/>
                  <a:gd name="T14" fmla="*/ 0 w 24"/>
                  <a:gd name="T15" fmla="*/ 0 h 73"/>
                  <a:gd name="T16" fmla="*/ 0 w 24"/>
                  <a:gd name="T17" fmla="*/ 0 h 73"/>
                  <a:gd name="T18" fmla="*/ 0 w 24"/>
                  <a:gd name="T19" fmla="*/ 0 h 73"/>
                  <a:gd name="T20" fmla="*/ 0 w 24"/>
                  <a:gd name="T21" fmla="*/ 0 h 73"/>
                  <a:gd name="T22" fmla="*/ 0 w 24"/>
                  <a:gd name="T23" fmla="*/ 0 h 73"/>
                  <a:gd name="T24" fmla="*/ 0 w 24"/>
                  <a:gd name="T25" fmla="*/ 0 h 73"/>
                  <a:gd name="T26" fmla="*/ 0 w 24"/>
                  <a:gd name="T27" fmla="*/ 0 h 73"/>
                  <a:gd name="T28" fmla="*/ 0 w 24"/>
                  <a:gd name="T29" fmla="*/ 0 h 73"/>
                  <a:gd name="T30" fmla="*/ 0 w 24"/>
                  <a:gd name="T31" fmla="*/ 0 h 73"/>
                  <a:gd name="T32" fmla="*/ 0 w 24"/>
                  <a:gd name="T33" fmla="*/ 0 h 73"/>
                  <a:gd name="T34" fmla="*/ 0 w 24"/>
                  <a:gd name="T35" fmla="*/ 0 h 73"/>
                  <a:gd name="T36" fmla="*/ 0 w 24"/>
                  <a:gd name="T37" fmla="*/ 0 h 73"/>
                  <a:gd name="T38" fmla="*/ 0 w 24"/>
                  <a:gd name="T39" fmla="*/ 0 h 73"/>
                  <a:gd name="T40" fmla="*/ 0 w 24"/>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73"/>
                  <a:gd name="T65" fmla="*/ 24 w 24"/>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73">
                    <a:moveTo>
                      <a:pt x="9" y="73"/>
                    </a:moveTo>
                    <a:lnTo>
                      <a:pt x="9" y="73"/>
                    </a:lnTo>
                    <a:lnTo>
                      <a:pt x="16" y="61"/>
                    </a:lnTo>
                    <a:lnTo>
                      <a:pt x="20" y="51"/>
                    </a:lnTo>
                    <a:lnTo>
                      <a:pt x="23" y="40"/>
                    </a:lnTo>
                    <a:lnTo>
                      <a:pt x="24" y="32"/>
                    </a:lnTo>
                    <a:lnTo>
                      <a:pt x="23" y="22"/>
                    </a:lnTo>
                    <a:lnTo>
                      <a:pt x="22" y="16"/>
                    </a:lnTo>
                    <a:lnTo>
                      <a:pt x="19" y="8"/>
                    </a:lnTo>
                    <a:lnTo>
                      <a:pt x="14" y="0"/>
                    </a:lnTo>
                    <a:lnTo>
                      <a:pt x="5" y="4"/>
                    </a:lnTo>
                    <a:lnTo>
                      <a:pt x="8" y="12"/>
                    </a:lnTo>
                    <a:lnTo>
                      <a:pt x="11" y="18"/>
                    </a:lnTo>
                    <a:lnTo>
                      <a:pt x="12" y="24"/>
                    </a:lnTo>
                    <a:lnTo>
                      <a:pt x="13" y="32"/>
                    </a:lnTo>
                    <a:lnTo>
                      <a:pt x="12" y="38"/>
                    </a:lnTo>
                    <a:lnTo>
                      <a:pt x="9" y="47"/>
                    </a:lnTo>
                    <a:lnTo>
                      <a:pt x="5" y="57"/>
                    </a:lnTo>
                    <a:lnTo>
                      <a:pt x="0" y="69"/>
                    </a:lnTo>
                    <a:lnTo>
                      <a:pt x="9" y="73"/>
                    </a:lnTo>
                    <a:close/>
                  </a:path>
                </a:pathLst>
              </a:custGeom>
              <a:solidFill>
                <a:srgbClr val="000000"/>
              </a:solidFill>
              <a:ln w="9525">
                <a:noFill/>
                <a:round/>
                <a:headEnd/>
                <a:tailEnd/>
              </a:ln>
            </p:spPr>
            <p:txBody>
              <a:bodyPr/>
              <a:lstStyle/>
              <a:p>
                <a:endParaRPr lang="en-US"/>
              </a:p>
            </p:txBody>
          </p:sp>
          <p:sp>
            <p:nvSpPr>
              <p:cNvPr id="1194" name="Freeform 361"/>
              <p:cNvSpPr>
                <a:spLocks/>
              </p:cNvSpPr>
              <p:nvPr/>
            </p:nvSpPr>
            <p:spPr bwMode="auto">
              <a:xfrm>
                <a:off x="4010" y="1891"/>
                <a:ext cx="5" cy="10"/>
              </a:xfrm>
              <a:custGeom>
                <a:avLst/>
                <a:gdLst>
                  <a:gd name="T0" fmla="*/ 0 w 26"/>
                  <a:gd name="T1" fmla="*/ 0 h 53"/>
                  <a:gd name="T2" fmla="*/ 0 w 26"/>
                  <a:gd name="T3" fmla="*/ 0 h 53"/>
                  <a:gd name="T4" fmla="*/ 0 w 26"/>
                  <a:gd name="T5" fmla="*/ 0 h 53"/>
                  <a:gd name="T6" fmla="*/ 0 w 26"/>
                  <a:gd name="T7" fmla="*/ 0 h 53"/>
                  <a:gd name="T8" fmla="*/ 0 w 26"/>
                  <a:gd name="T9" fmla="*/ 0 h 53"/>
                  <a:gd name="T10" fmla="*/ 0 w 26"/>
                  <a:gd name="T11" fmla="*/ 0 h 53"/>
                  <a:gd name="T12" fmla="*/ 0 w 26"/>
                  <a:gd name="T13" fmla="*/ 0 h 53"/>
                  <a:gd name="T14" fmla="*/ 0 w 26"/>
                  <a:gd name="T15" fmla="*/ 0 h 53"/>
                  <a:gd name="T16" fmla="*/ 0 w 26"/>
                  <a:gd name="T17" fmla="*/ 0 h 53"/>
                  <a:gd name="T18" fmla="*/ 0 w 26"/>
                  <a:gd name="T19" fmla="*/ 0 h 53"/>
                  <a:gd name="T20" fmla="*/ 0 w 26"/>
                  <a:gd name="T21" fmla="*/ 0 h 53"/>
                  <a:gd name="T22" fmla="*/ 0 w 26"/>
                  <a:gd name="T23" fmla="*/ 0 h 53"/>
                  <a:gd name="T24" fmla="*/ 0 w 26"/>
                  <a:gd name="T25" fmla="*/ 0 h 53"/>
                  <a:gd name="T26" fmla="*/ 0 w 26"/>
                  <a:gd name="T27" fmla="*/ 0 h 53"/>
                  <a:gd name="T28" fmla="*/ 0 w 26"/>
                  <a:gd name="T29" fmla="*/ 0 h 53"/>
                  <a:gd name="T30" fmla="*/ 0 w 26"/>
                  <a:gd name="T31" fmla="*/ 0 h 53"/>
                  <a:gd name="T32" fmla="*/ 0 w 26"/>
                  <a:gd name="T33" fmla="*/ 0 h 53"/>
                  <a:gd name="T34" fmla="*/ 0 w 26"/>
                  <a:gd name="T35" fmla="*/ 0 h 53"/>
                  <a:gd name="T36" fmla="*/ 0 w 26"/>
                  <a:gd name="T37" fmla="*/ 0 h 53"/>
                  <a:gd name="T38" fmla="*/ 0 w 26"/>
                  <a:gd name="T39" fmla="*/ 0 h 53"/>
                  <a:gd name="T40" fmla="*/ 0 w 26"/>
                  <a:gd name="T41" fmla="*/ 0 h 53"/>
                  <a:gd name="T42" fmla="*/ 0 w 26"/>
                  <a:gd name="T43" fmla="*/ 0 h 53"/>
                  <a:gd name="T44" fmla="*/ 0 w 26"/>
                  <a:gd name="T45" fmla="*/ 0 h 53"/>
                  <a:gd name="T46" fmla="*/ 0 w 26"/>
                  <a:gd name="T47" fmla="*/ 0 h 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
                  <a:gd name="T73" fmla="*/ 0 h 53"/>
                  <a:gd name="T74" fmla="*/ 26 w 26"/>
                  <a:gd name="T75" fmla="*/ 53 h 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 h="53">
                    <a:moveTo>
                      <a:pt x="3" y="45"/>
                    </a:moveTo>
                    <a:lnTo>
                      <a:pt x="10" y="39"/>
                    </a:lnTo>
                    <a:lnTo>
                      <a:pt x="11" y="41"/>
                    </a:lnTo>
                    <a:lnTo>
                      <a:pt x="11" y="40"/>
                    </a:lnTo>
                    <a:lnTo>
                      <a:pt x="11" y="39"/>
                    </a:lnTo>
                    <a:lnTo>
                      <a:pt x="12" y="37"/>
                    </a:lnTo>
                    <a:lnTo>
                      <a:pt x="14" y="31"/>
                    </a:lnTo>
                    <a:lnTo>
                      <a:pt x="17" y="25"/>
                    </a:lnTo>
                    <a:lnTo>
                      <a:pt x="21" y="16"/>
                    </a:lnTo>
                    <a:lnTo>
                      <a:pt x="26" y="4"/>
                    </a:lnTo>
                    <a:lnTo>
                      <a:pt x="17" y="0"/>
                    </a:lnTo>
                    <a:lnTo>
                      <a:pt x="10" y="11"/>
                    </a:lnTo>
                    <a:lnTo>
                      <a:pt x="6" y="21"/>
                    </a:lnTo>
                    <a:lnTo>
                      <a:pt x="3" y="27"/>
                    </a:lnTo>
                    <a:lnTo>
                      <a:pt x="1" y="32"/>
                    </a:lnTo>
                    <a:lnTo>
                      <a:pt x="0" y="37"/>
                    </a:lnTo>
                    <a:lnTo>
                      <a:pt x="0" y="40"/>
                    </a:lnTo>
                    <a:lnTo>
                      <a:pt x="0" y="41"/>
                    </a:lnTo>
                    <a:lnTo>
                      <a:pt x="1" y="43"/>
                    </a:lnTo>
                    <a:lnTo>
                      <a:pt x="8" y="37"/>
                    </a:lnTo>
                    <a:lnTo>
                      <a:pt x="3" y="45"/>
                    </a:lnTo>
                    <a:lnTo>
                      <a:pt x="18" y="53"/>
                    </a:lnTo>
                    <a:lnTo>
                      <a:pt x="10" y="39"/>
                    </a:lnTo>
                    <a:lnTo>
                      <a:pt x="3" y="45"/>
                    </a:lnTo>
                    <a:close/>
                  </a:path>
                </a:pathLst>
              </a:custGeom>
              <a:solidFill>
                <a:srgbClr val="000000"/>
              </a:solidFill>
              <a:ln w="9525">
                <a:noFill/>
                <a:round/>
                <a:headEnd/>
                <a:tailEnd/>
              </a:ln>
            </p:spPr>
            <p:txBody>
              <a:bodyPr/>
              <a:lstStyle/>
              <a:p>
                <a:endParaRPr lang="en-US"/>
              </a:p>
            </p:txBody>
          </p:sp>
          <p:sp>
            <p:nvSpPr>
              <p:cNvPr id="1195" name="Freeform 362"/>
              <p:cNvSpPr>
                <a:spLocks/>
              </p:cNvSpPr>
              <p:nvPr/>
            </p:nvSpPr>
            <p:spPr bwMode="auto">
              <a:xfrm>
                <a:off x="3996" y="1812"/>
                <a:ext cx="11" cy="12"/>
              </a:xfrm>
              <a:custGeom>
                <a:avLst/>
                <a:gdLst>
                  <a:gd name="T0" fmla="*/ 0 w 47"/>
                  <a:gd name="T1" fmla="*/ 0 h 29"/>
                  <a:gd name="T2" fmla="*/ 0 w 47"/>
                  <a:gd name="T3" fmla="*/ 0 h 29"/>
                  <a:gd name="T4" fmla="*/ 0 w 47"/>
                  <a:gd name="T5" fmla="*/ 0 h 29"/>
                  <a:gd name="T6" fmla="*/ 0 w 47"/>
                  <a:gd name="T7" fmla="*/ 0 h 29"/>
                  <a:gd name="T8" fmla="*/ 0 w 47"/>
                  <a:gd name="T9" fmla="*/ 0 h 29"/>
                  <a:gd name="T10" fmla="*/ 0 w 47"/>
                  <a:gd name="T11" fmla="*/ 0 h 29"/>
                  <a:gd name="T12" fmla="*/ 0 w 47"/>
                  <a:gd name="T13" fmla="*/ 0 h 29"/>
                  <a:gd name="T14" fmla="*/ 0 w 47"/>
                  <a:gd name="T15" fmla="*/ 0 h 29"/>
                  <a:gd name="T16" fmla="*/ 0 w 47"/>
                  <a:gd name="T17" fmla="*/ 0 h 29"/>
                  <a:gd name="T18" fmla="*/ 0 w 47"/>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29"/>
                  <a:gd name="T32" fmla="*/ 47 w 47"/>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29">
                    <a:moveTo>
                      <a:pt x="0" y="5"/>
                    </a:moveTo>
                    <a:lnTo>
                      <a:pt x="3" y="8"/>
                    </a:lnTo>
                    <a:lnTo>
                      <a:pt x="42" y="29"/>
                    </a:lnTo>
                    <a:lnTo>
                      <a:pt x="47" y="21"/>
                    </a:lnTo>
                    <a:lnTo>
                      <a:pt x="8" y="0"/>
                    </a:lnTo>
                    <a:lnTo>
                      <a:pt x="11" y="3"/>
                    </a:lnTo>
                    <a:lnTo>
                      <a:pt x="0" y="5"/>
                    </a:lnTo>
                    <a:lnTo>
                      <a:pt x="1" y="7"/>
                    </a:lnTo>
                    <a:lnTo>
                      <a:pt x="3" y="8"/>
                    </a:lnTo>
                    <a:lnTo>
                      <a:pt x="0" y="5"/>
                    </a:lnTo>
                    <a:close/>
                  </a:path>
                </a:pathLst>
              </a:custGeom>
              <a:solidFill>
                <a:srgbClr val="000000"/>
              </a:solidFill>
              <a:ln w="9525">
                <a:noFill/>
                <a:round/>
                <a:headEnd/>
                <a:tailEnd/>
              </a:ln>
            </p:spPr>
            <p:txBody>
              <a:bodyPr/>
              <a:lstStyle/>
              <a:p>
                <a:endParaRPr lang="en-US"/>
              </a:p>
            </p:txBody>
          </p:sp>
          <p:sp>
            <p:nvSpPr>
              <p:cNvPr id="1196" name="Freeform 363"/>
              <p:cNvSpPr>
                <a:spLocks/>
              </p:cNvSpPr>
              <p:nvPr/>
            </p:nvSpPr>
            <p:spPr bwMode="auto">
              <a:xfrm>
                <a:off x="3993" y="1811"/>
                <a:ext cx="6" cy="12"/>
              </a:xfrm>
              <a:custGeom>
                <a:avLst/>
                <a:gdLst>
                  <a:gd name="T0" fmla="*/ 0 w 22"/>
                  <a:gd name="T1" fmla="*/ 0 h 76"/>
                  <a:gd name="T2" fmla="*/ 0 w 22"/>
                  <a:gd name="T3" fmla="*/ 0 h 76"/>
                  <a:gd name="T4" fmla="*/ 0 w 22"/>
                  <a:gd name="T5" fmla="*/ 0 h 76"/>
                  <a:gd name="T6" fmla="*/ 0 w 22"/>
                  <a:gd name="T7" fmla="*/ 0 h 76"/>
                  <a:gd name="T8" fmla="*/ 0 w 22"/>
                  <a:gd name="T9" fmla="*/ 0 h 76"/>
                  <a:gd name="T10" fmla="*/ 0 w 22"/>
                  <a:gd name="T11" fmla="*/ 0 h 76"/>
                  <a:gd name="T12" fmla="*/ 0 w 22"/>
                  <a:gd name="T13" fmla="*/ 0 h 76"/>
                  <a:gd name="T14" fmla="*/ 0 w 22"/>
                  <a:gd name="T15" fmla="*/ 0 h 76"/>
                  <a:gd name="T16" fmla="*/ 0 w 22"/>
                  <a:gd name="T17" fmla="*/ 0 h 76"/>
                  <a:gd name="T18" fmla="*/ 0 w 22"/>
                  <a:gd name="T19" fmla="*/ 0 h 76"/>
                  <a:gd name="T20" fmla="*/ 0 w 22"/>
                  <a:gd name="T21" fmla="*/ 0 h 76"/>
                  <a:gd name="T22" fmla="*/ 0 w 22"/>
                  <a:gd name="T23" fmla="*/ 0 h 76"/>
                  <a:gd name="T24" fmla="*/ 0 w 22"/>
                  <a:gd name="T25" fmla="*/ 0 h 76"/>
                  <a:gd name="T26" fmla="*/ 0 w 22"/>
                  <a:gd name="T27" fmla="*/ 0 h 76"/>
                  <a:gd name="T28" fmla="*/ 0 w 22"/>
                  <a:gd name="T29" fmla="*/ 0 h 76"/>
                  <a:gd name="T30" fmla="*/ 0 w 22"/>
                  <a:gd name="T31" fmla="*/ 0 h 76"/>
                  <a:gd name="T32" fmla="*/ 0 w 22"/>
                  <a:gd name="T33" fmla="*/ 0 h 76"/>
                  <a:gd name="T34" fmla="*/ 0 w 22"/>
                  <a:gd name="T35" fmla="*/ 0 h 76"/>
                  <a:gd name="T36" fmla="*/ 0 w 22"/>
                  <a:gd name="T37" fmla="*/ 0 h 76"/>
                  <a:gd name="T38" fmla="*/ 0 w 22"/>
                  <a:gd name="T39" fmla="*/ 0 h 76"/>
                  <a:gd name="T40" fmla="*/ 0 w 22"/>
                  <a:gd name="T41" fmla="*/ 0 h 76"/>
                  <a:gd name="T42" fmla="*/ 0 w 22"/>
                  <a:gd name="T43" fmla="*/ 0 h 76"/>
                  <a:gd name="T44" fmla="*/ 0 w 22"/>
                  <a:gd name="T45" fmla="*/ 0 h 76"/>
                  <a:gd name="T46" fmla="*/ 0 w 22"/>
                  <a:gd name="T47" fmla="*/ 0 h 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76"/>
                  <a:gd name="T74" fmla="*/ 22 w 22"/>
                  <a:gd name="T75" fmla="*/ 76 h 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76">
                    <a:moveTo>
                      <a:pt x="11" y="2"/>
                    </a:moveTo>
                    <a:lnTo>
                      <a:pt x="11" y="0"/>
                    </a:lnTo>
                    <a:lnTo>
                      <a:pt x="6" y="12"/>
                    </a:lnTo>
                    <a:lnTo>
                      <a:pt x="3" y="23"/>
                    </a:lnTo>
                    <a:lnTo>
                      <a:pt x="1" y="33"/>
                    </a:lnTo>
                    <a:lnTo>
                      <a:pt x="0" y="43"/>
                    </a:lnTo>
                    <a:lnTo>
                      <a:pt x="0" y="53"/>
                    </a:lnTo>
                    <a:lnTo>
                      <a:pt x="0" y="61"/>
                    </a:lnTo>
                    <a:lnTo>
                      <a:pt x="1" y="69"/>
                    </a:lnTo>
                    <a:lnTo>
                      <a:pt x="2" y="76"/>
                    </a:lnTo>
                    <a:lnTo>
                      <a:pt x="13" y="74"/>
                    </a:lnTo>
                    <a:lnTo>
                      <a:pt x="12" y="67"/>
                    </a:lnTo>
                    <a:lnTo>
                      <a:pt x="11" y="61"/>
                    </a:lnTo>
                    <a:lnTo>
                      <a:pt x="11" y="53"/>
                    </a:lnTo>
                    <a:lnTo>
                      <a:pt x="11" y="43"/>
                    </a:lnTo>
                    <a:lnTo>
                      <a:pt x="12" y="35"/>
                    </a:lnTo>
                    <a:lnTo>
                      <a:pt x="14" y="25"/>
                    </a:lnTo>
                    <a:lnTo>
                      <a:pt x="17" y="16"/>
                    </a:lnTo>
                    <a:lnTo>
                      <a:pt x="22" y="4"/>
                    </a:lnTo>
                    <a:lnTo>
                      <a:pt x="22" y="2"/>
                    </a:lnTo>
                    <a:lnTo>
                      <a:pt x="22" y="4"/>
                    </a:lnTo>
                    <a:lnTo>
                      <a:pt x="22" y="3"/>
                    </a:lnTo>
                    <a:lnTo>
                      <a:pt x="22" y="2"/>
                    </a:lnTo>
                    <a:lnTo>
                      <a:pt x="11" y="2"/>
                    </a:lnTo>
                    <a:close/>
                  </a:path>
                </a:pathLst>
              </a:custGeom>
              <a:solidFill>
                <a:srgbClr val="000000"/>
              </a:solidFill>
              <a:ln w="9525">
                <a:noFill/>
                <a:round/>
                <a:headEnd/>
                <a:tailEnd/>
              </a:ln>
            </p:spPr>
            <p:txBody>
              <a:bodyPr/>
              <a:lstStyle/>
              <a:p>
                <a:endParaRPr lang="en-US"/>
              </a:p>
            </p:txBody>
          </p:sp>
          <p:sp>
            <p:nvSpPr>
              <p:cNvPr id="1197" name="Freeform 364"/>
              <p:cNvSpPr>
                <a:spLocks/>
              </p:cNvSpPr>
              <p:nvPr/>
            </p:nvSpPr>
            <p:spPr bwMode="auto">
              <a:xfrm>
                <a:off x="4010" y="1797"/>
                <a:ext cx="40" cy="12"/>
              </a:xfrm>
              <a:custGeom>
                <a:avLst/>
                <a:gdLst>
                  <a:gd name="T0" fmla="*/ 0 w 201"/>
                  <a:gd name="T1" fmla="*/ 0 h 108"/>
                  <a:gd name="T2" fmla="*/ 0 w 201"/>
                  <a:gd name="T3" fmla="*/ 0 h 108"/>
                  <a:gd name="T4" fmla="*/ 0 w 201"/>
                  <a:gd name="T5" fmla="*/ 0 h 108"/>
                  <a:gd name="T6" fmla="*/ 0 w 201"/>
                  <a:gd name="T7" fmla="*/ 0 h 108"/>
                  <a:gd name="T8" fmla="*/ 0 w 201"/>
                  <a:gd name="T9" fmla="*/ 0 h 108"/>
                  <a:gd name="T10" fmla="*/ 0 w 201"/>
                  <a:gd name="T11" fmla="*/ 0 h 108"/>
                  <a:gd name="T12" fmla="*/ 0 w 201"/>
                  <a:gd name="T13" fmla="*/ 0 h 108"/>
                  <a:gd name="T14" fmla="*/ 0 w 201"/>
                  <a:gd name="T15" fmla="*/ 0 h 108"/>
                  <a:gd name="T16" fmla="*/ 0 w 201"/>
                  <a:gd name="T17" fmla="*/ 0 h 108"/>
                  <a:gd name="T18" fmla="*/ 0 w 201"/>
                  <a:gd name="T19" fmla="*/ 0 h 108"/>
                  <a:gd name="T20" fmla="*/ 0 w 201"/>
                  <a:gd name="T21" fmla="*/ 0 h 108"/>
                  <a:gd name="T22" fmla="*/ 0 w 201"/>
                  <a:gd name="T23" fmla="*/ 0 h 108"/>
                  <a:gd name="T24" fmla="*/ 0 w 201"/>
                  <a:gd name="T25" fmla="*/ 0 h 108"/>
                  <a:gd name="T26" fmla="*/ 0 w 201"/>
                  <a:gd name="T27" fmla="*/ 0 h 108"/>
                  <a:gd name="T28" fmla="*/ 0 w 201"/>
                  <a:gd name="T29" fmla="*/ 0 h 108"/>
                  <a:gd name="T30" fmla="*/ 0 w 201"/>
                  <a:gd name="T31" fmla="*/ 0 h 108"/>
                  <a:gd name="T32" fmla="*/ 0 w 201"/>
                  <a:gd name="T33" fmla="*/ 0 h 108"/>
                  <a:gd name="T34" fmla="*/ 0 w 201"/>
                  <a:gd name="T35" fmla="*/ 0 h 108"/>
                  <a:gd name="T36" fmla="*/ 0 w 201"/>
                  <a:gd name="T37" fmla="*/ 0 h 108"/>
                  <a:gd name="T38" fmla="*/ 0 w 201"/>
                  <a:gd name="T39" fmla="*/ 0 h 108"/>
                  <a:gd name="T40" fmla="*/ 0 w 201"/>
                  <a:gd name="T41" fmla="*/ 0 h 108"/>
                  <a:gd name="T42" fmla="*/ 0 w 201"/>
                  <a:gd name="T43" fmla="*/ 0 h 108"/>
                  <a:gd name="T44" fmla="*/ 0 w 201"/>
                  <a:gd name="T45" fmla="*/ 0 h 108"/>
                  <a:gd name="T46" fmla="*/ 0 w 201"/>
                  <a:gd name="T47" fmla="*/ 0 h 108"/>
                  <a:gd name="T48" fmla="*/ 0 w 201"/>
                  <a:gd name="T49" fmla="*/ 0 h 108"/>
                  <a:gd name="T50" fmla="*/ 0 w 201"/>
                  <a:gd name="T51" fmla="*/ 0 h 108"/>
                  <a:gd name="T52" fmla="*/ 0 w 201"/>
                  <a:gd name="T53" fmla="*/ 0 h 108"/>
                  <a:gd name="T54" fmla="*/ 0 w 201"/>
                  <a:gd name="T55" fmla="*/ 0 h 108"/>
                  <a:gd name="T56" fmla="*/ 0 w 201"/>
                  <a:gd name="T57" fmla="*/ 0 h 108"/>
                  <a:gd name="T58" fmla="*/ 0 w 201"/>
                  <a:gd name="T59" fmla="*/ 0 h 108"/>
                  <a:gd name="T60" fmla="*/ 0 w 201"/>
                  <a:gd name="T61" fmla="*/ 0 h 108"/>
                  <a:gd name="T62" fmla="*/ 0 w 201"/>
                  <a:gd name="T63" fmla="*/ 0 h 108"/>
                  <a:gd name="T64" fmla="*/ 0 w 201"/>
                  <a:gd name="T65" fmla="*/ 0 h 108"/>
                  <a:gd name="T66" fmla="*/ 0 w 201"/>
                  <a:gd name="T67" fmla="*/ 0 h 108"/>
                  <a:gd name="T68" fmla="*/ 0 w 201"/>
                  <a:gd name="T69" fmla="*/ 0 h 108"/>
                  <a:gd name="T70" fmla="*/ 0 w 201"/>
                  <a:gd name="T71" fmla="*/ 0 h 108"/>
                  <a:gd name="T72" fmla="*/ 0 w 201"/>
                  <a:gd name="T73" fmla="*/ 0 h 108"/>
                  <a:gd name="T74" fmla="*/ 0 w 201"/>
                  <a:gd name="T75" fmla="*/ 0 h 108"/>
                  <a:gd name="T76" fmla="*/ 0 w 201"/>
                  <a:gd name="T77" fmla="*/ 0 h 108"/>
                  <a:gd name="T78" fmla="*/ 0 w 201"/>
                  <a:gd name="T79" fmla="*/ 0 h 108"/>
                  <a:gd name="T80" fmla="*/ 0 w 201"/>
                  <a:gd name="T81" fmla="*/ 0 h 10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1"/>
                  <a:gd name="T124" fmla="*/ 0 h 108"/>
                  <a:gd name="T125" fmla="*/ 201 w 201"/>
                  <a:gd name="T126" fmla="*/ 108 h 10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1" h="108">
                    <a:moveTo>
                      <a:pt x="0" y="97"/>
                    </a:moveTo>
                    <a:lnTo>
                      <a:pt x="0" y="85"/>
                    </a:lnTo>
                    <a:lnTo>
                      <a:pt x="1" y="75"/>
                    </a:lnTo>
                    <a:lnTo>
                      <a:pt x="3" y="67"/>
                    </a:lnTo>
                    <a:lnTo>
                      <a:pt x="7" y="61"/>
                    </a:lnTo>
                    <a:lnTo>
                      <a:pt x="14" y="56"/>
                    </a:lnTo>
                    <a:lnTo>
                      <a:pt x="24" y="53"/>
                    </a:lnTo>
                    <a:lnTo>
                      <a:pt x="36" y="49"/>
                    </a:lnTo>
                    <a:lnTo>
                      <a:pt x="52" y="47"/>
                    </a:lnTo>
                    <a:lnTo>
                      <a:pt x="66" y="41"/>
                    </a:lnTo>
                    <a:lnTo>
                      <a:pt x="82" y="34"/>
                    </a:lnTo>
                    <a:lnTo>
                      <a:pt x="102" y="25"/>
                    </a:lnTo>
                    <a:lnTo>
                      <a:pt x="123" y="17"/>
                    </a:lnTo>
                    <a:lnTo>
                      <a:pt x="144" y="8"/>
                    </a:lnTo>
                    <a:lnTo>
                      <a:pt x="165" y="3"/>
                    </a:lnTo>
                    <a:lnTo>
                      <a:pt x="184" y="0"/>
                    </a:lnTo>
                    <a:lnTo>
                      <a:pt x="201" y="0"/>
                    </a:lnTo>
                    <a:lnTo>
                      <a:pt x="197" y="11"/>
                    </a:lnTo>
                    <a:lnTo>
                      <a:pt x="194" y="21"/>
                    </a:lnTo>
                    <a:lnTo>
                      <a:pt x="192" y="27"/>
                    </a:lnTo>
                    <a:lnTo>
                      <a:pt x="190" y="31"/>
                    </a:lnTo>
                    <a:lnTo>
                      <a:pt x="189" y="35"/>
                    </a:lnTo>
                    <a:lnTo>
                      <a:pt x="187" y="37"/>
                    </a:lnTo>
                    <a:lnTo>
                      <a:pt x="187" y="38"/>
                    </a:lnTo>
                    <a:lnTo>
                      <a:pt x="173" y="46"/>
                    </a:lnTo>
                    <a:lnTo>
                      <a:pt x="157" y="56"/>
                    </a:lnTo>
                    <a:lnTo>
                      <a:pt x="139" y="65"/>
                    </a:lnTo>
                    <a:lnTo>
                      <a:pt x="121" y="74"/>
                    </a:lnTo>
                    <a:lnTo>
                      <a:pt x="102" y="82"/>
                    </a:lnTo>
                    <a:lnTo>
                      <a:pt x="86" y="89"/>
                    </a:lnTo>
                    <a:lnTo>
                      <a:pt x="69" y="96"/>
                    </a:lnTo>
                    <a:lnTo>
                      <a:pt x="55" y="100"/>
                    </a:lnTo>
                    <a:lnTo>
                      <a:pt x="44" y="105"/>
                    </a:lnTo>
                    <a:lnTo>
                      <a:pt x="35" y="107"/>
                    </a:lnTo>
                    <a:lnTo>
                      <a:pt x="29" y="108"/>
                    </a:lnTo>
                    <a:lnTo>
                      <a:pt x="23" y="107"/>
                    </a:lnTo>
                    <a:lnTo>
                      <a:pt x="17" y="105"/>
                    </a:lnTo>
                    <a:lnTo>
                      <a:pt x="12" y="103"/>
                    </a:lnTo>
                    <a:lnTo>
                      <a:pt x="6" y="100"/>
                    </a:lnTo>
                    <a:lnTo>
                      <a:pt x="0" y="97"/>
                    </a:lnTo>
                    <a:close/>
                  </a:path>
                </a:pathLst>
              </a:custGeom>
              <a:solidFill>
                <a:srgbClr val="999999"/>
              </a:solidFill>
              <a:ln w="9525">
                <a:noFill/>
                <a:round/>
                <a:headEnd/>
                <a:tailEnd/>
              </a:ln>
            </p:spPr>
            <p:txBody>
              <a:bodyPr/>
              <a:lstStyle/>
              <a:p>
                <a:endParaRPr lang="en-US"/>
              </a:p>
            </p:txBody>
          </p:sp>
          <p:sp>
            <p:nvSpPr>
              <p:cNvPr id="1198" name="Freeform 365"/>
              <p:cNvSpPr>
                <a:spLocks/>
              </p:cNvSpPr>
              <p:nvPr/>
            </p:nvSpPr>
            <p:spPr bwMode="auto">
              <a:xfrm>
                <a:off x="4009" y="1810"/>
                <a:ext cx="11" cy="12"/>
              </a:xfrm>
              <a:custGeom>
                <a:avLst/>
                <a:gdLst>
                  <a:gd name="T0" fmla="*/ 0 w 60"/>
                  <a:gd name="T1" fmla="*/ 0 h 55"/>
                  <a:gd name="T2" fmla="*/ 0 w 60"/>
                  <a:gd name="T3" fmla="*/ 0 h 55"/>
                  <a:gd name="T4" fmla="*/ 0 w 60"/>
                  <a:gd name="T5" fmla="*/ 0 h 55"/>
                  <a:gd name="T6" fmla="*/ 0 w 60"/>
                  <a:gd name="T7" fmla="*/ 0 h 55"/>
                  <a:gd name="T8" fmla="*/ 0 w 60"/>
                  <a:gd name="T9" fmla="*/ 0 h 55"/>
                  <a:gd name="T10" fmla="*/ 0 w 60"/>
                  <a:gd name="T11" fmla="*/ 0 h 55"/>
                  <a:gd name="T12" fmla="*/ 0 w 60"/>
                  <a:gd name="T13" fmla="*/ 0 h 55"/>
                  <a:gd name="T14" fmla="*/ 0 w 60"/>
                  <a:gd name="T15" fmla="*/ 0 h 55"/>
                  <a:gd name="T16" fmla="*/ 0 w 60"/>
                  <a:gd name="T17" fmla="*/ 0 h 55"/>
                  <a:gd name="T18" fmla="*/ 0 w 60"/>
                  <a:gd name="T19" fmla="*/ 0 h 55"/>
                  <a:gd name="T20" fmla="*/ 0 w 60"/>
                  <a:gd name="T21" fmla="*/ 0 h 55"/>
                  <a:gd name="T22" fmla="*/ 0 w 60"/>
                  <a:gd name="T23" fmla="*/ 0 h 55"/>
                  <a:gd name="T24" fmla="*/ 0 w 60"/>
                  <a:gd name="T25" fmla="*/ 0 h 55"/>
                  <a:gd name="T26" fmla="*/ 0 w 60"/>
                  <a:gd name="T27" fmla="*/ 0 h 55"/>
                  <a:gd name="T28" fmla="*/ 0 w 60"/>
                  <a:gd name="T29" fmla="*/ 0 h 55"/>
                  <a:gd name="T30" fmla="*/ 0 w 60"/>
                  <a:gd name="T31" fmla="*/ 0 h 55"/>
                  <a:gd name="T32" fmla="*/ 0 w 60"/>
                  <a:gd name="T33" fmla="*/ 0 h 55"/>
                  <a:gd name="T34" fmla="*/ 0 w 60"/>
                  <a:gd name="T35" fmla="*/ 0 h 55"/>
                  <a:gd name="T36" fmla="*/ 0 w 60"/>
                  <a:gd name="T37" fmla="*/ 0 h 55"/>
                  <a:gd name="T38" fmla="*/ 0 w 60"/>
                  <a:gd name="T39" fmla="*/ 0 h 55"/>
                  <a:gd name="T40" fmla="*/ 0 w 60"/>
                  <a:gd name="T41" fmla="*/ 0 h 55"/>
                  <a:gd name="T42" fmla="*/ 0 w 60"/>
                  <a:gd name="T43" fmla="*/ 0 h 55"/>
                  <a:gd name="T44" fmla="*/ 0 w 60"/>
                  <a:gd name="T45" fmla="*/ 0 h 55"/>
                  <a:gd name="T46" fmla="*/ 0 w 60"/>
                  <a:gd name="T47" fmla="*/ 0 h 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55"/>
                  <a:gd name="T74" fmla="*/ 60 w 60"/>
                  <a:gd name="T75" fmla="*/ 55 h 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55">
                    <a:moveTo>
                      <a:pt x="56" y="0"/>
                    </a:moveTo>
                    <a:lnTo>
                      <a:pt x="57" y="0"/>
                    </a:lnTo>
                    <a:lnTo>
                      <a:pt x="41" y="2"/>
                    </a:lnTo>
                    <a:lnTo>
                      <a:pt x="29" y="5"/>
                    </a:lnTo>
                    <a:lnTo>
                      <a:pt x="18" y="9"/>
                    </a:lnTo>
                    <a:lnTo>
                      <a:pt x="9" y="16"/>
                    </a:lnTo>
                    <a:lnTo>
                      <a:pt x="3" y="23"/>
                    </a:lnTo>
                    <a:lnTo>
                      <a:pt x="1" y="32"/>
                    </a:lnTo>
                    <a:lnTo>
                      <a:pt x="0" y="43"/>
                    </a:lnTo>
                    <a:lnTo>
                      <a:pt x="0" y="55"/>
                    </a:lnTo>
                    <a:lnTo>
                      <a:pt x="11" y="55"/>
                    </a:lnTo>
                    <a:lnTo>
                      <a:pt x="11" y="43"/>
                    </a:lnTo>
                    <a:lnTo>
                      <a:pt x="12" y="34"/>
                    </a:lnTo>
                    <a:lnTo>
                      <a:pt x="14" y="27"/>
                    </a:lnTo>
                    <a:lnTo>
                      <a:pt x="18" y="22"/>
                    </a:lnTo>
                    <a:lnTo>
                      <a:pt x="22" y="18"/>
                    </a:lnTo>
                    <a:lnTo>
                      <a:pt x="31" y="16"/>
                    </a:lnTo>
                    <a:lnTo>
                      <a:pt x="44" y="13"/>
                    </a:lnTo>
                    <a:lnTo>
                      <a:pt x="59" y="11"/>
                    </a:lnTo>
                    <a:lnTo>
                      <a:pt x="60" y="11"/>
                    </a:lnTo>
                    <a:lnTo>
                      <a:pt x="59" y="11"/>
                    </a:lnTo>
                    <a:lnTo>
                      <a:pt x="60" y="11"/>
                    </a:lnTo>
                    <a:lnTo>
                      <a:pt x="56" y="0"/>
                    </a:lnTo>
                    <a:close/>
                  </a:path>
                </a:pathLst>
              </a:custGeom>
              <a:solidFill>
                <a:srgbClr val="000000"/>
              </a:solidFill>
              <a:ln w="9525">
                <a:noFill/>
                <a:round/>
                <a:headEnd/>
                <a:tailEnd/>
              </a:ln>
            </p:spPr>
            <p:txBody>
              <a:bodyPr/>
              <a:lstStyle/>
              <a:p>
                <a:endParaRPr lang="en-US"/>
              </a:p>
            </p:txBody>
          </p:sp>
          <p:sp>
            <p:nvSpPr>
              <p:cNvPr id="1199" name="Freeform 366"/>
              <p:cNvSpPr>
                <a:spLocks/>
              </p:cNvSpPr>
              <p:nvPr/>
            </p:nvSpPr>
            <p:spPr bwMode="auto">
              <a:xfrm>
                <a:off x="4010" y="1802"/>
                <a:ext cx="32" cy="12"/>
              </a:xfrm>
              <a:custGeom>
                <a:avLst/>
                <a:gdLst>
                  <a:gd name="T0" fmla="*/ 0 w 158"/>
                  <a:gd name="T1" fmla="*/ 0 h 58"/>
                  <a:gd name="T2" fmla="*/ 0 w 158"/>
                  <a:gd name="T3" fmla="*/ 0 h 58"/>
                  <a:gd name="T4" fmla="*/ 0 w 158"/>
                  <a:gd name="T5" fmla="*/ 0 h 58"/>
                  <a:gd name="T6" fmla="*/ 0 w 158"/>
                  <a:gd name="T7" fmla="*/ 0 h 58"/>
                  <a:gd name="T8" fmla="*/ 0 w 158"/>
                  <a:gd name="T9" fmla="*/ 0 h 58"/>
                  <a:gd name="T10" fmla="*/ 0 w 158"/>
                  <a:gd name="T11" fmla="*/ 0 h 58"/>
                  <a:gd name="T12" fmla="*/ 0 w 158"/>
                  <a:gd name="T13" fmla="*/ 0 h 58"/>
                  <a:gd name="T14" fmla="*/ 0 w 158"/>
                  <a:gd name="T15" fmla="*/ 0 h 58"/>
                  <a:gd name="T16" fmla="*/ 0 w 158"/>
                  <a:gd name="T17" fmla="*/ 0 h 58"/>
                  <a:gd name="T18" fmla="*/ 0 w 158"/>
                  <a:gd name="T19" fmla="*/ 0 h 58"/>
                  <a:gd name="T20" fmla="*/ 0 w 158"/>
                  <a:gd name="T21" fmla="*/ 0 h 58"/>
                  <a:gd name="T22" fmla="*/ 0 w 158"/>
                  <a:gd name="T23" fmla="*/ 0 h 58"/>
                  <a:gd name="T24" fmla="*/ 0 w 158"/>
                  <a:gd name="T25" fmla="*/ 0 h 58"/>
                  <a:gd name="T26" fmla="*/ 0 w 158"/>
                  <a:gd name="T27" fmla="*/ 0 h 58"/>
                  <a:gd name="T28" fmla="*/ 0 w 158"/>
                  <a:gd name="T29" fmla="*/ 0 h 58"/>
                  <a:gd name="T30" fmla="*/ 0 w 158"/>
                  <a:gd name="T31" fmla="*/ 0 h 58"/>
                  <a:gd name="T32" fmla="*/ 0 w 158"/>
                  <a:gd name="T33" fmla="*/ 0 h 58"/>
                  <a:gd name="T34" fmla="*/ 0 w 158"/>
                  <a:gd name="T35" fmla="*/ 0 h 58"/>
                  <a:gd name="T36" fmla="*/ 0 w 158"/>
                  <a:gd name="T37" fmla="*/ 0 h 58"/>
                  <a:gd name="T38" fmla="*/ 0 w 158"/>
                  <a:gd name="T39" fmla="*/ 0 h 58"/>
                  <a:gd name="T40" fmla="*/ 0 w 158"/>
                  <a:gd name="T41" fmla="*/ 0 h 58"/>
                  <a:gd name="T42" fmla="*/ 0 w 158"/>
                  <a:gd name="T43" fmla="*/ 0 h 58"/>
                  <a:gd name="T44" fmla="*/ 0 w 158"/>
                  <a:gd name="T45" fmla="*/ 0 h 58"/>
                  <a:gd name="T46" fmla="*/ 0 w 158"/>
                  <a:gd name="T47" fmla="*/ 0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8"/>
                  <a:gd name="T73" fmla="*/ 0 h 58"/>
                  <a:gd name="T74" fmla="*/ 158 w 158"/>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8" h="58">
                    <a:moveTo>
                      <a:pt x="156" y="6"/>
                    </a:moveTo>
                    <a:lnTo>
                      <a:pt x="152" y="0"/>
                    </a:lnTo>
                    <a:lnTo>
                      <a:pt x="134" y="0"/>
                    </a:lnTo>
                    <a:lnTo>
                      <a:pt x="114" y="3"/>
                    </a:lnTo>
                    <a:lnTo>
                      <a:pt x="92" y="8"/>
                    </a:lnTo>
                    <a:lnTo>
                      <a:pt x="70" y="16"/>
                    </a:lnTo>
                    <a:lnTo>
                      <a:pt x="50" y="25"/>
                    </a:lnTo>
                    <a:lnTo>
                      <a:pt x="30" y="33"/>
                    </a:lnTo>
                    <a:lnTo>
                      <a:pt x="13" y="42"/>
                    </a:lnTo>
                    <a:lnTo>
                      <a:pt x="0" y="47"/>
                    </a:lnTo>
                    <a:lnTo>
                      <a:pt x="4" y="58"/>
                    </a:lnTo>
                    <a:lnTo>
                      <a:pt x="18" y="50"/>
                    </a:lnTo>
                    <a:lnTo>
                      <a:pt x="35" y="44"/>
                    </a:lnTo>
                    <a:lnTo>
                      <a:pt x="55" y="35"/>
                    </a:lnTo>
                    <a:lnTo>
                      <a:pt x="75" y="27"/>
                    </a:lnTo>
                    <a:lnTo>
                      <a:pt x="96" y="19"/>
                    </a:lnTo>
                    <a:lnTo>
                      <a:pt x="116" y="13"/>
                    </a:lnTo>
                    <a:lnTo>
                      <a:pt x="134" y="10"/>
                    </a:lnTo>
                    <a:lnTo>
                      <a:pt x="150" y="10"/>
                    </a:lnTo>
                    <a:lnTo>
                      <a:pt x="145" y="4"/>
                    </a:lnTo>
                    <a:lnTo>
                      <a:pt x="156" y="6"/>
                    </a:lnTo>
                    <a:lnTo>
                      <a:pt x="158" y="1"/>
                    </a:lnTo>
                    <a:lnTo>
                      <a:pt x="152" y="0"/>
                    </a:lnTo>
                    <a:lnTo>
                      <a:pt x="156" y="6"/>
                    </a:lnTo>
                    <a:close/>
                  </a:path>
                </a:pathLst>
              </a:custGeom>
              <a:solidFill>
                <a:srgbClr val="000000"/>
              </a:solidFill>
              <a:ln w="9525">
                <a:noFill/>
                <a:round/>
                <a:headEnd/>
                <a:tailEnd/>
              </a:ln>
            </p:spPr>
            <p:txBody>
              <a:bodyPr/>
              <a:lstStyle/>
              <a:p>
                <a:endParaRPr lang="en-US"/>
              </a:p>
            </p:txBody>
          </p:sp>
          <p:sp>
            <p:nvSpPr>
              <p:cNvPr id="1200" name="Freeform 367"/>
              <p:cNvSpPr>
                <a:spLocks/>
              </p:cNvSpPr>
              <p:nvPr/>
            </p:nvSpPr>
            <p:spPr bwMode="auto">
              <a:xfrm>
                <a:off x="4036" y="1836"/>
                <a:ext cx="6" cy="12"/>
              </a:xfrm>
              <a:custGeom>
                <a:avLst/>
                <a:gdLst>
                  <a:gd name="T0" fmla="*/ 0 w 24"/>
                  <a:gd name="T1" fmla="*/ 0 h 43"/>
                  <a:gd name="T2" fmla="*/ 0 w 24"/>
                  <a:gd name="T3" fmla="*/ 0 h 43"/>
                  <a:gd name="T4" fmla="*/ 0 w 24"/>
                  <a:gd name="T5" fmla="*/ 0 h 43"/>
                  <a:gd name="T6" fmla="*/ 0 w 24"/>
                  <a:gd name="T7" fmla="*/ 0 h 43"/>
                  <a:gd name="T8" fmla="*/ 0 w 24"/>
                  <a:gd name="T9" fmla="*/ 0 h 43"/>
                  <a:gd name="T10" fmla="*/ 0 w 24"/>
                  <a:gd name="T11" fmla="*/ 0 h 43"/>
                  <a:gd name="T12" fmla="*/ 0 w 24"/>
                  <a:gd name="T13" fmla="*/ 0 h 43"/>
                  <a:gd name="T14" fmla="*/ 0 w 24"/>
                  <a:gd name="T15" fmla="*/ 0 h 43"/>
                  <a:gd name="T16" fmla="*/ 0 w 24"/>
                  <a:gd name="T17" fmla="*/ 0 h 43"/>
                  <a:gd name="T18" fmla="*/ 0 w 24"/>
                  <a:gd name="T19" fmla="*/ 0 h 43"/>
                  <a:gd name="T20" fmla="*/ 0 w 24"/>
                  <a:gd name="T21" fmla="*/ 0 h 43"/>
                  <a:gd name="T22" fmla="*/ 0 w 24"/>
                  <a:gd name="T23" fmla="*/ 0 h 43"/>
                  <a:gd name="T24" fmla="*/ 0 w 24"/>
                  <a:gd name="T25" fmla="*/ 0 h 43"/>
                  <a:gd name="T26" fmla="*/ 0 w 24"/>
                  <a:gd name="T27" fmla="*/ 0 h 43"/>
                  <a:gd name="T28" fmla="*/ 0 w 24"/>
                  <a:gd name="T29" fmla="*/ 0 h 43"/>
                  <a:gd name="T30" fmla="*/ 0 w 24"/>
                  <a:gd name="T31" fmla="*/ 0 h 43"/>
                  <a:gd name="T32" fmla="*/ 0 w 24"/>
                  <a:gd name="T33" fmla="*/ 0 h 43"/>
                  <a:gd name="T34" fmla="*/ 0 w 24"/>
                  <a:gd name="T35" fmla="*/ 0 h 43"/>
                  <a:gd name="T36" fmla="*/ 0 w 24"/>
                  <a:gd name="T37" fmla="*/ 0 h 43"/>
                  <a:gd name="T38" fmla="*/ 0 w 24"/>
                  <a:gd name="T39" fmla="*/ 0 h 43"/>
                  <a:gd name="T40" fmla="*/ 0 w 24"/>
                  <a:gd name="T41" fmla="*/ 0 h 43"/>
                  <a:gd name="T42" fmla="*/ 0 w 24"/>
                  <a:gd name="T43" fmla="*/ 0 h 43"/>
                  <a:gd name="T44" fmla="*/ 0 w 24"/>
                  <a:gd name="T45" fmla="*/ 0 h 43"/>
                  <a:gd name="T46" fmla="*/ 0 w 24"/>
                  <a:gd name="T47" fmla="*/ 0 h 4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43"/>
                  <a:gd name="T74" fmla="*/ 24 w 24"/>
                  <a:gd name="T75" fmla="*/ 43 h 4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43">
                    <a:moveTo>
                      <a:pt x="9" y="43"/>
                    </a:moveTo>
                    <a:lnTo>
                      <a:pt x="10" y="42"/>
                    </a:lnTo>
                    <a:lnTo>
                      <a:pt x="11" y="39"/>
                    </a:lnTo>
                    <a:lnTo>
                      <a:pt x="11" y="40"/>
                    </a:lnTo>
                    <a:lnTo>
                      <a:pt x="12" y="38"/>
                    </a:lnTo>
                    <a:lnTo>
                      <a:pt x="13" y="35"/>
                    </a:lnTo>
                    <a:lnTo>
                      <a:pt x="15" y="30"/>
                    </a:lnTo>
                    <a:lnTo>
                      <a:pt x="18" y="24"/>
                    </a:lnTo>
                    <a:lnTo>
                      <a:pt x="21" y="14"/>
                    </a:lnTo>
                    <a:lnTo>
                      <a:pt x="24" y="2"/>
                    </a:lnTo>
                    <a:lnTo>
                      <a:pt x="13" y="0"/>
                    </a:lnTo>
                    <a:lnTo>
                      <a:pt x="10" y="11"/>
                    </a:lnTo>
                    <a:lnTo>
                      <a:pt x="7" y="20"/>
                    </a:lnTo>
                    <a:lnTo>
                      <a:pt x="4" y="26"/>
                    </a:lnTo>
                    <a:lnTo>
                      <a:pt x="2" y="30"/>
                    </a:lnTo>
                    <a:lnTo>
                      <a:pt x="1" y="34"/>
                    </a:lnTo>
                    <a:lnTo>
                      <a:pt x="0" y="36"/>
                    </a:lnTo>
                    <a:lnTo>
                      <a:pt x="0" y="39"/>
                    </a:lnTo>
                    <a:lnTo>
                      <a:pt x="1" y="36"/>
                    </a:lnTo>
                    <a:lnTo>
                      <a:pt x="2" y="35"/>
                    </a:lnTo>
                    <a:lnTo>
                      <a:pt x="9" y="43"/>
                    </a:lnTo>
                    <a:lnTo>
                      <a:pt x="10" y="43"/>
                    </a:lnTo>
                    <a:lnTo>
                      <a:pt x="10" y="42"/>
                    </a:lnTo>
                    <a:lnTo>
                      <a:pt x="9" y="43"/>
                    </a:lnTo>
                    <a:close/>
                  </a:path>
                </a:pathLst>
              </a:custGeom>
              <a:solidFill>
                <a:srgbClr val="000000"/>
              </a:solidFill>
              <a:ln w="9525">
                <a:noFill/>
                <a:round/>
                <a:headEnd/>
                <a:tailEnd/>
              </a:ln>
            </p:spPr>
            <p:txBody>
              <a:bodyPr/>
              <a:lstStyle/>
              <a:p>
                <a:endParaRPr lang="en-US"/>
              </a:p>
            </p:txBody>
          </p:sp>
          <p:sp>
            <p:nvSpPr>
              <p:cNvPr id="1201" name="Freeform 368"/>
              <p:cNvSpPr>
                <a:spLocks/>
              </p:cNvSpPr>
              <p:nvPr/>
            </p:nvSpPr>
            <p:spPr bwMode="auto">
              <a:xfrm>
                <a:off x="4022" y="1885"/>
                <a:ext cx="28" cy="12"/>
              </a:xfrm>
              <a:custGeom>
                <a:avLst/>
                <a:gdLst>
                  <a:gd name="T0" fmla="*/ 0 w 138"/>
                  <a:gd name="T1" fmla="*/ 0 h 71"/>
                  <a:gd name="T2" fmla="*/ 0 w 138"/>
                  <a:gd name="T3" fmla="*/ 0 h 71"/>
                  <a:gd name="T4" fmla="*/ 0 w 138"/>
                  <a:gd name="T5" fmla="*/ 0 h 71"/>
                  <a:gd name="T6" fmla="*/ 0 w 138"/>
                  <a:gd name="T7" fmla="*/ 0 h 71"/>
                  <a:gd name="T8" fmla="*/ 0 w 138"/>
                  <a:gd name="T9" fmla="*/ 0 h 71"/>
                  <a:gd name="T10" fmla="*/ 0 w 138"/>
                  <a:gd name="T11" fmla="*/ 0 h 71"/>
                  <a:gd name="T12" fmla="*/ 0 w 138"/>
                  <a:gd name="T13" fmla="*/ 0 h 71"/>
                  <a:gd name="T14" fmla="*/ 0 w 138"/>
                  <a:gd name="T15" fmla="*/ 0 h 71"/>
                  <a:gd name="T16" fmla="*/ 0 w 138"/>
                  <a:gd name="T17" fmla="*/ 0 h 71"/>
                  <a:gd name="T18" fmla="*/ 0 w 138"/>
                  <a:gd name="T19" fmla="*/ 0 h 71"/>
                  <a:gd name="T20" fmla="*/ 0 w 138"/>
                  <a:gd name="T21" fmla="*/ 0 h 71"/>
                  <a:gd name="T22" fmla="*/ 0 w 138"/>
                  <a:gd name="T23" fmla="*/ 0 h 71"/>
                  <a:gd name="T24" fmla="*/ 0 w 138"/>
                  <a:gd name="T25" fmla="*/ 0 h 71"/>
                  <a:gd name="T26" fmla="*/ 0 w 138"/>
                  <a:gd name="T27" fmla="*/ 0 h 71"/>
                  <a:gd name="T28" fmla="*/ 0 w 138"/>
                  <a:gd name="T29" fmla="*/ 0 h 71"/>
                  <a:gd name="T30" fmla="*/ 0 w 138"/>
                  <a:gd name="T31" fmla="*/ 0 h 71"/>
                  <a:gd name="T32" fmla="*/ 0 w 138"/>
                  <a:gd name="T33" fmla="*/ 0 h 71"/>
                  <a:gd name="T34" fmla="*/ 0 w 138"/>
                  <a:gd name="T35" fmla="*/ 0 h 71"/>
                  <a:gd name="T36" fmla="*/ 0 w 138"/>
                  <a:gd name="T37" fmla="*/ 0 h 71"/>
                  <a:gd name="T38" fmla="*/ 0 w 138"/>
                  <a:gd name="T39" fmla="*/ 0 h 71"/>
                  <a:gd name="T40" fmla="*/ 0 w 138"/>
                  <a:gd name="T41" fmla="*/ 0 h 71"/>
                  <a:gd name="T42" fmla="*/ 0 w 138"/>
                  <a:gd name="T43" fmla="*/ 0 h 71"/>
                  <a:gd name="T44" fmla="*/ 0 w 138"/>
                  <a:gd name="T45" fmla="*/ 0 h 71"/>
                  <a:gd name="T46" fmla="*/ 0 w 138"/>
                  <a:gd name="T47" fmla="*/ 0 h 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8"/>
                  <a:gd name="T73" fmla="*/ 0 h 71"/>
                  <a:gd name="T74" fmla="*/ 138 w 138"/>
                  <a:gd name="T75" fmla="*/ 71 h 7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8" h="71">
                    <a:moveTo>
                      <a:pt x="5" y="70"/>
                    </a:moveTo>
                    <a:lnTo>
                      <a:pt x="4" y="71"/>
                    </a:lnTo>
                    <a:lnTo>
                      <a:pt x="18" y="67"/>
                    </a:lnTo>
                    <a:lnTo>
                      <a:pt x="35" y="61"/>
                    </a:lnTo>
                    <a:lnTo>
                      <a:pt x="52" y="53"/>
                    </a:lnTo>
                    <a:lnTo>
                      <a:pt x="71" y="44"/>
                    </a:lnTo>
                    <a:lnTo>
                      <a:pt x="89" y="35"/>
                    </a:lnTo>
                    <a:lnTo>
                      <a:pt x="108" y="26"/>
                    </a:lnTo>
                    <a:lnTo>
                      <a:pt x="123" y="16"/>
                    </a:lnTo>
                    <a:lnTo>
                      <a:pt x="138" y="8"/>
                    </a:lnTo>
                    <a:lnTo>
                      <a:pt x="131" y="0"/>
                    </a:lnTo>
                    <a:lnTo>
                      <a:pt x="117" y="8"/>
                    </a:lnTo>
                    <a:lnTo>
                      <a:pt x="101" y="17"/>
                    </a:lnTo>
                    <a:lnTo>
                      <a:pt x="84" y="27"/>
                    </a:lnTo>
                    <a:lnTo>
                      <a:pt x="66" y="35"/>
                    </a:lnTo>
                    <a:lnTo>
                      <a:pt x="47" y="43"/>
                    </a:lnTo>
                    <a:lnTo>
                      <a:pt x="30" y="50"/>
                    </a:lnTo>
                    <a:lnTo>
                      <a:pt x="14" y="56"/>
                    </a:lnTo>
                    <a:lnTo>
                      <a:pt x="1" y="61"/>
                    </a:lnTo>
                    <a:lnTo>
                      <a:pt x="0" y="62"/>
                    </a:lnTo>
                    <a:lnTo>
                      <a:pt x="1" y="61"/>
                    </a:lnTo>
                    <a:lnTo>
                      <a:pt x="0" y="61"/>
                    </a:lnTo>
                    <a:lnTo>
                      <a:pt x="0" y="62"/>
                    </a:lnTo>
                    <a:lnTo>
                      <a:pt x="5" y="70"/>
                    </a:lnTo>
                    <a:close/>
                  </a:path>
                </a:pathLst>
              </a:custGeom>
              <a:solidFill>
                <a:srgbClr val="000000"/>
              </a:solidFill>
              <a:ln w="9525">
                <a:noFill/>
                <a:round/>
                <a:headEnd/>
                <a:tailEnd/>
              </a:ln>
            </p:spPr>
            <p:txBody>
              <a:bodyPr/>
              <a:lstStyle/>
              <a:p>
                <a:endParaRPr lang="en-US"/>
              </a:p>
            </p:txBody>
          </p:sp>
          <p:sp>
            <p:nvSpPr>
              <p:cNvPr id="1202" name="Freeform 369"/>
              <p:cNvSpPr>
                <a:spLocks/>
              </p:cNvSpPr>
              <p:nvPr/>
            </p:nvSpPr>
            <p:spPr bwMode="auto">
              <a:xfrm>
                <a:off x="4010" y="1862"/>
                <a:ext cx="12" cy="11"/>
              </a:xfrm>
              <a:custGeom>
                <a:avLst/>
                <a:gdLst>
                  <a:gd name="T0" fmla="*/ 0 w 64"/>
                  <a:gd name="T1" fmla="*/ 1 h 22"/>
                  <a:gd name="T2" fmla="*/ 0 w 64"/>
                  <a:gd name="T3" fmla="*/ 1 h 22"/>
                  <a:gd name="T4" fmla="*/ 0 w 64"/>
                  <a:gd name="T5" fmla="*/ 1 h 22"/>
                  <a:gd name="T6" fmla="*/ 0 w 64"/>
                  <a:gd name="T7" fmla="*/ 1 h 22"/>
                  <a:gd name="T8" fmla="*/ 0 w 64"/>
                  <a:gd name="T9" fmla="*/ 1 h 22"/>
                  <a:gd name="T10" fmla="*/ 0 w 64"/>
                  <a:gd name="T11" fmla="*/ 1 h 22"/>
                  <a:gd name="T12" fmla="*/ 0 w 64"/>
                  <a:gd name="T13" fmla="*/ 1 h 22"/>
                  <a:gd name="T14" fmla="*/ 0 w 64"/>
                  <a:gd name="T15" fmla="*/ 1 h 22"/>
                  <a:gd name="T16" fmla="*/ 0 w 64"/>
                  <a:gd name="T17" fmla="*/ 1 h 22"/>
                  <a:gd name="T18" fmla="*/ 0 w 64"/>
                  <a:gd name="T19" fmla="*/ 1 h 22"/>
                  <a:gd name="T20" fmla="*/ 0 w 64"/>
                  <a:gd name="T21" fmla="*/ 1 h 22"/>
                  <a:gd name="T22" fmla="*/ 0 w 64"/>
                  <a:gd name="T23" fmla="*/ 1 h 22"/>
                  <a:gd name="T24" fmla="*/ 0 w 64"/>
                  <a:gd name="T25" fmla="*/ 1 h 22"/>
                  <a:gd name="T26" fmla="*/ 0 w 64"/>
                  <a:gd name="T27" fmla="*/ 1 h 22"/>
                  <a:gd name="T28" fmla="*/ 0 w 64"/>
                  <a:gd name="T29" fmla="*/ 1 h 22"/>
                  <a:gd name="T30" fmla="*/ 0 w 64"/>
                  <a:gd name="T31" fmla="*/ 1 h 22"/>
                  <a:gd name="T32" fmla="*/ 0 w 64"/>
                  <a:gd name="T33" fmla="*/ 1 h 22"/>
                  <a:gd name="T34" fmla="*/ 0 w 64"/>
                  <a:gd name="T35" fmla="*/ 1 h 22"/>
                  <a:gd name="T36" fmla="*/ 0 w 64"/>
                  <a:gd name="T37" fmla="*/ 0 h 22"/>
                  <a:gd name="T38" fmla="*/ 0 w 64"/>
                  <a:gd name="T39" fmla="*/ 1 h 22"/>
                  <a:gd name="T40" fmla="*/ 0 w 64"/>
                  <a:gd name="T41" fmla="*/ 1 h 22"/>
                  <a:gd name="T42" fmla="*/ 0 w 64"/>
                  <a:gd name="T43" fmla="*/ 1 h 22"/>
                  <a:gd name="T44" fmla="*/ 0 w 64"/>
                  <a:gd name="T45" fmla="*/ 1 h 22"/>
                  <a:gd name="T46" fmla="*/ 0 w 64"/>
                  <a:gd name="T47" fmla="*/ 1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22"/>
                  <a:gd name="T74" fmla="*/ 64 w 64"/>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22">
                    <a:moveTo>
                      <a:pt x="0" y="5"/>
                    </a:moveTo>
                    <a:lnTo>
                      <a:pt x="3" y="10"/>
                    </a:lnTo>
                    <a:lnTo>
                      <a:pt x="10" y="12"/>
                    </a:lnTo>
                    <a:lnTo>
                      <a:pt x="16" y="15"/>
                    </a:lnTo>
                    <a:lnTo>
                      <a:pt x="21" y="18"/>
                    </a:lnTo>
                    <a:lnTo>
                      <a:pt x="28" y="21"/>
                    </a:lnTo>
                    <a:lnTo>
                      <a:pt x="35" y="22"/>
                    </a:lnTo>
                    <a:lnTo>
                      <a:pt x="42" y="21"/>
                    </a:lnTo>
                    <a:lnTo>
                      <a:pt x="52" y="18"/>
                    </a:lnTo>
                    <a:lnTo>
                      <a:pt x="64" y="12"/>
                    </a:lnTo>
                    <a:lnTo>
                      <a:pt x="59" y="4"/>
                    </a:lnTo>
                    <a:lnTo>
                      <a:pt x="48" y="8"/>
                    </a:lnTo>
                    <a:lnTo>
                      <a:pt x="40" y="10"/>
                    </a:lnTo>
                    <a:lnTo>
                      <a:pt x="35" y="11"/>
                    </a:lnTo>
                    <a:lnTo>
                      <a:pt x="30" y="10"/>
                    </a:lnTo>
                    <a:lnTo>
                      <a:pt x="26" y="8"/>
                    </a:lnTo>
                    <a:lnTo>
                      <a:pt x="20" y="7"/>
                    </a:lnTo>
                    <a:lnTo>
                      <a:pt x="14" y="4"/>
                    </a:lnTo>
                    <a:lnTo>
                      <a:pt x="8" y="0"/>
                    </a:lnTo>
                    <a:lnTo>
                      <a:pt x="11" y="5"/>
                    </a:lnTo>
                    <a:lnTo>
                      <a:pt x="0" y="5"/>
                    </a:lnTo>
                    <a:lnTo>
                      <a:pt x="0" y="8"/>
                    </a:lnTo>
                    <a:lnTo>
                      <a:pt x="3" y="10"/>
                    </a:lnTo>
                    <a:lnTo>
                      <a:pt x="0" y="5"/>
                    </a:lnTo>
                    <a:close/>
                  </a:path>
                </a:pathLst>
              </a:custGeom>
              <a:solidFill>
                <a:srgbClr val="000000"/>
              </a:solidFill>
              <a:ln w="9525">
                <a:noFill/>
                <a:round/>
                <a:headEnd/>
                <a:tailEnd/>
              </a:ln>
            </p:spPr>
            <p:txBody>
              <a:bodyPr/>
              <a:lstStyle/>
              <a:p>
                <a:endParaRPr lang="en-US"/>
              </a:p>
            </p:txBody>
          </p:sp>
          <p:sp>
            <p:nvSpPr>
              <p:cNvPr id="1203" name="Freeform 370"/>
              <p:cNvSpPr>
                <a:spLocks/>
              </p:cNvSpPr>
              <p:nvPr/>
            </p:nvSpPr>
            <p:spPr bwMode="auto">
              <a:xfrm>
                <a:off x="3996" y="1860"/>
                <a:ext cx="15" cy="36"/>
              </a:xfrm>
              <a:custGeom>
                <a:avLst/>
                <a:gdLst>
                  <a:gd name="T0" fmla="*/ 0 w 71"/>
                  <a:gd name="T1" fmla="*/ 0 h 205"/>
                  <a:gd name="T2" fmla="*/ 0 w 71"/>
                  <a:gd name="T3" fmla="*/ 0 h 205"/>
                  <a:gd name="T4" fmla="*/ 0 w 71"/>
                  <a:gd name="T5" fmla="*/ 0 h 205"/>
                  <a:gd name="T6" fmla="*/ 0 w 71"/>
                  <a:gd name="T7" fmla="*/ 0 h 205"/>
                  <a:gd name="T8" fmla="*/ 0 w 71"/>
                  <a:gd name="T9" fmla="*/ 0 h 205"/>
                  <a:gd name="T10" fmla="*/ 0 w 71"/>
                  <a:gd name="T11" fmla="*/ 0 h 205"/>
                  <a:gd name="T12" fmla="*/ 0 w 71"/>
                  <a:gd name="T13" fmla="*/ 0 h 205"/>
                  <a:gd name="T14" fmla="*/ 0 w 71"/>
                  <a:gd name="T15" fmla="*/ 0 h 205"/>
                  <a:gd name="T16" fmla="*/ 0 w 71"/>
                  <a:gd name="T17" fmla="*/ 0 h 205"/>
                  <a:gd name="T18" fmla="*/ 0 w 71"/>
                  <a:gd name="T19" fmla="*/ 0 h 205"/>
                  <a:gd name="T20" fmla="*/ 0 w 71"/>
                  <a:gd name="T21" fmla="*/ 0 h 205"/>
                  <a:gd name="T22" fmla="*/ 0 w 71"/>
                  <a:gd name="T23" fmla="*/ 0 h 205"/>
                  <a:gd name="T24" fmla="*/ 0 w 71"/>
                  <a:gd name="T25" fmla="*/ 0 h 205"/>
                  <a:gd name="T26" fmla="*/ 0 w 71"/>
                  <a:gd name="T27" fmla="*/ 0 h 205"/>
                  <a:gd name="T28" fmla="*/ 0 w 71"/>
                  <a:gd name="T29" fmla="*/ 0 h 205"/>
                  <a:gd name="T30" fmla="*/ 0 w 71"/>
                  <a:gd name="T31" fmla="*/ 0 h 205"/>
                  <a:gd name="T32" fmla="*/ 0 w 71"/>
                  <a:gd name="T33" fmla="*/ 0 h 205"/>
                  <a:gd name="T34" fmla="*/ 0 w 71"/>
                  <a:gd name="T35" fmla="*/ 0 h 205"/>
                  <a:gd name="T36" fmla="*/ 0 w 71"/>
                  <a:gd name="T37" fmla="*/ 0 h 205"/>
                  <a:gd name="T38" fmla="*/ 0 w 71"/>
                  <a:gd name="T39" fmla="*/ 0 h 205"/>
                  <a:gd name="T40" fmla="*/ 0 w 71"/>
                  <a:gd name="T41" fmla="*/ 0 h 205"/>
                  <a:gd name="T42" fmla="*/ 0 w 71"/>
                  <a:gd name="T43" fmla="*/ 0 h 205"/>
                  <a:gd name="T44" fmla="*/ 0 w 71"/>
                  <a:gd name="T45" fmla="*/ 0 h 205"/>
                  <a:gd name="T46" fmla="*/ 0 w 71"/>
                  <a:gd name="T47" fmla="*/ 0 h 205"/>
                  <a:gd name="T48" fmla="*/ 0 w 71"/>
                  <a:gd name="T49" fmla="*/ 0 h 205"/>
                  <a:gd name="T50" fmla="*/ 0 w 71"/>
                  <a:gd name="T51" fmla="*/ 0 h 205"/>
                  <a:gd name="T52" fmla="*/ 0 w 71"/>
                  <a:gd name="T53" fmla="*/ 0 h 205"/>
                  <a:gd name="T54" fmla="*/ 0 w 71"/>
                  <a:gd name="T55" fmla="*/ 0 h 205"/>
                  <a:gd name="T56" fmla="*/ 0 w 71"/>
                  <a:gd name="T57" fmla="*/ 0 h 205"/>
                  <a:gd name="T58" fmla="*/ 0 w 71"/>
                  <a:gd name="T59" fmla="*/ 0 h 205"/>
                  <a:gd name="T60" fmla="*/ 0 w 71"/>
                  <a:gd name="T61" fmla="*/ 0 h 205"/>
                  <a:gd name="T62" fmla="*/ 0 w 71"/>
                  <a:gd name="T63" fmla="*/ 0 h 205"/>
                  <a:gd name="T64" fmla="*/ 0 w 71"/>
                  <a:gd name="T65" fmla="*/ 0 h 205"/>
                  <a:gd name="T66" fmla="*/ 0 w 71"/>
                  <a:gd name="T67" fmla="*/ 0 h 205"/>
                  <a:gd name="T68" fmla="*/ 0 w 71"/>
                  <a:gd name="T69" fmla="*/ 0 h 205"/>
                  <a:gd name="T70" fmla="*/ 0 w 71"/>
                  <a:gd name="T71" fmla="*/ 0 h 205"/>
                  <a:gd name="T72" fmla="*/ 0 w 71"/>
                  <a:gd name="T73" fmla="*/ 0 h 205"/>
                  <a:gd name="T74" fmla="*/ 0 w 71"/>
                  <a:gd name="T75" fmla="*/ 0 h 205"/>
                  <a:gd name="T76" fmla="*/ 0 w 71"/>
                  <a:gd name="T77" fmla="*/ 0 h 205"/>
                  <a:gd name="T78" fmla="*/ 0 w 71"/>
                  <a:gd name="T79" fmla="*/ 0 h 205"/>
                  <a:gd name="T80" fmla="*/ 0 w 71"/>
                  <a:gd name="T81" fmla="*/ 0 h 205"/>
                  <a:gd name="T82" fmla="*/ 0 w 71"/>
                  <a:gd name="T83" fmla="*/ 0 h 205"/>
                  <a:gd name="T84" fmla="*/ 0 w 71"/>
                  <a:gd name="T85" fmla="*/ 0 h 205"/>
                  <a:gd name="T86" fmla="*/ 0 w 71"/>
                  <a:gd name="T87" fmla="*/ 0 h 205"/>
                  <a:gd name="T88" fmla="*/ 0 w 71"/>
                  <a:gd name="T89" fmla="*/ 0 h 205"/>
                  <a:gd name="T90" fmla="*/ 0 w 71"/>
                  <a:gd name="T91" fmla="*/ 0 h 2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205"/>
                  <a:gd name="T140" fmla="*/ 71 w 71"/>
                  <a:gd name="T141" fmla="*/ 205 h 2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205">
                    <a:moveTo>
                      <a:pt x="62" y="205"/>
                    </a:moveTo>
                    <a:lnTo>
                      <a:pt x="63" y="187"/>
                    </a:lnTo>
                    <a:lnTo>
                      <a:pt x="64" y="169"/>
                    </a:lnTo>
                    <a:lnTo>
                      <a:pt x="64" y="153"/>
                    </a:lnTo>
                    <a:lnTo>
                      <a:pt x="64" y="138"/>
                    </a:lnTo>
                    <a:lnTo>
                      <a:pt x="64" y="123"/>
                    </a:lnTo>
                    <a:lnTo>
                      <a:pt x="63" y="110"/>
                    </a:lnTo>
                    <a:lnTo>
                      <a:pt x="62" y="100"/>
                    </a:lnTo>
                    <a:lnTo>
                      <a:pt x="61" y="90"/>
                    </a:lnTo>
                    <a:lnTo>
                      <a:pt x="64" y="83"/>
                    </a:lnTo>
                    <a:lnTo>
                      <a:pt x="67" y="77"/>
                    </a:lnTo>
                    <a:lnTo>
                      <a:pt x="70" y="71"/>
                    </a:lnTo>
                    <a:lnTo>
                      <a:pt x="71" y="65"/>
                    </a:lnTo>
                    <a:lnTo>
                      <a:pt x="70" y="60"/>
                    </a:lnTo>
                    <a:lnTo>
                      <a:pt x="68" y="54"/>
                    </a:lnTo>
                    <a:lnTo>
                      <a:pt x="66" y="46"/>
                    </a:lnTo>
                    <a:lnTo>
                      <a:pt x="63" y="39"/>
                    </a:lnTo>
                    <a:lnTo>
                      <a:pt x="59" y="30"/>
                    </a:lnTo>
                    <a:lnTo>
                      <a:pt x="56" y="23"/>
                    </a:lnTo>
                    <a:lnTo>
                      <a:pt x="54" y="17"/>
                    </a:lnTo>
                    <a:lnTo>
                      <a:pt x="53" y="10"/>
                    </a:lnTo>
                    <a:lnTo>
                      <a:pt x="52" y="6"/>
                    </a:lnTo>
                    <a:lnTo>
                      <a:pt x="51" y="3"/>
                    </a:lnTo>
                    <a:lnTo>
                      <a:pt x="51" y="1"/>
                    </a:lnTo>
                    <a:lnTo>
                      <a:pt x="51" y="0"/>
                    </a:lnTo>
                    <a:lnTo>
                      <a:pt x="46" y="13"/>
                    </a:lnTo>
                    <a:lnTo>
                      <a:pt x="43" y="22"/>
                    </a:lnTo>
                    <a:lnTo>
                      <a:pt x="40" y="27"/>
                    </a:lnTo>
                    <a:lnTo>
                      <a:pt x="40" y="28"/>
                    </a:lnTo>
                    <a:lnTo>
                      <a:pt x="33" y="37"/>
                    </a:lnTo>
                    <a:lnTo>
                      <a:pt x="26" y="43"/>
                    </a:lnTo>
                    <a:lnTo>
                      <a:pt x="19" y="48"/>
                    </a:lnTo>
                    <a:lnTo>
                      <a:pt x="14" y="54"/>
                    </a:lnTo>
                    <a:lnTo>
                      <a:pt x="9" y="60"/>
                    </a:lnTo>
                    <a:lnTo>
                      <a:pt x="7" y="68"/>
                    </a:lnTo>
                    <a:lnTo>
                      <a:pt x="8" y="80"/>
                    </a:lnTo>
                    <a:lnTo>
                      <a:pt x="11" y="95"/>
                    </a:lnTo>
                    <a:lnTo>
                      <a:pt x="10" y="101"/>
                    </a:lnTo>
                    <a:lnTo>
                      <a:pt x="8" y="108"/>
                    </a:lnTo>
                    <a:lnTo>
                      <a:pt x="7" y="118"/>
                    </a:lnTo>
                    <a:lnTo>
                      <a:pt x="6" y="127"/>
                    </a:lnTo>
                    <a:lnTo>
                      <a:pt x="4" y="139"/>
                    </a:lnTo>
                    <a:lnTo>
                      <a:pt x="2" y="151"/>
                    </a:lnTo>
                    <a:lnTo>
                      <a:pt x="1" y="164"/>
                    </a:lnTo>
                    <a:lnTo>
                      <a:pt x="0" y="179"/>
                    </a:lnTo>
                    <a:lnTo>
                      <a:pt x="62" y="205"/>
                    </a:lnTo>
                    <a:close/>
                  </a:path>
                </a:pathLst>
              </a:custGeom>
              <a:solidFill>
                <a:srgbClr val="999999"/>
              </a:solidFill>
              <a:ln w="9525">
                <a:noFill/>
                <a:round/>
                <a:headEnd/>
                <a:tailEnd/>
              </a:ln>
            </p:spPr>
            <p:txBody>
              <a:bodyPr/>
              <a:lstStyle/>
              <a:p>
                <a:endParaRPr lang="en-US"/>
              </a:p>
            </p:txBody>
          </p:sp>
          <p:sp>
            <p:nvSpPr>
              <p:cNvPr id="1204" name="Freeform 371"/>
              <p:cNvSpPr>
                <a:spLocks/>
              </p:cNvSpPr>
              <p:nvPr/>
            </p:nvSpPr>
            <p:spPr bwMode="auto">
              <a:xfrm>
                <a:off x="4010" y="1912"/>
                <a:ext cx="2" cy="23"/>
              </a:xfrm>
              <a:custGeom>
                <a:avLst/>
                <a:gdLst>
                  <a:gd name="T0" fmla="*/ 0 w 15"/>
                  <a:gd name="T1" fmla="*/ 0 h 118"/>
                  <a:gd name="T2" fmla="*/ 0 w 15"/>
                  <a:gd name="T3" fmla="*/ 0 h 118"/>
                  <a:gd name="T4" fmla="*/ 0 w 15"/>
                  <a:gd name="T5" fmla="*/ 0 h 118"/>
                  <a:gd name="T6" fmla="*/ 0 w 15"/>
                  <a:gd name="T7" fmla="*/ 0 h 118"/>
                  <a:gd name="T8" fmla="*/ 0 w 15"/>
                  <a:gd name="T9" fmla="*/ 0 h 118"/>
                  <a:gd name="T10" fmla="*/ 0 w 15"/>
                  <a:gd name="T11" fmla="*/ 0 h 118"/>
                  <a:gd name="T12" fmla="*/ 0 w 15"/>
                  <a:gd name="T13" fmla="*/ 0 h 118"/>
                  <a:gd name="T14" fmla="*/ 0 w 15"/>
                  <a:gd name="T15" fmla="*/ 0 h 118"/>
                  <a:gd name="T16" fmla="*/ 0 w 15"/>
                  <a:gd name="T17" fmla="*/ 0 h 118"/>
                  <a:gd name="T18" fmla="*/ 0 w 15"/>
                  <a:gd name="T19" fmla="*/ 0 h 118"/>
                  <a:gd name="T20" fmla="*/ 0 w 15"/>
                  <a:gd name="T21" fmla="*/ 0 h 118"/>
                  <a:gd name="T22" fmla="*/ 0 w 15"/>
                  <a:gd name="T23" fmla="*/ 0 h 118"/>
                  <a:gd name="T24" fmla="*/ 0 w 15"/>
                  <a:gd name="T25" fmla="*/ 0 h 118"/>
                  <a:gd name="T26" fmla="*/ 0 w 15"/>
                  <a:gd name="T27" fmla="*/ 0 h 118"/>
                  <a:gd name="T28" fmla="*/ 0 w 15"/>
                  <a:gd name="T29" fmla="*/ 0 h 118"/>
                  <a:gd name="T30" fmla="*/ 0 w 15"/>
                  <a:gd name="T31" fmla="*/ 0 h 118"/>
                  <a:gd name="T32" fmla="*/ 0 w 15"/>
                  <a:gd name="T33" fmla="*/ 0 h 118"/>
                  <a:gd name="T34" fmla="*/ 0 w 15"/>
                  <a:gd name="T35" fmla="*/ 0 h 118"/>
                  <a:gd name="T36" fmla="*/ 0 w 15"/>
                  <a:gd name="T37" fmla="*/ 0 h 118"/>
                  <a:gd name="T38" fmla="*/ 0 w 15"/>
                  <a:gd name="T39" fmla="*/ 0 h 118"/>
                  <a:gd name="T40" fmla="*/ 0 w 15"/>
                  <a:gd name="T41" fmla="*/ 0 h 118"/>
                  <a:gd name="T42" fmla="*/ 0 w 15"/>
                  <a:gd name="T43" fmla="*/ 0 h 118"/>
                  <a:gd name="T44" fmla="*/ 0 w 15"/>
                  <a:gd name="T45" fmla="*/ 0 h 118"/>
                  <a:gd name="T46" fmla="*/ 0 w 15"/>
                  <a:gd name="T47" fmla="*/ 0 h 1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18"/>
                  <a:gd name="T74" fmla="*/ 15 w 15"/>
                  <a:gd name="T75" fmla="*/ 118 h 1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18">
                    <a:moveTo>
                      <a:pt x="1" y="0"/>
                    </a:moveTo>
                    <a:lnTo>
                      <a:pt x="0" y="2"/>
                    </a:lnTo>
                    <a:lnTo>
                      <a:pt x="1" y="13"/>
                    </a:lnTo>
                    <a:lnTo>
                      <a:pt x="2" y="22"/>
                    </a:lnTo>
                    <a:lnTo>
                      <a:pt x="3" y="35"/>
                    </a:lnTo>
                    <a:lnTo>
                      <a:pt x="3" y="50"/>
                    </a:lnTo>
                    <a:lnTo>
                      <a:pt x="3" y="65"/>
                    </a:lnTo>
                    <a:lnTo>
                      <a:pt x="3" y="81"/>
                    </a:lnTo>
                    <a:lnTo>
                      <a:pt x="2" y="99"/>
                    </a:lnTo>
                    <a:lnTo>
                      <a:pt x="1" y="116"/>
                    </a:lnTo>
                    <a:lnTo>
                      <a:pt x="12" y="118"/>
                    </a:lnTo>
                    <a:lnTo>
                      <a:pt x="13" y="99"/>
                    </a:lnTo>
                    <a:lnTo>
                      <a:pt x="15" y="81"/>
                    </a:lnTo>
                    <a:lnTo>
                      <a:pt x="15" y="65"/>
                    </a:lnTo>
                    <a:lnTo>
                      <a:pt x="15" y="50"/>
                    </a:lnTo>
                    <a:lnTo>
                      <a:pt x="15" y="35"/>
                    </a:lnTo>
                    <a:lnTo>
                      <a:pt x="13" y="22"/>
                    </a:lnTo>
                    <a:lnTo>
                      <a:pt x="12" y="11"/>
                    </a:lnTo>
                    <a:lnTo>
                      <a:pt x="11" y="2"/>
                    </a:lnTo>
                    <a:lnTo>
                      <a:pt x="10" y="4"/>
                    </a:lnTo>
                    <a:lnTo>
                      <a:pt x="1" y="0"/>
                    </a:lnTo>
                    <a:lnTo>
                      <a:pt x="0" y="1"/>
                    </a:lnTo>
                    <a:lnTo>
                      <a:pt x="0" y="2"/>
                    </a:lnTo>
                    <a:lnTo>
                      <a:pt x="1" y="0"/>
                    </a:lnTo>
                    <a:close/>
                  </a:path>
                </a:pathLst>
              </a:custGeom>
              <a:solidFill>
                <a:srgbClr val="000000"/>
              </a:solidFill>
              <a:ln w="9525">
                <a:noFill/>
                <a:round/>
                <a:headEnd/>
                <a:tailEnd/>
              </a:ln>
            </p:spPr>
            <p:txBody>
              <a:bodyPr/>
              <a:lstStyle/>
              <a:p>
                <a:endParaRPr lang="en-US"/>
              </a:p>
            </p:txBody>
          </p:sp>
          <p:sp>
            <p:nvSpPr>
              <p:cNvPr id="1205" name="Freeform 372"/>
              <p:cNvSpPr>
                <a:spLocks/>
              </p:cNvSpPr>
              <p:nvPr/>
            </p:nvSpPr>
            <p:spPr bwMode="auto">
              <a:xfrm>
                <a:off x="4010" y="1883"/>
                <a:ext cx="4" cy="12"/>
              </a:xfrm>
              <a:custGeom>
                <a:avLst/>
                <a:gdLst>
                  <a:gd name="T0" fmla="*/ 0 w 20"/>
                  <a:gd name="T1" fmla="*/ 0 h 55"/>
                  <a:gd name="T2" fmla="*/ 0 w 20"/>
                  <a:gd name="T3" fmla="*/ 0 h 55"/>
                  <a:gd name="T4" fmla="*/ 0 w 20"/>
                  <a:gd name="T5" fmla="*/ 0 h 55"/>
                  <a:gd name="T6" fmla="*/ 0 w 20"/>
                  <a:gd name="T7" fmla="*/ 0 h 55"/>
                  <a:gd name="T8" fmla="*/ 0 w 20"/>
                  <a:gd name="T9" fmla="*/ 0 h 55"/>
                  <a:gd name="T10" fmla="*/ 0 w 20"/>
                  <a:gd name="T11" fmla="*/ 0 h 55"/>
                  <a:gd name="T12" fmla="*/ 0 w 20"/>
                  <a:gd name="T13" fmla="*/ 0 h 55"/>
                  <a:gd name="T14" fmla="*/ 0 w 20"/>
                  <a:gd name="T15" fmla="*/ 0 h 55"/>
                  <a:gd name="T16" fmla="*/ 0 w 20"/>
                  <a:gd name="T17" fmla="*/ 0 h 55"/>
                  <a:gd name="T18" fmla="*/ 0 w 20"/>
                  <a:gd name="T19" fmla="*/ 0 h 55"/>
                  <a:gd name="T20" fmla="*/ 0 w 20"/>
                  <a:gd name="T21" fmla="*/ 0 h 55"/>
                  <a:gd name="T22" fmla="*/ 0 w 20"/>
                  <a:gd name="T23" fmla="*/ 0 h 55"/>
                  <a:gd name="T24" fmla="*/ 0 w 20"/>
                  <a:gd name="T25" fmla="*/ 0 h 55"/>
                  <a:gd name="T26" fmla="*/ 0 w 20"/>
                  <a:gd name="T27" fmla="*/ 0 h 55"/>
                  <a:gd name="T28" fmla="*/ 0 w 20"/>
                  <a:gd name="T29" fmla="*/ 0 h 55"/>
                  <a:gd name="T30" fmla="*/ 0 w 20"/>
                  <a:gd name="T31" fmla="*/ 0 h 55"/>
                  <a:gd name="T32" fmla="*/ 0 w 20"/>
                  <a:gd name="T33" fmla="*/ 0 h 55"/>
                  <a:gd name="T34" fmla="*/ 0 w 20"/>
                  <a:gd name="T35" fmla="*/ 0 h 55"/>
                  <a:gd name="T36" fmla="*/ 0 w 20"/>
                  <a:gd name="T37" fmla="*/ 0 h 55"/>
                  <a:gd name="T38" fmla="*/ 0 w 20"/>
                  <a:gd name="T39" fmla="*/ 0 h 55"/>
                  <a:gd name="T40" fmla="*/ 0 w 20"/>
                  <a:gd name="T41" fmla="*/ 0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55"/>
                  <a:gd name="T65" fmla="*/ 20 w 20"/>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55">
                    <a:moveTo>
                      <a:pt x="1" y="4"/>
                    </a:moveTo>
                    <a:lnTo>
                      <a:pt x="1" y="4"/>
                    </a:lnTo>
                    <a:lnTo>
                      <a:pt x="5" y="11"/>
                    </a:lnTo>
                    <a:lnTo>
                      <a:pt x="7" y="18"/>
                    </a:lnTo>
                    <a:lnTo>
                      <a:pt x="8" y="24"/>
                    </a:lnTo>
                    <a:lnTo>
                      <a:pt x="9" y="28"/>
                    </a:lnTo>
                    <a:lnTo>
                      <a:pt x="8" y="33"/>
                    </a:lnTo>
                    <a:lnTo>
                      <a:pt x="6" y="38"/>
                    </a:lnTo>
                    <a:lnTo>
                      <a:pt x="2" y="44"/>
                    </a:lnTo>
                    <a:lnTo>
                      <a:pt x="0" y="51"/>
                    </a:lnTo>
                    <a:lnTo>
                      <a:pt x="9" y="55"/>
                    </a:lnTo>
                    <a:lnTo>
                      <a:pt x="14" y="48"/>
                    </a:lnTo>
                    <a:lnTo>
                      <a:pt x="17" y="42"/>
                    </a:lnTo>
                    <a:lnTo>
                      <a:pt x="19" y="35"/>
                    </a:lnTo>
                    <a:lnTo>
                      <a:pt x="20" y="28"/>
                    </a:lnTo>
                    <a:lnTo>
                      <a:pt x="19" y="22"/>
                    </a:lnTo>
                    <a:lnTo>
                      <a:pt x="18" y="15"/>
                    </a:lnTo>
                    <a:lnTo>
                      <a:pt x="16" y="7"/>
                    </a:lnTo>
                    <a:lnTo>
                      <a:pt x="12" y="0"/>
                    </a:lnTo>
                    <a:lnTo>
                      <a:pt x="1" y="4"/>
                    </a:lnTo>
                    <a:close/>
                  </a:path>
                </a:pathLst>
              </a:custGeom>
              <a:solidFill>
                <a:srgbClr val="000000"/>
              </a:solidFill>
              <a:ln w="9525">
                <a:noFill/>
                <a:round/>
                <a:headEnd/>
                <a:tailEnd/>
              </a:ln>
            </p:spPr>
            <p:txBody>
              <a:bodyPr/>
              <a:lstStyle/>
              <a:p>
                <a:endParaRPr lang="en-US"/>
              </a:p>
            </p:txBody>
          </p:sp>
          <p:sp>
            <p:nvSpPr>
              <p:cNvPr id="1206" name="Freeform 373"/>
              <p:cNvSpPr>
                <a:spLocks/>
              </p:cNvSpPr>
              <p:nvPr/>
            </p:nvSpPr>
            <p:spPr bwMode="auto">
              <a:xfrm>
                <a:off x="4010" y="1883"/>
                <a:ext cx="4" cy="12"/>
              </a:xfrm>
              <a:custGeom>
                <a:avLst/>
                <a:gdLst>
                  <a:gd name="T0" fmla="*/ 0 w 23"/>
                  <a:gd name="T1" fmla="*/ 0 h 65"/>
                  <a:gd name="T2" fmla="*/ 0 w 23"/>
                  <a:gd name="T3" fmla="*/ 0 h 65"/>
                  <a:gd name="T4" fmla="*/ 0 w 23"/>
                  <a:gd name="T5" fmla="*/ 0 h 65"/>
                  <a:gd name="T6" fmla="*/ 0 w 23"/>
                  <a:gd name="T7" fmla="*/ 0 h 65"/>
                  <a:gd name="T8" fmla="*/ 0 w 23"/>
                  <a:gd name="T9" fmla="*/ 0 h 65"/>
                  <a:gd name="T10" fmla="*/ 0 w 23"/>
                  <a:gd name="T11" fmla="*/ 0 h 65"/>
                  <a:gd name="T12" fmla="*/ 0 w 23"/>
                  <a:gd name="T13" fmla="*/ 0 h 65"/>
                  <a:gd name="T14" fmla="*/ 0 w 23"/>
                  <a:gd name="T15" fmla="*/ 0 h 65"/>
                  <a:gd name="T16" fmla="*/ 0 w 23"/>
                  <a:gd name="T17" fmla="*/ 0 h 65"/>
                  <a:gd name="T18" fmla="*/ 0 w 23"/>
                  <a:gd name="T19" fmla="*/ 0 h 65"/>
                  <a:gd name="T20" fmla="*/ 0 w 23"/>
                  <a:gd name="T21" fmla="*/ 0 h 65"/>
                  <a:gd name="T22" fmla="*/ 0 w 23"/>
                  <a:gd name="T23" fmla="*/ 0 h 65"/>
                  <a:gd name="T24" fmla="*/ 0 w 23"/>
                  <a:gd name="T25" fmla="*/ 0 h 65"/>
                  <a:gd name="T26" fmla="*/ 0 w 23"/>
                  <a:gd name="T27" fmla="*/ 0 h 65"/>
                  <a:gd name="T28" fmla="*/ 0 w 23"/>
                  <a:gd name="T29" fmla="*/ 0 h 65"/>
                  <a:gd name="T30" fmla="*/ 0 w 23"/>
                  <a:gd name="T31" fmla="*/ 0 h 65"/>
                  <a:gd name="T32" fmla="*/ 0 w 23"/>
                  <a:gd name="T33" fmla="*/ 0 h 65"/>
                  <a:gd name="T34" fmla="*/ 0 w 23"/>
                  <a:gd name="T35" fmla="*/ 0 h 65"/>
                  <a:gd name="T36" fmla="*/ 0 w 23"/>
                  <a:gd name="T37" fmla="*/ 0 h 65"/>
                  <a:gd name="T38" fmla="*/ 0 w 23"/>
                  <a:gd name="T39" fmla="*/ 0 h 65"/>
                  <a:gd name="T40" fmla="*/ 0 w 23"/>
                  <a:gd name="T41" fmla="*/ 0 h 65"/>
                  <a:gd name="T42" fmla="*/ 0 w 23"/>
                  <a:gd name="T43" fmla="*/ 0 h 65"/>
                  <a:gd name="T44" fmla="*/ 0 w 23"/>
                  <a:gd name="T45" fmla="*/ 0 h 65"/>
                  <a:gd name="T46" fmla="*/ 0 w 23"/>
                  <a:gd name="T47" fmla="*/ 0 h 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
                  <a:gd name="T73" fmla="*/ 0 h 65"/>
                  <a:gd name="T74" fmla="*/ 23 w 23"/>
                  <a:gd name="T75" fmla="*/ 65 h 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 h="65">
                    <a:moveTo>
                      <a:pt x="11" y="26"/>
                    </a:moveTo>
                    <a:lnTo>
                      <a:pt x="0" y="24"/>
                    </a:lnTo>
                    <a:lnTo>
                      <a:pt x="0" y="25"/>
                    </a:lnTo>
                    <a:lnTo>
                      <a:pt x="0" y="28"/>
                    </a:lnTo>
                    <a:lnTo>
                      <a:pt x="1" y="31"/>
                    </a:lnTo>
                    <a:lnTo>
                      <a:pt x="2" y="35"/>
                    </a:lnTo>
                    <a:lnTo>
                      <a:pt x="3" y="42"/>
                    </a:lnTo>
                    <a:lnTo>
                      <a:pt x="6" y="49"/>
                    </a:lnTo>
                    <a:lnTo>
                      <a:pt x="9" y="56"/>
                    </a:lnTo>
                    <a:lnTo>
                      <a:pt x="12" y="65"/>
                    </a:lnTo>
                    <a:lnTo>
                      <a:pt x="23" y="61"/>
                    </a:lnTo>
                    <a:lnTo>
                      <a:pt x="20" y="52"/>
                    </a:lnTo>
                    <a:lnTo>
                      <a:pt x="17" y="45"/>
                    </a:lnTo>
                    <a:lnTo>
                      <a:pt x="14" y="40"/>
                    </a:lnTo>
                    <a:lnTo>
                      <a:pt x="13" y="33"/>
                    </a:lnTo>
                    <a:lnTo>
                      <a:pt x="12" y="29"/>
                    </a:lnTo>
                    <a:lnTo>
                      <a:pt x="11" y="26"/>
                    </a:lnTo>
                    <a:lnTo>
                      <a:pt x="11" y="25"/>
                    </a:lnTo>
                    <a:lnTo>
                      <a:pt x="11" y="24"/>
                    </a:lnTo>
                    <a:lnTo>
                      <a:pt x="0" y="22"/>
                    </a:lnTo>
                    <a:lnTo>
                      <a:pt x="11" y="24"/>
                    </a:lnTo>
                    <a:lnTo>
                      <a:pt x="9" y="0"/>
                    </a:lnTo>
                    <a:lnTo>
                      <a:pt x="0" y="22"/>
                    </a:lnTo>
                    <a:lnTo>
                      <a:pt x="11" y="26"/>
                    </a:lnTo>
                    <a:close/>
                  </a:path>
                </a:pathLst>
              </a:custGeom>
              <a:solidFill>
                <a:srgbClr val="000000"/>
              </a:solidFill>
              <a:ln w="9525">
                <a:noFill/>
                <a:round/>
                <a:headEnd/>
                <a:tailEnd/>
              </a:ln>
            </p:spPr>
            <p:txBody>
              <a:bodyPr/>
              <a:lstStyle/>
              <a:p>
                <a:endParaRPr lang="en-US"/>
              </a:p>
            </p:txBody>
          </p:sp>
          <p:sp>
            <p:nvSpPr>
              <p:cNvPr id="1207" name="Freeform 374"/>
              <p:cNvSpPr>
                <a:spLocks/>
              </p:cNvSpPr>
              <p:nvPr/>
            </p:nvSpPr>
            <p:spPr bwMode="auto">
              <a:xfrm>
                <a:off x="4009" y="1888"/>
                <a:ext cx="2" cy="7"/>
              </a:xfrm>
              <a:custGeom>
                <a:avLst/>
                <a:gdLst>
                  <a:gd name="T0" fmla="*/ 0 w 21"/>
                  <a:gd name="T1" fmla="*/ 0 h 33"/>
                  <a:gd name="T2" fmla="*/ 0 w 21"/>
                  <a:gd name="T3" fmla="*/ 0 h 33"/>
                  <a:gd name="T4" fmla="*/ 0 w 21"/>
                  <a:gd name="T5" fmla="*/ 0 h 33"/>
                  <a:gd name="T6" fmla="*/ 0 w 21"/>
                  <a:gd name="T7" fmla="*/ 0 h 33"/>
                  <a:gd name="T8" fmla="*/ 0 w 21"/>
                  <a:gd name="T9" fmla="*/ 0 h 33"/>
                  <a:gd name="T10" fmla="*/ 0 w 21"/>
                  <a:gd name="T11" fmla="*/ 0 h 33"/>
                  <a:gd name="T12" fmla="*/ 0 w 21"/>
                  <a:gd name="T13" fmla="*/ 0 h 33"/>
                  <a:gd name="T14" fmla="*/ 0 w 21"/>
                  <a:gd name="T15" fmla="*/ 0 h 33"/>
                  <a:gd name="T16" fmla="*/ 0 w 21"/>
                  <a:gd name="T17" fmla="*/ 0 h 33"/>
                  <a:gd name="T18" fmla="*/ 0 w 21"/>
                  <a:gd name="T19" fmla="*/ 0 h 33"/>
                  <a:gd name="T20" fmla="*/ 0 w 21"/>
                  <a:gd name="T21" fmla="*/ 0 h 33"/>
                  <a:gd name="T22" fmla="*/ 0 w 21"/>
                  <a:gd name="T23" fmla="*/ 0 h 33"/>
                  <a:gd name="T24" fmla="*/ 0 w 21"/>
                  <a:gd name="T25" fmla="*/ 0 h 33"/>
                  <a:gd name="T26" fmla="*/ 0 w 21"/>
                  <a:gd name="T27" fmla="*/ 0 h 33"/>
                  <a:gd name="T28" fmla="*/ 0 w 21"/>
                  <a:gd name="T29" fmla="*/ 0 h 33"/>
                  <a:gd name="T30" fmla="*/ 0 w 21"/>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33"/>
                  <a:gd name="T50" fmla="*/ 21 w 21"/>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33">
                    <a:moveTo>
                      <a:pt x="10" y="33"/>
                    </a:moveTo>
                    <a:lnTo>
                      <a:pt x="11" y="31"/>
                    </a:lnTo>
                    <a:lnTo>
                      <a:pt x="13" y="26"/>
                    </a:lnTo>
                    <a:lnTo>
                      <a:pt x="17" y="18"/>
                    </a:lnTo>
                    <a:lnTo>
                      <a:pt x="21" y="4"/>
                    </a:lnTo>
                    <a:lnTo>
                      <a:pt x="10" y="0"/>
                    </a:lnTo>
                    <a:lnTo>
                      <a:pt x="5" y="13"/>
                    </a:lnTo>
                    <a:lnTo>
                      <a:pt x="2" y="22"/>
                    </a:lnTo>
                    <a:lnTo>
                      <a:pt x="0" y="27"/>
                    </a:lnTo>
                    <a:lnTo>
                      <a:pt x="0" y="29"/>
                    </a:lnTo>
                    <a:lnTo>
                      <a:pt x="1" y="27"/>
                    </a:lnTo>
                    <a:lnTo>
                      <a:pt x="10" y="33"/>
                    </a:lnTo>
                    <a:lnTo>
                      <a:pt x="11" y="32"/>
                    </a:lnTo>
                    <a:lnTo>
                      <a:pt x="11" y="31"/>
                    </a:lnTo>
                    <a:lnTo>
                      <a:pt x="10" y="33"/>
                    </a:lnTo>
                    <a:close/>
                  </a:path>
                </a:pathLst>
              </a:custGeom>
              <a:solidFill>
                <a:srgbClr val="000000"/>
              </a:solidFill>
              <a:ln w="9525">
                <a:noFill/>
                <a:round/>
                <a:headEnd/>
                <a:tailEnd/>
              </a:ln>
            </p:spPr>
            <p:txBody>
              <a:bodyPr/>
              <a:lstStyle/>
              <a:p>
                <a:endParaRPr lang="en-US"/>
              </a:p>
            </p:txBody>
          </p:sp>
          <p:sp>
            <p:nvSpPr>
              <p:cNvPr id="1208" name="Freeform 375"/>
              <p:cNvSpPr>
                <a:spLocks/>
              </p:cNvSpPr>
              <p:nvPr/>
            </p:nvSpPr>
            <p:spPr bwMode="auto">
              <a:xfrm>
                <a:off x="4002" y="1883"/>
                <a:ext cx="9" cy="12"/>
              </a:xfrm>
              <a:custGeom>
                <a:avLst/>
                <a:gdLst>
                  <a:gd name="T0" fmla="*/ 0 w 44"/>
                  <a:gd name="T1" fmla="*/ 0 h 71"/>
                  <a:gd name="T2" fmla="*/ 0 w 44"/>
                  <a:gd name="T3" fmla="*/ 0 h 71"/>
                  <a:gd name="T4" fmla="*/ 0 w 44"/>
                  <a:gd name="T5" fmla="*/ 0 h 71"/>
                  <a:gd name="T6" fmla="*/ 0 w 44"/>
                  <a:gd name="T7" fmla="*/ 0 h 71"/>
                  <a:gd name="T8" fmla="*/ 0 w 44"/>
                  <a:gd name="T9" fmla="*/ 0 h 71"/>
                  <a:gd name="T10" fmla="*/ 0 w 44"/>
                  <a:gd name="T11" fmla="*/ 0 h 71"/>
                  <a:gd name="T12" fmla="*/ 0 w 44"/>
                  <a:gd name="T13" fmla="*/ 0 h 71"/>
                  <a:gd name="T14" fmla="*/ 0 w 44"/>
                  <a:gd name="T15" fmla="*/ 0 h 71"/>
                  <a:gd name="T16" fmla="*/ 0 w 44"/>
                  <a:gd name="T17" fmla="*/ 0 h 71"/>
                  <a:gd name="T18" fmla="*/ 0 w 44"/>
                  <a:gd name="T19" fmla="*/ 0 h 71"/>
                  <a:gd name="T20" fmla="*/ 0 w 44"/>
                  <a:gd name="T21" fmla="*/ 0 h 71"/>
                  <a:gd name="T22" fmla="*/ 0 w 44"/>
                  <a:gd name="T23" fmla="*/ 0 h 71"/>
                  <a:gd name="T24" fmla="*/ 0 w 44"/>
                  <a:gd name="T25" fmla="*/ 0 h 71"/>
                  <a:gd name="T26" fmla="*/ 0 w 44"/>
                  <a:gd name="T27" fmla="*/ 0 h 71"/>
                  <a:gd name="T28" fmla="*/ 0 w 44"/>
                  <a:gd name="T29" fmla="*/ 0 h 71"/>
                  <a:gd name="T30" fmla="*/ 0 w 44"/>
                  <a:gd name="T31" fmla="*/ 0 h 71"/>
                  <a:gd name="T32" fmla="*/ 0 w 44"/>
                  <a:gd name="T33" fmla="*/ 0 h 71"/>
                  <a:gd name="T34" fmla="*/ 0 w 44"/>
                  <a:gd name="T35" fmla="*/ 0 h 71"/>
                  <a:gd name="T36" fmla="*/ 0 w 44"/>
                  <a:gd name="T37" fmla="*/ 0 h 71"/>
                  <a:gd name="T38" fmla="*/ 0 w 44"/>
                  <a:gd name="T39" fmla="*/ 0 h 71"/>
                  <a:gd name="T40" fmla="*/ 0 w 44"/>
                  <a:gd name="T41" fmla="*/ 0 h 71"/>
                  <a:gd name="T42" fmla="*/ 0 w 44"/>
                  <a:gd name="T43" fmla="*/ 0 h 71"/>
                  <a:gd name="T44" fmla="*/ 0 w 44"/>
                  <a:gd name="T45" fmla="*/ 0 h 71"/>
                  <a:gd name="T46" fmla="*/ 0 w 44"/>
                  <a:gd name="T47" fmla="*/ 0 h 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71"/>
                  <a:gd name="T74" fmla="*/ 44 w 44"/>
                  <a:gd name="T75" fmla="*/ 71 h 7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71">
                    <a:moveTo>
                      <a:pt x="16" y="71"/>
                    </a:moveTo>
                    <a:lnTo>
                      <a:pt x="16" y="69"/>
                    </a:lnTo>
                    <a:lnTo>
                      <a:pt x="13" y="54"/>
                    </a:lnTo>
                    <a:lnTo>
                      <a:pt x="12" y="43"/>
                    </a:lnTo>
                    <a:lnTo>
                      <a:pt x="14" y="37"/>
                    </a:lnTo>
                    <a:lnTo>
                      <a:pt x="17" y="32"/>
                    </a:lnTo>
                    <a:lnTo>
                      <a:pt x="22" y="27"/>
                    </a:lnTo>
                    <a:lnTo>
                      <a:pt x="28" y="22"/>
                    </a:lnTo>
                    <a:lnTo>
                      <a:pt x="36" y="15"/>
                    </a:lnTo>
                    <a:lnTo>
                      <a:pt x="44" y="6"/>
                    </a:lnTo>
                    <a:lnTo>
                      <a:pt x="35" y="0"/>
                    </a:lnTo>
                    <a:lnTo>
                      <a:pt x="27" y="8"/>
                    </a:lnTo>
                    <a:lnTo>
                      <a:pt x="22" y="14"/>
                    </a:lnTo>
                    <a:lnTo>
                      <a:pt x="15" y="19"/>
                    </a:lnTo>
                    <a:lnTo>
                      <a:pt x="8" y="25"/>
                    </a:lnTo>
                    <a:lnTo>
                      <a:pt x="3" y="33"/>
                    </a:lnTo>
                    <a:lnTo>
                      <a:pt x="0" y="43"/>
                    </a:lnTo>
                    <a:lnTo>
                      <a:pt x="1" y="56"/>
                    </a:lnTo>
                    <a:lnTo>
                      <a:pt x="5" y="71"/>
                    </a:lnTo>
                    <a:lnTo>
                      <a:pt x="5" y="69"/>
                    </a:lnTo>
                    <a:lnTo>
                      <a:pt x="16" y="71"/>
                    </a:lnTo>
                    <a:lnTo>
                      <a:pt x="16" y="70"/>
                    </a:lnTo>
                    <a:lnTo>
                      <a:pt x="16" y="69"/>
                    </a:lnTo>
                    <a:lnTo>
                      <a:pt x="16" y="71"/>
                    </a:lnTo>
                    <a:close/>
                  </a:path>
                </a:pathLst>
              </a:custGeom>
              <a:solidFill>
                <a:srgbClr val="000000"/>
              </a:solidFill>
              <a:ln w="9525">
                <a:noFill/>
                <a:round/>
                <a:headEnd/>
                <a:tailEnd/>
              </a:ln>
            </p:spPr>
            <p:txBody>
              <a:bodyPr/>
              <a:lstStyle/>
              <a:p>
                <a:endParaRPr lang="en-US"/>
              </a:p>
            </p:txBody>
          </p:sp>
          <p:sp>
            <p:nvSpPr>
              <p:cNvPr id="1209" name="Freeform 376"/>
              <p:cNvSpPr>
                <a:spLocks/>
              </p:cNvSpPr>
              <p:nvPr/>
            </p:nvSpPr>
            <p:spPr bwMode="auto">
              <a:xfrm>
                <a:off x="3996" y="1845"/>
                <a:ext cx="2" cy="12"/>
              </a:xfrm>
              <a:custGeom>
                <a:avLst/>
                <a:gdLst>
                  <a:gd name="T0" fmla="*/ 0 w 22"/>
                  <a:gd name="T1" fmla="*/ 0 h 90"/>
                  <a:gd name="T2" fmla="*/ 0 w 22"/>
                  <a:gd name="T3" fmla="*/ 0 h 90"/>
                  <a:gd name="T4" fmla="*/ 0 w 22"/>
                  <a:gd name="T5" fmla="*/ 0 h 90"/>
                  <a:gd name="T6" fmla="*/ 0 w 22"/>
                  <a:gd name="T7" fmla="*/ 0 h 90"/>
                  <a:gd name="T8" fmla="*/ 0 w 22"/>
                  <a:gd name="T9" fmla="*/ 0 h 90"/>
                  <a:gd name="T10" fmla="*/ 0 w 22"/>
                  <a:gd name="T11" fmla="*/ 0 h 90"/>
                  <a:gd name="T12" fmla="*/ 0 w 22"/>
                  <a:gd name="T13" fmla="*/ 0 h 90"/>
                  <a:gd name="T14" fmla="*/ 0 w 22"/>
                  <a:gd name="T15" fmla="*/ 0 h 90"/>
                  <a:gd name="T16" fmla="*/ 0 w 22"/>
                  <a:gd name="T17" fmla="*/ 0 h 90"/>
                  <a:gd name="T18" fmla="*/ 0 w 22"/>
                  <a:gd name="T19" fmla="*/ 0 h 90"/>
                  <a:gd name="T20" fmla="*/ 0 w 22"/>
                  <a:gd name="T21" fmla="*/ 0 h 90"/>
                  <a:gd name="T22" fmla="*/ 0 w 22"/>
                  <a:gd name="T23" fmla="*/ 0 h 90"/>
                  <a:gd name="T24" fmla="*/ 0 w 22"/>
                  <a:gd name="T25" fmla="*/ 0 h 90"/>
                  <a:gd name="T26" fmla="*/ 0 w 22"/>
                  <a:gd name="T27" fmla="*/ 0 h 90"/>
                  <a:gd name="T28" fmla="*/ 0 w 22"/>
                  <a:gd name="T29" fmla="*/ 0 h 90"/>
                  <a:gd name="T30" fmla="*/ 0 w 22"/>
                  <a:gd name="T31" fmla="*/ 0 h 90"/>
                  <a:gd name="T32" fmla="*/ 0 w 22"/>
                  <a:gd name="T33" fmla="*/ 0 h 90"/>
                  <a:gd name="T34" fmla="*/ 0 w 22"/>
                  <a:gd name="T35" fmla="*/ 0 h 90"/>
                  <a:gd name="T36" fmla="*/ 0 w 22"/>
                  <a:gd name="T37" fmla="*/ 0 h 90"/>
                  <a:gd name="T38" fmla="*/ 0 w 22"/>
                  <a:gd name="T39" fmla="*/ 0 h 90"/>
                  <a:gd name="T40" fmla="*/ 0 w 22"/>
                  <a:gd name="T41" fmla="*/ 0 h 90"/>
                  <a:gd name="T42" fmla="*/ 0 w 22"/>
                  <a:gd name="T43" fmla="*/ 0 h 90"/>
                  <a:gd name="T44" fmla="*/ 0 w 22"/>
                  <a:gd name="T45" fmla="*/ 0 h 90"/>
                  <a:gd name="T46" fmla="*/ 0 w 22"/>
                  <a:gd name="T47" fmla="*/ 0 h 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90"/>
                  <a:gd name="T74" fmla="*/ 22 w 22"/>
                  <a:gd name="T75" fmla="*/ 90 h 9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90">
                    <a:moveTo>
                      <a:pt x="7" y="80"/>
                    </a:moveTo>
                    <a:lnTo>
                      <a:pt x="11" y="85"/>
                    </a:lnTo>
                    <a:lnTo>
                      <a:pt x="12" y="70"/>
                    </a:lnTo>
                    <a:lnTo>
                      <a:pt x="13" y="57"/>
                    </a:lnTo>
                    <a:lnTo>
                      <a:pt x="14" y="46"/>
                    </a:lnTo>
                    <a:lnTo>
                      <a:pt x="16" y="34"/>
                    </a:lnTo>
                    <a:lnTo>
                      <a:pt x="18" y="25"/>
                    </a:lnTo>
                    <a:lnTo>
                      <a:pt x="19" y="15"/>
                    </a:lnTo>
                    <a:lnTo>
                      <a:pt x="21" y="8"/>
                    </a:lnTo>
                    <a:lnTo>
                      <a:pt x="22" y="2"/>
                    </a:lnTo>
                    <a:lnTo>
                      <a:pt x="11" y="0"/>
                    </a:lnTo>
                    <a:lnTo>
                      <a:pt x="10" y="6"/>
                    </a:lnTo>
                    <a:lnTo>
                      <a:pt x="7" y="13"/>
                    </a:lnTo>
                    <a:lnTo>
                      <a:pt x="6" y="23"/>
                    </a:lnTo>
                    <a:lnTo>
                      <a:pt x="5" y="32"/>
                    </a:lnTo>
                    <a:lnTo>
                      <a:pt x="3" y="44"/>
                    </a:lnTo>
                    <a:lnTo>
                      <a:pt x="2" y="57"/>
                    </a:lnTo>
                    <a:lnTo>
                      <a:pt x="1" y="70"/>
                    </a:lnTo>
                    <a:lnTo>
                      <a:pt x="0" y="85"/>
                    </a:lnTo>
                    <a:lnTo>
                      <a:pt x="3" y="90"/>
                    </a:lnTo>
                    <a:lnTo>
                      <a:pt x="0" y="85"/>
                    </a:lnTo>
                    <a:lnTo>
                      <a:pt x="0" y="88"/>
                    </a:lnTo>
                    <a:lnTo>
                      <a:pt x="3" y="90"/>
                    </a:lnTo>
                    <a:lnTo>
                      <a:pt x="7" y="80"/>
                    </a:lnTo>
                    <a:close/>
                  </a:path>
                </a:pathLst>
              </a:custGeom>
              <a:solidFill>
                <a:srgbClr val="000000"/>
              </a:solidFill>
              <a:ln w="9525">
                <a:noFill/>
                <a:round/>
                <a:headEnd/>
                <a:tailEnd/>
              </a:ln>
            </p:spPr>
            <p:txBody>
              <a:bodyPr/>
              <a:lstStyle/>
              <a:p>
                <a:endParaRPr lang="en-US"/>
              </a:p>
            </p:txBody>
          </p:sp>
          <p:sp>
            <p:nvSpPr>
              <p:cNvPr id="1210" name="Freeform 377"/>
              <p:cNvSpPr>
                <a:spLocks/>
              </p:cNvSpPr>
              <p:nvPr/>
            </p:nvSpPr>
            <p:spPr bwMode="auto">
              <a:xfrm>
                <a:off x="3996" y="1909"/>
                <a:ext cx="15" cy="12"/>
              </a:xfrm>
              <a:custGeom>
                <a:avLst/>
                <a:gdLst>
                  <a:gd name="T0" fmla="*/ 0 w 69"/>
                  <a:gd name="T1" fmla="*/ 0 h 39"/>
                  <a:gd name="T2" fmla="*/ 0 w 69"/>
                  <a:gd name="T3" fmla="*/ 0 h 39"/>
                  <a:gd name="T4" fmla="*/ 0 w 69"/>
                  <a:gd name="T5" fmla="*/ 0 h 39"/>
                  <a:gd name="T6" fmla="*/ 0 w 69"/>
                  <a:gd name="T7" fmla="*/ 0 h 39"/>
                  <a:gd name="T8" fmla="*/ 0 w 69"/>
                  <a:gd name="T9" fmla="*/ 0 h 39"/>
                  <a:gd name="T10" fmla="*/ 0 w 69"/>
                  <a:gd name="T11" fmla="*/ 0 h 39"/>
                  <a:gd name="T12" fmla="*/ 0 w 69"/>
                  <a:gd name="T13" fmla="*/ 0 h 39"/>
                  <a:gd name="T14" fmla="*/ 0 w 69"/>
                  <a:gd name="T15" fmla="*/ 0 h 39"/>
                  <a:gd name="T16" fmla="*/ 0 w 69"/>
                  <a:gd name="T17" fmla="*/ 0 h 39"/>
                  <a:gd name="T18" fmla="*/ 0 w 69"/>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39"/>
                  <a:gd name="T32" fmla="*/ 69 w 69"/>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39">
                    <a:moveTo>
                      <a:pt x="58" y="30"/>
                    </a:moveTo>
                    <a:lnTo>
                      <a:pt x="66" y="26"/>
                    </a:lnTo>
                    <a:lnTo>
                      <a:pt x="4" y="0"/>
                    </a:lnTo>
                    <a:lnTo>
                      <a:pt x="0" y="10"/>
                    </a:lnTo>
                    <a:lnTo>
                      <a:pt x="61" y="36"/>
                    </a:lnTo>
                    <a:lnTo>
                      <a:pt x="69" y="32"/>
                    </a:lnTo>
                    <a:lnTo>
                      <a:pt x="61" y="36"/>
                    </a:lnTo>
                    <a:lnTo>
                      <a:pt x="68" y="39"/>
                    </a:lnTo>
                    <a:lnTo>
                      <a:pt x="69" y="32"/>
                    </a:lnTo>
                    <a:lnTo>
                      <a:pt x="58" y="30"/>
                    </a:lnTo>
                    <a:close/>
                  </a:path>
                </a:pathLst>
              </a:custGeom>
              <a:solidFill>
                <a:srgbClr val="000000"/>
              </a:solidFill>
              <a:ln w="9525">
                <a:noFill/>
                <a:round/>
                <a:headEnd/>
                <a:tailEnd/>
              </a:ln>
            </p:spPr>
            <p:txBody>
              <a:bodyPr/>
              <a:lstStyle/>
              <a:p>
                <a:endParaRPr lang="en-US"/>
              </a:p>
            </p:txBody>
          </p:sp>
          <p:sp>
            <p:nvSpPr>
              <p:cNvPr id="1211" name="Freeform 378"/>
              <p:cNvSpPr>
                <a:spLocks/>
              </p:cNvSpPr>
              <p:nvPr/>
            </p:nvSpPr>
            <p:spPr bwMode="auto">
              <a:xfrm>
                <a:off x="3996" y="1814"/>
                <a:ext cx="19" cy="12"/>
              </a:xfrm>
              <a:custGeom>
                <a:avLst/>
                <a:gdLst>
                  <a:gd name="T0" fmla="*/ 0 w 91"/>
                  <a:gd name="T1" fmla="*/ 0 h 83"/>
                  <a:gd name="T2" fmla="*/ 0 w 91"/>
                  <a:gd name="T3" fmla="*/ 0 h 83"/>
                  <a:gd name="T4" fmla="*/ 0 w 91"/>
                  <a:gd name="T5" fmla="*/ 0 h 83"/>
                  <a:gd name="T6" fmla="*/ 0 w 91"/>
                  <a:gd name="T7" fmla="*/ 0 h 83"/>
                  <a:gd name="T8" fmla="*/ 0 w 91"/>
                  <a:gd name="T9" fmla="*/ 0 h 83"/>
                  <a:gd name="T10" fmla="*/ 0 w 91"/>
                  <a:gd name="T11" fmla="*/ 0 h 83"/>
                  <a:gd name="T12" fmla="*/ 0 w 91"/>
                  <a:gd name="T13" fmla="*/ 0 h 83"/>
                  <a:gd name="T14" fmla="*/ 0 w 91"/>
                  <a:gd name="T15" fmla="*/ 0 h 83"/>
                  <a:gd name="T16" fmla="*/ 0 w 91"/>
                  <a:gd name="T17" fmla="*/ 0 h 83"/>
                  <a:gd name="T18" fmla="*/ 0 w 91"/>
                  <a:gd name="T19" fmla="*/ 0 h 83"/>
                  <a:gd name="T20" fmla="*/ 0 w 91"/>
                  <a:gd name="T21" fmla="*/ 0 h 83"/>
                  <a:gd name="T22" fmla="*/ 0 w 91"/>
                  <a:gd name="T23" fmla="*/ 0 h 83"/>
                  <a:gd name="T24" fmla="*/ 0 w 91"/>
                  <a:gd name="T25" fmla="*/ 0 h 83"/>
                  <a:gd name="T26" fmla="*/ 0 w 91"/>
                  <a:gd name="T27" fmla="*/ 0 h 83"/>
                  <a:gd name="T28" fmla="*/ 0 w 91"/>
                  <a:gd name="T29" fmla="*/ 0 h 83"/>
                  <a:gd name="T30" fmla="*/ 0 w 91"/>
                  <a:gd name="T31" fmla="*/ 0 h 83"/>
                  <a:gd name="T32" fmla="*/ 0 w 91"/>
                  <a:gd name="T33" fmla="*/ 0 h 83"/>
                  <a:gd name="T34" fmla="*/ 0 w 91"/>
                  <a:gd name="T35" fmla="*/ 0 h 83"/>
                  <a:gd name="T36" fmla="*/ 0 w 91"/>
                  <a:gd name="T37" fmla="*/ 0 h 83"/>
                  <a:gd name="T38" fmla="*/ 0 w 91"/>
                  <a:gd name="T39" fmla="*/ 0 h 83"/>
                  <a:gd name="T40" fmla="*/ 0 w 91"/>
                  <a:gd name="T41" fmla="*/ 0 h 83"/>
                  <a:gd name="T42" fmla="*/ 0 w 91"/>
                  <a:gd name="T43" fmla="*/ 0 h 83"/>
                  <a:gd name="T44" fmla="*/ 0 w 91"/>
                  <a:gd name="T45" fmla="*/ 0 h 83"/>
                  <a:gd name="T46" fmla="*/ 0 w 91"/>
                  <a:gd name="T47" fmla="*/ 0 h 83"/>
                  <a:gd name="T48" fmla="*/ 0 w 91"/>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
                  <a:gd name="T76" fmla="*/ 0 h 83"/>
                  <a:gd name="T77" fmla="*/ 91 w 91"/>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 h="83">
                    <a:moveTo>
                      <a:pt x="0" y="21"/>
                    </a:moveTo>
                    <a:lnTo>
                      <a:pt x="9" y="18"/>
                    </a:lnTo>
                    <a:lnTo>
                      <a:pt x="16" y="15"/>
                    </a:lnTo>
                    <a:lnTo>
                      <a:pt x="22" y="13"/>
                    </a:lnTo>
                    <a:lnTo>
                      <a:pt x="27" y="11"/>
                    </a:lnTo>
                    <a:lnTo>
                      <a:pt x="33" y="9"/>
                    </a:lnTo>
                    <a:lnTo>
                      <a:pt x="40" y="7"/>
                    </a:lnTo>
                    <a:lnTo>
                      <a:pt x="47" y="4"/>
                    </a:lnTo>
                    <a:lnTo>
                      <a:pt x="57" y="0"/>
                    </a:lnTo>
                    <a:lnTo>
                      <a:pt x="76" y="23"/>
                    </a:lnTo>
                    <a:lnTo>
                      <a:pt x="86" y="41"/>
                    </a:lnTo>
                    <a:lnTo>
                      <a:pt x="91" y="54"/>
                    </a:lnTo>
                    <a:lnTo>
                      <a:pt x="88" y="65"/>
                    </a:lnTo>
                    <a:lnTo>
                      <a:pt x="79" y="72"/>
                    </a:lnTo>
                    <a:lnTo>
                      <a:pt x="63" y="78"/>
                    </a:lnTo>
                    <a:lnTo>
                      <a:pt x="43" y="81"/>
                    </a:lnTo>
                    <a:lnTo>
                      <a:pt x="17" y="83"/>
                    </a:lnTo>
                    <a:lnTo>
                      <a:pt x="18" y="78"/>
                    </a:lnTo>
                    <a:lnTo>
                      <a:pt x="18" y="70"/>
                    </a:lnTo>
                    <a:lnTo>
                      <a:pt x="18" y="62"/>
                    </a:lnTo>
                    <a:lnTo>
                      <a:pt x="17" y="53"/>
                    </a:lnTo>
                    <a:lnTo>
                      <a:pt x="16" y="44"/>
                    </a:lnTo>
                    <a:lnTo>
                      <a:pt x="13" y="34"/>
                    </a:lnTo>
                    <a:lnTo>
                      <a:pt x="7" y="27"/>
                    </a:lnTo>
                    <a:lnTo>
                      <a:pt x="0" y="21"/>
                    </a:lnTo>
                    <a:close/>
                  </a:path>
                </a:pathLst>
              </a:custGeom>
              <a:solidFill>
                <a:srgbClr val="009933"/>
              </a:solidFill>
              <a:ln w="9525">
                <a:noFill/>
                <a:round/>
                <a:headEnd/>
                <a:tailEnd/>
              </a:ln>
            </p:spPr>
            <p:txBody>
              <a:bodyPr/>
              <a:lstStyle/>
              <a:p>
                <a:endParaRPr lang="en-US"/>
              </a:p>
            </p:txBody>
          </p:sp>
          <p:sp>
            <p:nvSpPr>
              <p:cNvPr id="1212" name="Freeform 379"/>
              <p:cNvSpPr>
                <a:spLocks/>
              </p:cNvSpPr>
              <p:nvPr/>
            </p:nvSpPr>
            <p:spPr bwMode="auto">
              <a:xfrm>
                <a:off x="4002" y="1890"/>
                <a:ext cx="13" cy="7"/>
              </a:xfrm>
              <a:custGeom>
                <a:avLst/>
                <a:gdLst>
                  <a:gd name="T0" fmla="*/ 0 w 64"/>
                  <a:gd name="T1" fmla="*/ 0 h 33"/>
                  <a:gd name="T2" fmla="*/ 0 w 64"/>
                  <a:gd name="T3" fmla="*/ 0 h 33"/>
                  <a:gd name="T4" fmla="*/ 0 w 64"/>
                  <a:gd name="T5" fmla="*/ 0 h 33"/>
                  <a:gd name="T6" fmla="*/ 0 w 64"/>
                  <a:gd name="T7" fmla="*/ 0 h 33"/>
                  <a:gd name="T8" fmla="*/ 0 w 64"/>
                  <a:gd name="T9" fmla="*/ 0 h 33"/>
                  <a:gd name="T10" fmla="*/ 0 w 64"/>
                  <a:gd name="T11" fmla="*/ 0 h 33"/>
                  <a:gd name="T12" fmla="*/ 0 w 64"/>
                  <a:gd name="T13" fmla="*/ 0 h 33"/>
                  <a:gd name="T14" fmla="*/ 0 w 64"/>
                  <a:gd name="T15" fmla="*/ 0 h 33"/>
                  <a:gd name="T16" fmla="*/ 0 w 64"/>
                  <a:gd name="T17" fmla="*/ 0 h 33"/>
                  <a:gd name="T18" fmla="*/ 0 w 64"/>
                  <a:gd name="T19" fmla="*/ 0 h 33"/>
                  <a:gd name="T20" fmla="*/ 0 w 64"/>
                  <a:gd name="T21" fmla="*/ 0 h 33"/>
                  <a:gd name="T22" fmla="*/ 0 w 64"/>
                  <a:gd name="T23" fmla="*/ 0 h 33"/>
                  <a:gd name="T24" fmla="*/ 0 w 64"/>
                  <a:gd name="T25" fmla="*/ 0 h 33"/>
                  <a:gd name="T26" fmla="*/ 0 w 64"/>
                  <a:gd name="T27" fmla="*/ 0 h 33"/>
                  <a:gd name="T28" fmla="*/ 0 w 64"/>
                  <a:gd name="T29" fmla="*/ 0 h 33"/>
                  <a:gd name="T30" fmla="*/ 0 w 64"/>
                  <a:gd name="T31" fmla="*/ 0 h 33"/>
                  <a:gd name="T32" fmla="*/ 0 w 64"/>
                  <a:gd name="T33" fmla="*/ 0 h 33"/>
                  <a:gd name="T34" fmla="*/ 0 w 64"/>
                  <a:gd name="T35" fmla="*/ 0 h 33"/>
                  <a:gd name="T36" fmla="*/ 0 w 64"/>
                  <a:gd name="T37" fmla="*/ 0 h 33"/>
                  <a:gd name="T38" fmla="*/ 0 w 64"/>
                  <a:gd name="T39" fmla="*/ 0 h 33"/>
                  <a:gd name="T40" fmla="*/ 0 w 64"/>
                  <a:gd name="T41" fmla="*/ 0 h 33"/>
                  <a:gd name="T42" fmla="*/ 0 w 64"/>
                  <a:gd name="T43" fmla="*/ 0 h 33"/>
                  <a:gd name="T44" fmla="*/ 0 w 64"/>
                  <a:gd name="T45" fmla="*/ 0 h 33"/>
                  <a:gd name="T46" fmla="*/ 0 w 64"/>
                  <a:gd name="T47" fmla="*/ 0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33"/>
                  <a:gd name="T74" fmla="*/ 64 w 64"/>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33">
                    <a:moveTo>
                      <a:pt x="64" y="3"/>
                    </a:moveTo>
                    <a:lnTo>
                      <a:pt x="57" y="1"/>
                    </a:lnTo>
                    <a:lnTo>
                      <a:pt x="47" y="6"/>
                    </a:lnTo>
                    <a:lnTo>
                      <a:pt x="39" y="9"/>
                    </a:lnTo>
                    <a:lnTo>
                      <a:pt x="33" y="11"/>
                    </a:lnTo>
                    <a:lnTo>
                      <a:pt x="27" y="13"/>
                    </a:lnTo>
                    <a:lnTo>
                      <a:pt x="21" y="15"/>
                    </a:lnTo>
                    <a:lnTo>
                      <a:pt x="16" y="17"/>
                    </a:lnTo>
                    <a:lnTo>
                      <a:pt x="9" y="19"/>
                    </a:lnTo>
                    <a:lnTo>
                      <a:pt x="0" y="22"/>
                    </a:lnTo>
                    <a:lnTo>
                      <a:pt x="5" y="33"/>
                    </a:lnTo>
                    <a:lnTo>
                      <a:pt x="14" y="30"/>
                    </a:lnTo>
                    <a:lnTo>
                      <a:pt x="20" y="28"/>
                    </a:lnTo>
                    <a:lnTo>
                      <a:pt x="26" y="26"/>
                    </a:lnTo>
                    <a:lnTo>
                      <a:pt x="31" y="24"/>
                    </a:lnTo>
                    <a:lnTo>
                      <a:pt x="37" y="21"/>
                    </a:lnTo>
                    <a:lnTo>
                      <a:pt x="44" y="19"/>
                    </a:lnTo>
                    <a:lnTo>
                      <a:pt x="52" y="16"/>
                    </a:lnTo>
                    <a:lnTo>
                      <a:pt x="62" y="12"/>
                    </a:lnTo>
                    <a:lnTo>
                      <a:pt x="55" y="10"/>
                    </a:lnTo>
                    <a:lnTo>
                      <a:pt x="64" y="3"/>
                    </a:lnTo>
                    <a:lnTo>
                      <a:pt x="61" y="0"/>
                    </a:lnTo>
                    <a:lnTo>
                      <a:pt x="57" y="1"/>
                    </a:lnTo>
                    <a:lnTo>
                      <a:pt x="64" y="3"/>
                    </a:lnTo>
                    <a:close/>
                  </a:path>
                </a:pathLst>
              </a:custGeom>
              <a:solidFill>
                <a:srgbClr val="000000"/>
              </a:solidFill>
              <a:ln w="9525">
                <a:noFill/>
                <a:round/>
                <a:headEnd/>
                <a:tailEnd/>
              </a:ln>
            </p:spPr>
            <p:txBody>
              <a:bodyPr/>
              <a:lstStyle/>
              <a:p>
                <a:endParaRPr lang="en-US"/>
              </a:p>
            </p:txBody>
          </p:sp>
          <p:sp>
            <p:nvSpPr>
              <p:cNvPr id="1213" name="Freeform 380"/>
              <p:cNvSpPr>
                <a:spLocks/>
              </p:cNvSpPr>
              <p:nvPr/>
            </p:nvSpPr>
            <p:spPr bwMode="auto">
              <a:xfrm>
                <a:off x="4001" y="1811"/>
                <a:ext cx="17" cy="12"/>
              </a:xfrm>
              <a:custGeom>
                <a:avLst/>
                <a:gdLst>
                  <a:gd name="T0" fmla="*/ 0 w 87"/>
                  <a:gd name="T1" fmla="*/ 0 h 92"/>
                  <a:gd name="T2" fmla="*/ 0 w 87"/>
                  <a:gd name="T3" fmla="*/ 0 h 92"/>
                  <a:gd name="T4" fmla="*/ 0 w 87"/>
                  <a:gd name="T5" fmla="*/ 0 h 92"/>
                  <a:gd name="T6" fmla="*/ 0 w 87"/>
                  <a:gd name="T7" fmla="*/ 0 h 92"/>
                  <a:gd name="T8" fmla="*/ 0 w 87"/>
                  <a:gd name="T9" fmla="*/ 0 h 92"/>
                  <a:gd name="T10" fmla="*/ 0 w 87"/>
                  <a:gd name="T11" fmla="*/ 0 h 92"/>
                  <a:gd name="T12" fmla="*/ 0 w 87"/>
                  <a:gd name="T13" fmla="*/ 0 h 92"/>
                  <a:gd name="T14" fmla="*/ 0 w 87"/>
                  <a:gd name="T15" fmla="*/ 0 h 92"/>
                  <a:gd name="T16" fmla="*/ 0 w 87"/>
                  <a:gd name="T17" fmla="*/ 0 h 92"/>
                  <a:gd name="T18" fmla="*/ 0 w 87"/>
                  <a:gd name="T19" fmla="*/ 0 h 92"/>
                  <a:gd name="T20" fmla="*/ 0 w 87"/>
                  <a:gd name="T21" fmla="*/ 0 h 92"/>
                  <a:gd name="T22" fmla="*/ 0 w 87"/>
                  <a:gd name="T23" fmla="*/ 0 h 92"/>
                  <a:gd name="T24" fmla="*/ 0 w 87"/>
                  <a:gd name="T25" fmla="*/ 0 h 92"/>
                  <a:gd name="T26" fmla="*/ 0 w 87"/>
                  <a:gd name="T27" fmla="*/ 0 h 92"/>
                  <a:gd name="T28" fmla="*/ 0 w 87"/>
                  <a:gd name="T29" fmla="*/ 0 h 92"/>
                  <a:gd name="T30" fmla="*/ 0 w 87"/>
                  <a:gd name="T31" fmla="*/ 0 h 92"/>
                  <a:gd name="T32" fmla="*/ 0 w 87"/>
                  <a:gd name="T33" fmla="*/ 0 h 92"/>
                  <a:gd name="T34" fmla="*/ 0 w 87"/>
                  <a:gd name="T35" fmla="*/ 0 h 92"/>
                  <a:gd name="T36" fmla="*/ 0 w 87"/>
                  <a:gd name="T37" fmla="*/ 0 h 92"/>
                  <a:gd name="T38" fmla="*/ 0 w 87"/>
                  <a:gd name="T39" fmla="*/ 0 h 92"/>
                  <a:gd name="T40" fmla="*/ 0 w 87"/>
                  <a:gd name="T41" fmla="*/ 0 h 92"/>
                  <a:gd name="T42" fmla="*/ 0 w 87"/>
                  <a:gd name="T43" fmla="*/ 0 h 92"/>
                  <a:gd name="T44" fmla="*/ 0 w 87"/>
                  <a:gd name="T45" fmla="*/ 0 h 92"/>
                  <a:gd name="T46" fmla="*/ 0 w 87"/>
                  <a:gd name="T47" fmla="*/ 0 h 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7"/>
                  <a:gd name="T73" fmla="*/ 0 h 92"/>
                  <a:gd name="T74" fmla="*/ 87 w 87"/>
                  <a:gd name="T75" fmla="*/ 92 h 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7" h="92">
                    <a:moveTo>
                      <a:pt x="2" y="86"/>
                    </a:moveTo>
                    <a:lnTo>
                      <a:pt x="7" y="92"/>
                    </a:lnTo>
                    <a:lnTo>
                      <a:pt x="34" y="90"/>
                    </a:lnTo>
                    <a:lnTo>
                      <a:pt x="54" y="87"/>
                    </a:lnTo>
                    <a:lnTo>
                      <a:pt x="71" y="81"/>
                    </a:lnTo>
                    <a:lnTo>
                      <a:pt x="82" y="72"/>
                    </a:lnTo>
                    <a:lnTo>
                      <a:pt x="87" y="58"/>
                    </a:lnTo>
                    <a:lnTo>
                      <a:pt x="82" y="43"/>
                    </a:lnTo>
                    <a:lnTo>
                      <a:pt x="71" y="24"/>
                    </a:lnTo>
                    <a:lnTo>
                      <a:pt x="52" y="0"/>
                    </a:lnTo>
                    <a:lnTo>
                      <a:pt x="43" y="7"/>
                    </a:lnTo>
                    <a:lnTo>
                      <a:pt x="62" y="30"/>
                    </a:lnTo>
                    <a:lnTo>
                      <a:pt x="71" y="47"/>
                    </a:lnTo>
                    <a:lnTo>
                      <a:pt x="75" y="58"/>
                    </a:lnTo>
                    <a:lnTo>
                      <a:pt x="73" y="66"/>
                    </a:lnTo>
                    <a:lnTo>
                      <a:pt x="66" y="72"/>
                    </a:lnTo>
                    <a:lnTo>
                      <a:pt x="52" y="76"/>
                    </a:lnTo>
                    <a:lnTo>
                      <a:pt x="32" y="79"/>
                    </a:lnTo>
                    <a:lnTo>
                      <a:pt x="7" y="82"/>
                    </a:lnTo>
                    <a:lnTo>
                      <a:pt x="13" y="88"/>
                    </a:lnTo>
                    <a:lnTo>
                      <a:pt x="2" y="86"/>
                    </a:lnTo>
                    <a:lnTo>
                      <a:pt x="0" y="92"/>
                    </a:lnTo>
                    <a:lnTo>
                      <a:pt x="7" y="92"/>
                    </a:lnTo>
                    <a:lnTo>
                      <a:pt x="2" y="86"/>
                    </a:lnTo>
                    <a:close/>
                  </a:path>
                </a:pathLst>
              </a:custGeom>
              <a:solidFill>
                <a:srgbClr val="000000"/>
              </a:solidFill>
              <a:ln w="9525">
                <a:noFill/>
                <a:round/>
                <a:headEnd/>
                <a:tailEnd/>
              </a:ln>
            </p:spPr>
            <p:txBody>
              <a:bodyPr/>
              <a:lstStyle/>
              <a:p>
                <a:endParaRPr lang="en-US"/>
              </a:p>
            </p:txBody>
          </p:sp>
          <p:sp>
            <p:nvSpPr>
              <p:cNvPr id="1214" name="Freeform 381"/>
              <p:cNvSpPr>
                <a:spLocks/>
              </p:cNvSpPr>
              <p:nvPr/>
            </p:nvSpPr>
            <p:spPr bwMode="auto">
              <a:xfrm>
                <a:off x="4001" y="1888"/>
                <a:ext cx="8" cy="12"/>
              </a:xfrm>
              <a:custGeom>
                <a:avLst/>
                <a:gdLst>
                  <a:gd name="T0" fmla="*/ 0 w 36"/>
                  <a:gd name="T1" fmla="*/ 0 h 69"/>
                  <a:gd name="T2" fmla="*/ 0 w 36"/>
                  <a:gd name="T3" fmla="*/ 0 h 69"/>
                  <a:gd name="T4" fmla="*/ 0 w 36"/>
                  <a:gd name="T5" fmla="*/ 0 h 69"/>
                  <a:gd name="T6" fmla="*/ 0 w 36"/>
                  <a:gd name="T7" fmla="*/ 0 h 69"/>
                  <a:gd name="T8" fmla="*/ 0 w 36"/>
                  <a:gd name="T9" fmla="*/ 0 h 69"/>
                  <a:gd name="T10" fmla="*/ 0 w 36"/>
                  <a:gd name="T11" fmla="*/ 0 h 69"/>
                  <a:gd name="T12" fmla="*/ 0 w 36"/>
                  <a:gd name="T13" fmla="*/ 0 h 69"/>
                  <a:gd name="T14" fmla="*/ 0 w 36"/>
                  <a:gd name="T15" fmla="*/ 0 h 69"/>
                  <a:gd name="T16" fmla="*/ 0 w 36"/>
                  <a:gd name="T17" fmla="*/ 0 h 69"/>
                  <a:gd name="T18" fmla="*/ 0 w 36"/>
                  <a:gd name="T19" fmla="*/ 0 h 69"/>
                  <a:gd name="T20" fmla="*/ 0 w 36"/>
                  <a:gd name="T21" fmla="*/ 0 h 69"/>
                  <a:gd name="T22" fmla="*/ 0 w 36"/>
                  <a:gd name="T23" fmla="*/ 0 h 69"/>
                  <a:gd name="T24" fmla="*/ 0 w 36"/>
                  <a:gd name="T25" fmla="*/ 0 h 69"/>
                  <a:gd name="T26" fmla="*/ 0 w 36"/>
                  <a:gd name="T27" fmla="*/ 0 h 69"/>
                  <a:gd name="T28" fmla="*/ 0 w 36"/>
                  <a:gd name="T29" fmla="*/ 0 h 69"/>
                  <a:gd name="T30" fmla="*/ 0 w 36"/>
                  <a:gd name="T31" fmla="*/ 0 h 69"/>
                  <a:gd name="T32" fmla="*/ 0 w 36"/>
                  <a:gd name="T33" fmla="*/ 0 h 69"/>
                  <a:gd name="T34" fmla="*/ 0 w 36"/>
                  <a:gd name="T35" fmla="*/ 0 h 69"/>
                  <a:gd name="T36" fmla="*/ 0 w 36"/>
                  <a:gd name="T37" fmla="*/ 0 h 69"/>
                  <a:gd name="T38" fmla="*/ 0 w 36"/>
                  <a:gd name="T39" fmla="*/ 0 h 69"/>
                  <a:gd name="T40" fmla="*/ 0 w 36"/>
                  <a:gd name="T41" fmla="*/ 0 h 69"/>
                  <a:gd name="T42" fmla="*/ 0 w 36"/>
                  <a:gd name="T43" fmla="*/ 0 h 69"/>
                  <a:gd name="T44" fmla="*/ 0 w 36"/>
                  <a:gd name="T45" fmla="*/ 0 h 69"/>
                  <a:gd name="T46" fmla="*/ 0 w 36"/>
                  <a:gd name="T47" fmla="*/ 0 h 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69"/>
                  <a:gd name="T74" fmla="*/ 36 w 36"/>
                  <a:gd name="T75" fmla="*/ 69 h 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69">
                    <a:moveTo>
                      <a:pt x="10" y="0"/>
                    </a:moveTo>
                    <a:lnTo>
                      <a:pt x="9" y="10"/>
                    </a:lnTo>
                    <a:lnTo>
                      <a:pt x="15" y="15"/>
                    </a:lnTo>
                    <a:lnTo>
                      <a:pt x="20" y="22"/>
                    </a:lnTo>
                    <a:lnTo>
                      <a:pt x="22" y="30"/>
                    </a:lnTo>
                    <a:lnTo>
                      <a:pt x="24" y="39"/>
                    </a:lnTo>
                    <a:lnTo>
                      <a:pt x="25" y="47"/>
                    </a:lnTo>
                    <a:lnTo>
                      <a:pt x="25" y="55"/>
                    </a:lnTo>
                    <a:lnTo>
                      <a:pt x="25" y="63"/>
                    </a:lnTo>
                    <a:lnTo>
                      <a:pt x="24" y="67"/>
                    </a:lnTo>
                    <a:lnTo>
                      <a:pt x="35" y="69"/>
                    </a:lnTo>
                    <a:lnTo>
                      <a:pt x="36" y="63"/>
                    </a:lnTo>
                    <a:lnTo>
                      <a:pt x="36" y="55"/>
                    </a:lnTo>
                    <a:lnTo>
                      <a:pt x="36" y="47"/>
                    </a:lnTo>
                    <a:lnTo>
                      <a:pt x="35" y="37"/>
                    </a:lnTo>
                    <a:lnTo>
                      <a:pt x="34" y="28"/>
                    </a:lnTo>
                    <a:lnTo>
                      <a:pt x="29" y="17"/>
                    </a:lnTo>
                    <a:lnTo>
                      <a:pt x="24" y="9"/>
                    </a:lnTo>
                    <a:lnTo>
                      <a:pt x="16" y="2"/>
                    </a:lnTo>
                    <a:lnTo>
                      <a:pt x="15" y="11"/>
                    </a:lnTo>
                    <a:lnTo>
                      <a:pt x="10" y="0"/>
                    </a:lnTo>
                    <a:lnTo>
                      <a:pt x="0" y="5"/>
                    </a:lnTo>
                    <a:lnTo>
                      <a:pt x="9" y="10"/>
                    </a:lnTo>
                    <a:lnTo>
                      <a:pt x="10" y="0"/>
                    </a:lnTo>
                    <a:close/>
                  </a:path>
                </a:pathLst>
              </a:custGeom>
              <a:solidFill>
                <a:srgbClr val="000000"/>
              </a:solidFill>
              <a:ln w="9525">
                <a:noFill/>
                <a:round/>
                <a:headEnd/>
                <a:tailEnd/>
              </a:ln>
            </p:spPr>
            <p:txBody>
              <a:bodyPr/>
              <a:lstStyle/>
              <a:p>
                <a:endParaRPr lang="en-US"/>
              </a:p>
            </p:txBody>
          </p:sp>
          <p:sp>
            <p:nvSpPr>
              <p:cNvPr id="1215" name="Freeform 382"/>
              <p:cNvSpPr>
                <a:spLocks/>
              </p:cNvSpPr>
              <p:nvPr/>
            </p:nvSpPr>
            <p:spPr bwMode="auto">
              <a:xfrm>
                <a:off x="4005" y="1796"/>
                <a:ext cx="11" cy="12"/>
              </a:xfrm>
              <a:custGeom>
                <a:avLst/>
                <a:gdLst>
                  <a:gd name="T0" fmla="*/ 0 w 55"/>
                  <a:gd name="T1" fmla="*/ 0 h 23"/>
                  <a:gd name="T2" fmla="*/ 0 w 55"/>
                  <a:gd name="T3" fmla="*/ 0 h 23"/>
                  <a:gd name="T4" fmla="*/ 0 w 55"/>
                  <a:gd name="T5" fmla="*/ 1 h 23"/>
                  <a:gd name="T6" fmla="*/ 0 w 55"/>
                  <a:gd name="T7" fmla="*/ 1 h 23"/>
                  <a:gd name="T8" fmla="*/ 0 w 55"/>
                  <a:gd name="T9" fmla="*/ 1 h 23"/>
                  <a:gd name="T10" fmla="*/ 0 w 55"/>
                  <a:gd name="T11" fmla="*/ 1 h 23"/>
                  <a:gd name="T12" fmla="*/ 0 w 55"/>
                  <a:gd name="T13" fmla="*/ 1 h 23"/>
                  <a:gd name="T14" fmla="*/ 0 w 55"/>
                  <a:gd name="T15" fmla="*/ 1 h 23"/>
                  <a:gd name="T16" fmla="*/ 0 w 55"/>
                  <a:gd name="T17" fmla="*/ 1 h 23"/>
                  <a:gd name="T18" fmla="*/ 0 w 55"/>
                  <a:gd name="T19" fmla="*/ 1 h 23"/>
                  <a:gd name="T20" fmla="*/ 0 w 55"/>
                  <a:gd name="T21" fmla="*/ 1 h 23"/>
                  <a:gd name="T22" fmla="*/ 0 w 55"/>
                  <a:gd name="T23" fmla="*/ 1 h 23"/>
                  <a:gd name="T24" fmla="*/ 0 w 55"/>
                  <a:gd name="T25" fmla="*/ 1 h 23"/>
                  <a:gd name="T26" fmla="*/ 0 w 55"/>
                  <a:gd name="T27" fmla="*/ 1 h 23"/>
                  <a:gd name="T28" fmla="*/ 0 w 55"/>
                  <a:gd name="T29" fmla="*/ 1 h 23"/>
                  <a:gd name="T30" fmla="*/ 0 w 55"/>
                  <a:gd name="T31" fmla="*/ 1 h 23"/>
                  <a:gd name="T32" fmla="*/ 0 w 55"/>
                  <a:gd name="T33" fmla="*/ 1 h 23"/>
                  <a:gd name="T34" fmla="*/ 0 w 55"/>
                  <a:gd name="T35" fmla="*/ 1 h 23"/>
                  <a:gd name="T36" fmla="*/ 0 w 55"/>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23"/>
                  <a:gd name="T59" fmla="*/ 55 w 55"/>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23">
                    <a:moveTo>
                      <a:pt x="48" y="0"/>
                    </a:moveTo>
                    <a:lnTo>
                      <a:pt x="46" y="0"/>
                    </a:lnTo>
                    <a:lnTo>
                      <a:pt x="42" y="2"/>
                    </a:lnTo>
                    <a:lnTo>
                      <a:pt x="35" y="4"/>
                    </a:lnTo>
                    <a:lnTo>
                      <a:pt x="27" y="8"/>
                    </a:lnTo>
                    <a:lnTo>
                      <a:pt x="20" y="10"/>
                    </a:lnTo>
                    <a:lnTo>
                      <a:pt x="13" y="11"/>
                    </a:lnTo>
                    <a:lnTo>
                      <a:pt x="6" y="13"/>
                    </a:lnTo>
                    <a:lnTo>
                      <a:pt x="0" y="13"/>
                    </a:lnTo>
                    <a:lnTo>
                      <a:pt x="0" y="23"/>
                    </a:lnTo>
                    <a:lnTo>
                      <a:pt x="8" y="23"/>
                    </a:lnTo>
                    <a:lnTo>
                      <a:pt x="15" y="21"/>
                    </a:lnTo>
                    <a:lnTo>
                      <a:pt x="23" y="20"/>
                    </a:lnTo>
                    <a:lnTo>
                      <a:pt x="32" y="18"/>
                    </a:lnTo>
                    <a:lnTo>
                      <a:pt x="39" y="15"/>
                    </a:lnTo>
                    <a:lnTo>
                      <a:pt x="46" y="13"/>
                    </a:lnTo>
                    <a:lnTo>
                      <a:pt x="51" y="11"/>
                    </a:lnTo>
                    <a:lnTo>
                      <a:pt x="55" y="9"/>
                    </a:lnTo>
                    <a:lnTo>
                      <a:pt x="48" y="0"/>
                    </a:lnTo>
                    <a:close/>
                  </a:path>
                </a:pathLst>
              </a:custGeom>
              <a:solidFill>
                <a:srgbClr val="000000"/>
              </a:solidFill>
              <a:ln w="9525">
                <a:noFill/>
                <a:round/>
                <a:headEnd/>
                <a:tailEnd/>
              </a:ln>
            </p:spPr>
            <p:txBody>
              <a:bodyPr/>
              <a:lstStyle/>
              <a:p>
                <a:endParaRPr lang="en-US"/>
              </a:p>
            </p:txBody>
          </p:sp>
          <p:sp>
            <p:nvSpPr>
              <p:cNvPr id="1216" name="Freeform 383"/>
              <p:cNvSpPr>
                <a:spLocks/>
              </p:cNvSpPr>
              <p:nvPr/>
            </p:nvSpPr>
            <p:spPr bwMode="auto">
              <a:xfrm>
                <a:off x="4019" y="1886"/>
                <a:ext cx="3" cy="11"/>
              </a:xfrm>
              <a:custGeom>
                <a:avLst/>
                <a:gdLst>
                  <a:gd name="T0" fmla="*/ 0 w 15"/>
                  <a:gd name="T1" fmla="*/ 0 h 59"/>
                  <a:gd name="T2" fmla="*/ 0 w 15"/>
                  <a:gd name="T3" fmla="*/ 0 h 59"/>
                  <a:gd name="T4" fmla="*/ 0 w 15"/>
                  <a:gd name="T5" fmla="*/ 0 h 59"/>
                  <a:gd name="T6" fmla="*/ 0 w 15"/>
                  <a:gd name="T7" fmla="*/ 0 h 59"/>
                  <a:gd name="T8" fmla="*/ 0 w 15"/>
                  <a:gd name="T9" fmla="*/ 0 h 59"/>
                  <a:gd name="T10" fmla="*/ 0 w 15"/>
                  <a:gd name="T11" fmla="*/ 0 h 59"/>
                  <a:gd name="T12" fmla="*/ 0 w 15"/>
                  <a:gd name="T13" fmla="*/ 0 h 59"/>
                  <a:gd name="T14" fmla="*/ 0 w 15"/>
                  <a:gd name="T15" fmla="*/ 0 h 59"/>
                  <a:gd name="T16" fmla="*/ 0 w 15"/>
                  <a:gd name="T17" fmla="*/ 0 h 59"/>
                  <a:gd name="T18" fmla="*/ 0 w 15"/>
                  <a:gd name="T19" fmla="*/ 0 h 59"/>
                  <a:gd name="T20" fmla="*/ 0 w 15"/>
                  <a:gd name="T21" fmla="*/ 0 h 59"/>
                  <a:gd name="T22" fmla="*/ 0 w 15"/>
                  <a:gd name="T23" fmla="*/ 0 h 59"/>
                  <a:gd name="T24" fmla="*/ 0 w 15"/>
                  <a:gd name="T25" fmla="*/ 0 h 59"/>
                  <a:gd name="T26" fmla="*/ 0 w 15"/>
                  <a:gd name="T27" fmla="*/ 0 h 59"/>
                  <a:gd name="T28" fmla="*/ 0 w 15"/>
                  <a:gd name="T29" fmla="*/ 0 h 59"/>
                  <a:gd name="T30" fmla="*/ 0 w 15"/>
                  <a:gd name="T31" fmla="*/ 0 h 59"/>
                  <a:gd name="T32" fmla="*/ 0 w 15"/>
                  <a:gd name="T33" fmla="*/ 0 h 59"/>
                  <a:gd name="T34" fmla="*/ 0 w 15"/>
                  <a:gd name="T35" fmla="*/ 0 h 59"/>
                  <a:gd name="T36" fmla="*/ 0 w 15"/>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59"/>
                  <a:gd name="T59" fmla="*/ 15 w 15"/>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59">
                    <a:moveTo>
                      <a:pt x="11" y="59"/>
                    </a:moveTo>
                    <a:lnTo>
                      <a:pt x="13" y="54"/>
                    </a:lnTo>
                    <a:lnTo>
                      <a:pt x="14" y="45"/>
                    </a:lnTo>
                    <a:lnTo>
                      <a:pt x="14" y="37"/>
                    </a:lnTo>
                    <a:lnTo>
                      <a:pt x="15" y="29"/>
                    </a:lnTo>
                    <a:lnTo>
                      <a:pt x="15" y="20"/>
                    </a:lnTo>
                    <a:lnTo>
                      <a:pt x="15" y="13"/>
                    </a:lnTo>
                    <a:lnTo>
                      <a:pt x="15" y="6"/>
                    </a:lnTo>
                    <a:lnTo>
                      <a:pt x="14" y="0"/>
                    </a:lnTo>
                    <a:lnTo>
                      <a:pt x="2" y="4"/>
                    </a:lnTo>
                    <a:lnTo>
                      <a:pt x="4" y="6"/>
                    </a:lnTo>
                    <a:lnTo>
                      <a:pt x="4" y="13"/>
                    </a:lnTo>
                    <a:lnTo>
                      <a:pt x="4" y="20"/>
                    </a:lnTo>
                    <a:lnTo>
                      <a:pt x="4" y="29"/>
                    </a:lnTo>
                    <a:lnTo>
                      <a:pt x="2" y="37"/>
                    </a:lnTo>
                    <a:lnTo>
                      <a:pt x="2" y="45"/>
                    </a:lnTo>
                    <a:lnTo>
                      <a:pt x="1" y="52"/>
                    </a:lnTo>
                    <a:lnTo>
                      <a:pt x="0" y="57"/>
                    </a:lnTo>
                    <a:lnTo>
                      <a:pt x="11" y="59"/>
                    </a:lnTo>
                    <a:close/>
                  </a:path>
                </a:pathLst>
              </a:custGeom>
              <a:solidFill>
                <a:srgbClr val="000000"/>
              </a:solidFill>
              <a:ln w="9525">
                <a:noFill/>
                <a:round/>
                <a:headEnd/>
                <a:tailEnd/>
              </a:ln>
            </p:spPr>
            <p:txBody>
              <a:bodyPr/>
              <a:lstStyle/>
              <a:p>
                <a:endParaRPr lang="en-US"/>
              </a:p>
            </p:txBody>
          </p:sp>
          <p:sp>
            <p:nvSpPr>
              <p:cNvPr id="1217" name="Freeform 384"/>
              <p:cNvSpPr>
                <a:spLocks/>
              </p:cNvSpPr>
              <p:nvPr/>
            </p:nvSpPr>
            <p:spPr bwMode="auto">
              <a:xfrm>
                <a:off x="4002" y="1908"/>
                <a:ext cx="11" cy="3"/>
              </a:xfrm>
              <a:custGeom>
                <a:avLst/>
                <a:gdLst>
                  <a:gd name="T0" fmla="*/ 0 w 52"/>
                  <a:gd name="T1" fmla="*/ 0 h 15"/>
                  <a:gd name="T2" fmla="*/ 0 w 52"/>
                  <a:gd name="T3" fmla="*/ 0 h 15"/>
                  <a:gd name="T4" fmla="*/ 0 w 52"/>
                  <a:gd name="T5" fmla="*/ 0 h 15"/>
                  <a:gd name="T6" fmla="*/ 0 w 52"/>
                  <a:gd name="T7" fmla="*/ 0 h 15"/>
                  <a:gd name="T8" fmla="*/ 0 w 52"/>
                  <a:gd name="T9" fmla="*/ 0 h 15"/>
                  <a:gd name="T10" fmla="*/ 0 w 52"/>
                  <a:gd name="T11" fmla="*/ 0 h 15"/>
                  <a:gd name="T12" fmla="*/ 0 w 52"/>
                  <a:gd name="T13" fmla="*/ 0 h 15"/>
                  <a:gd name="T14" fmla="*/ 0 w 52"/>
                  <a:gd name="T15" fmla="*/ 0 h 15"/>
                  <a:gd name="T16" fmla="*/ 0 w 52"/>
                  <a:gd name="T17" fmla="*/ 0 h 15"/>
                  <a:gd name="T18" fmla="*/ 0 w 52"/>
                  <a:gd name="T19" fmla="*/ 0 h 15"/>
                  <a:gd name="T20" fmla="*/ 0 w 52"/>
                  <a:gd name="T21" fmla="*/ 0 h 15"/>
                  <a:gd name="T22" fmla="*/ 0 w 52"/>
                  <a:gd name="T23" fmla="*/ 0 h 15"/>
                  <a:gd name="T24" fmla="*/ 0 w 52"/>
                  <a:gd name="T25" fmla="*/ 0 h 15"/>
                  <a:gd name="T26" fmla="*/ 0 w 52"/>
                  <a:gd name="T27" fmla="*/ 0 h 15"/>
                  <a:gd name="T28" fmla="*/ 0 w 52"/>
                  <a:gd name="T29" fmla="*/ 0 h 15"/>
                  <a:gd name="T30" fmla="*/ 0 w 52"/>
                  <a:gd name="T31" fmla="*/ 0 h 15"/>
                  <a:gd name="T32" fmla="*/ 0 w 52"/>
                  <a:gd name="T33" fmla="*/ 0 h 15"/>
                  <a:gd name="T34" fmla="*/ 0 w 52"/>
                  <a:gd name="T35" fmla="*/ 0 h 15"/>
                  <a:gd name="T36" fmla="*/ 0 w 52"/>
                  <a:gd name="T37" fmla="*/ 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15"/>
                  <a:gd name="T59" fmla="*/ 52 w 52"/>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15">
                    <a:moveTo>
                      <a:pt x="49" y="0"/>
                    </a:moveTo>
                    <a:lnTo>
                      <a:pt x="43" y="1"/>
                    </a:lnTo>
                    <a:lnTo>
                      <a:pt x="36" y="2"/>
                    </a:lnTo>
                    <a:lnTo>
                      <a:pt x="29" y="3"/>
                    </a:lnTo>
                    <a:lnTo>
                      <a:pt x="25" y="4"/>
                    </a:lnTo>
                    <a:lnTo>
                      <a:pt x="18" y="4"/>
                    </a:lnTo>
                    <a:lnTo>
                      <a:pt x="13" y="4"/>
                    </a:lnTo>
                    <a:lnTo>
                      <a:pt x="7" y="4"/>
                    </a:lnTo>
                    <a:lnTo>
                      <a:pt x="3" y="3"/>
                    </a:lnTo>
                    <a:lnTo>
                      <a:pt x="0" y="14"/>
                    </a:lnTo>
                    <a:lnTo>
                      <a:pt x="7" y="15"/>
                    </a:lnTo>
                    <a:lnTo>
                      <a:pt x="13" y="15"/>
                    </a:lnTo>
                    <a:lnTo>
                      <a:pt x="18" y="15"/>
                    </a:lnTo>
                    <a:lnTo>
                      <a:pt x="25" y="15"/>
                    </a:lnTo>
                    <a:lnTo>
                      <a:pt x="32" y="14"/>
                    </a:lnTo>
                    <a:lnTo>
                      <a:pt x="38" y="13"/>
                    </a:lnTo>
                    <a:lnTo>
                      <a:pt x="45" y="12"/>
                    </a:lnTo>
                    <a:lnTo>
                      <a:pt x="52" y="11"/>
                    </a:lnTo>
                    <a:lnTo>
                      <a:pt x="49" y="0"/>
                    </a:lnTo>
                    <a:close/>
                  </a:path>
                </a:pathLst>
              </a:custGeom>
              <a:solidFill>
                <a:srgbClr val="000000"/>
              </a:solidFill>
              <a:ln w="9525">
                <a:noFill/>
                <a:round/>
                <a:headEnd/>
                <a:tailEnd/>
              </a:ln>
            </p:spPr>
            <p:txBody>
              <a:bodyPr/>
              <a:lstStyle/>
              <a:p>
                <a:endParaRPr lang="en-US"/>
              </a:p>
            </p:txBody>
          </p:sp>
          <p:sp>
            <p:nvSpPr>
              <p:cNvPr id="1218" name="Freeform 385"/>
              <p:cNvSpPr>
                <a:spLocks/>
              </p:cNvSpPr>
              <p:nvPr/>
            </p:nvSpPr>
            <p:spPr bwMode="auto">
              <a:xfrm>
                <a:off x="3656" y="1754"/>
                <a:ext cx="71" cy="61"/>
              </a:xfrm>
              <a:custGeom>
                <a:avLst/>
                <a:gdLst>
                  <a:gd name="T0" fmla="*/ 0 w 351"/>
                  <a:gd name="T1" fmla="*/ 0 h 305"/>
                  <a:gd name="T2" fmla="*/ 0 w 351"/>
                  <a:gd name="T3" fmla="*/ 0 h 305"/>
                  <a:gd name="T4" fmla="*/ 0 w 351"/>
                  <a:gd name="T5" fmla="*/ 0 h 305"/>
                  <a:gd name="T6" fmla="*/ 0 w 351"/>
                  <a:gd name="T7" fmla="*/ 0 h 305"/>
                  <a:gd name="T8" fmla="*/ 0 w 351"/>
                  <a:gd name="T9" fmla="*/ 0 h 305"/>
                  <a:gd name="T10" fmla="*/ 0 w 351"/>
                  <a:gd name="T11" fmla="*/ 0 h 305"/>
                  <a:gd name="T12" fmla="*/ 0 w 351"/>
                  <a:gd name="T13" fmla="*/ 0 h 305"/>
                  <a:gd name="T14" fmla="*/ 0 w 351"/>
                  <a:gd name="T15" fmla="*/ 0 h 305"/>
                  <a:gd name="T16" fmla="*/ 0 w 351"/>
                  <a:gd name="T17" fmla="*/ 0 h 305"/>
                  <a:gd name="T18" fmla="*/ 0 w 351"/>
                  <a:gd name="T19" fmla="*/ 0 h 305"/>
                  <a:gd name="T20" fmla="*/ 0 w 351"/>
                  <a:gd name="T21" fmla="*/ 0 h 305"/>
                  <a:gd name="T22" fmla="*/ 0 w 351"/>
                  <a:gd name="T23" fmla="*/ 0 h 305"/>
                  <a:gd name="T24" fmla="*/ 0 w 351"/>
                  <a:gd name="T25" fmla="*/ 0 h 305"/>
                  <a:gd name="T26" fmla="*/ 0 w 351"/>
                  <a:gd name="T27" fmla="*/ 0 h 305"/>
                  <a:gd name="T28" fmla="*/ 0 w 351"/>
                  <a:gd name="T29" fmla="*/ 0 h 305"/>
                  <a:gd name="T30" fmla="*/ 0 w 351"/>
                  <a:gd name="T31" fmla="*/ 0 h 305"/>
                  <a:gd name="T32" fmla="*/ 0 w 351"/>
                  <a:gd name="T33" fmla="*/ 0 h 305"/>
                  <a:gd name="T34" fmla="*/ 0 w 351"/>
                  <a:gd name="T35" fmla="*/ 0 h 305"/>
                  <a:gd name="T36" fmla="*/ 0 w 351"/>
                  <a:gd name="T37" fmla="*/ 0 h 305"/>
                  <a:gd name="T38" fmla="*/ 0 w 351"/>
                  <a:gd name="T39" fmla="*/ 0 h 305"/>
                  <a:gd name="T40" fmla="*/ 0 w 351"/>
                  <a:gd name="T41" fmla="*/ 0 h 305"/>
                  <a:gd name="T42" fmla="*/ 0 w 351"/>
                  <a:gd name="T43" fmla="*/ 0 h 305"/>
                  <a:gd name="T44" fmla="*/ 0 w 351"/>
                  <a:gd name="T45" fmla="*/ 0 h 305"/>
                  <a:gd name="T46" fmla="*/ 0 w 351"/>
                  <a:gd name="T47" fmla="*/ 0 h 305"/>
                  <a:gd name="T48" fmla="*/ 0 w 351"/>
                  <a:gd name="T49" fmla="*/ 0 h 305"/>
                  <a:gd name="T50" fmla="*/ 0 w 351"/>
                  <a:gd name="T51" fmla="*/ 0 h 305"/>
                  <a:gd name="T52" fmla="*/ 0 w 351"/>
                  <a:gd name="T53" fmla="*/ 0 h 305"/>
                  <a:gd name="T54" fmla="*/ 0 w 351"/>
                  <a:gd name="T55" fmla="*/ 0 h 305"/>
                  <a:gd name="T56" fmla="*/ 0 w 351"/>
                  <a:gd name="T57" fmla="*/ 0 h 305"/>
                  <a:gd name="T58" fmla="*/ 0 w 351"/>
                  <a:gd name="T59" fmla="*/ 0 h 305"/>
                  <a:gd name="T60" fmla="*/ 0 w 351"/>
                  <a:gd name="T61" fmla="*/ 0 h 305"/>
                  <a:gd name="T62" fmla="*/ 0 w 351"/>
                  <a:gd name="T63" fmla="*/ 0 h 305"/>
                  <a:gd name="T64" fmla="*/ 0 w 351"/>
                  <a:gd name="T65" fmla="*/ 0 h 305"/>
                  <a:gd name="T66" fmla="*/ 0 w 351"/>
                  <a:gd name="T67" fmla="*/ 0 h 305"/>
                  <a:gd name="T68" fmla="*/ 0 w 351"/>
                  <a:gd name="T69" fmla="*/ 0 h 3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1"/>
                  <a:gd name="T106" fmla="*/ 0 h 305"/>
                  <a:gd name="T107" fmla="*/ 351 w 351"/>
                  <a:gd name="T108" fmla="*/ 305 h 3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1" h="305">
                    <a:moveTo>
                      <a:pt x="351" y="2"/>
                    </a:moveTo>
                    <a:lnTo>
                      <a:pt x="330" y="0"/>
                    </a:lnTo>
                    <a:lnTo>
                      <a:pt x="306" y="1"/>
                    </a:lnTo>
                    <a:lnTo>
                      <a:pt x="281" y="7"/>
                    </a:lnTo>
                    <a:lnTo>
                      <a:pt x="255" y="16"/>
                    </a:lnTo>
                    <a:lnTo>
                      <a:pt x="228" y="30"/>
                    </a:lnTo>
                    <a:lnTo>
                      <a:pt x="200" y="45"/>
                    </a:lnTo>
                    <a:lnTo>
                      <a:pt x="172" y="62"/>
                    </a:lnTo>
                    <a:lnTo>
                      <a:pt x="146" y="82"/>
                    </a:lnTo>
                    <a:lnTo>
                      <a:pt x="118" y="106"/>
                    </a:lnTo>
                    <a:lnTo>
                      <a:pt x="95" y="131"/>
                    </a:lnTo>
                    <a:lnTo>
                      <a:pt x="71" y="156"/>
                    </a:lnTo>
                    <a:lnTo>
                      <a:pt x="51" y="184"/>
                    </a:lnTo>
                    <a:lnTo>
                      <a:pt x="33" y="213"/>
                    </a:lnTo>
                    <a:lnTo>
                      <a:pt x="18" y="243"/>
                    </a:lnTo>
                    <a:lnTo>
                      <a:pt x="6" y="273"/>
                    </a:lnTo>
                    <a:lnTo>
                      <a:pt x="0" y="303"/>
                    </a:lnTo>
                    <a:lnTo>
                      <a:pt x="11" y="305"/>
                    </a:lnTo>
                    <a:lnTo>
                      <a:pt x="18" y="275"/>
                    </a:lnTo>
                    <a:lnTo>
                      <a:pt x="29" y="247"/>
                    </a:lnTo>
                    <a:lnTo>
                      <a:pt x="42" y="217"/>
                    </a:lnTo>
                    <a:lnTo>
                      <a:pt x="60" y="190"/>
                    </a:lnTo>
                    <a:lnTo>
                      <a:pt x="80" y="162"/>
                    </a:lnTo>
                    <a:lnTo>
                      <a:pt x="104" y="137"/>
                    </a:lnTo>
                    <a:lnTo>
                      <a:pt x="127" y="114"/>
                    </a:lnTo>
                    <a:lnTo>
                      <a:pt x="153" y="91"/>
                    </a:lnTo>
                    <a:lnTo>
                      <a:pt x="179" y="71"/>
                    </a:lnTo>
                    <a:lnTo>
                      <a:pt x="207" y="53"/>
                    </a:lnTo>
                    <a:lnTo>
                      <a:pt x="232" y="38"/>
                    </a:lnTo>
                    <a:lnTo>
                      <a:pt x="259" y="27"/>
                    </a:lnTo>
                    <a:lnTo>
                      <a:pt x="284" y="17"/>
                    </a:lnTo>
                    <a:lnTo>
                      <a:pt x="308" y="12"/>
                    </a:lnTo>
                    <a:lnTo>
                      <a:pt x="330" y="11"/>
                    </a:lnTo>
                    <a:lnTo>
                      <a:pt x="349" y="13"/>
                    </a:lnTo>
                    <a:lnTo>
                      <a:pt x="351" y="2"/>
                    </a:lnTo>
                    <a:close/>
                  </a:path>
                </a:pathLst>
              </a:custGeom>
              <a:solidFill>
                <a:srgbClr val="000000"/>
              </a:solidFill>
              <a:ln w="9525">
                <a:noFill/>
                <a:round/>
                <a:headEnd/>
                <a:tailEnd/>
              </a:ln>
            </p:spPr>
            <p:txBody>
              <a:bodyPr/>
              <a:lstStyle/>
              <a:p>
                <a:endParaRPr lang="en-US"/>
              </a:p>
            </p:txBody>
          </p:sp>
          <p:sp>
            <p:nvSpPr>
              <p:cNvPr id="1219" name="Freeform 386"/>
              <p:cNvSpPr>
                <a:spLocks/>
              </p:cNvSpPr>
              <p:nvPr/>
            </p:nvSpPr>
            <p:spPr bwMode="auto">
              <a:xfrm>
                <a:off x="3667" y="1789"/>
                <a:ext cx="11" cy="12"/>
              </a:xfrm>
              <a:custGeom>
                <a:avLst/>
                <a:gdLst>
                  <a:gd name="T0" fmla="*/ 0 w 59"/>
                  <a:gd name="T1" fmla="*/ 0 h 100"/>
                  <a:gd name="T2" fmla="*/ 0 w 59"/>
                  <a:gd name="T3" fmla="*/ 0 h 100"/>
                  <a:gd name="T4" fmla="*/ 0 w 59"/>
                  <a:gd name="T5" fmla="*/ 0 h 100"/>
                  <a:gd name="T6" fmla="*/ 0 w 59"/>
                  <a:gd name="T7" fmla="*/ 0 h 100"/>
                  <a:gd name="T8" fmla="*/ 0 w 59"/>
                  <a:gd name="T9" fmla="*/ 0 h 100"/>
                  <a:gd name="T10" fmla="*/ 0 w 59"/>
                  <a:gd name="T11" fmla="*/ 0 h 100"/>
                  <a:gd name="T12" fmla="*/ 0 w 59"/>
                  <a:gd name="T13" fmla="*/ 0 h 100"/>
                  <a:gd name="T14" fmla="*/ 0 w 59"/>
                  <a:gd name="T15" fmla="*/ 0 h 100"/>
                  <a:gd name="T16" fmla="*/ 0 w 59"/>
                  <a:gd name="T17" fmla="*/ 0 h 100"/>
                  <a:gd name="T18" fmla="*/ 0 w 59"/>
                  <a:gd name="T19" fmla="*/ 0 h 100"/>
                  <a:gd name="T20" fmla="*/ 0 w 59"/>
                  <a:gd name="T21" fmla="*/ 0 h 100"/>
                  <a:gd name="T22" fmla="*/ 0 w 59"/>
                  <a:gd name="T23" fmla="*/ 0 h 100"/>
                  <a:gd name="T24" fmla="*/ 0 w 59"/>
                  <a:gd name="T25" fmla="*/ 0 h 100"/>
                  <a:gd name="T26" fmla="*/ 0 w 59"/>
                  <a:gd name="T27" fmla="*/ 0 h 100"/>
                  <a:gd name="T28" fmla="*/ 0 w 59"/>
                  <a:gd name="T29" fmla="*/ 0 h 100"/>
                  <a:gd name="T30" fmla="*/ 0 w 59"/>
                  <a:gd name="T31" fmla="*/ 0 h 100"/>
                  <a:gd name="T32" fmla="*/ 0 w 59"/>
                  <a:gd name="T33" fmla="*/ 0 h 100"/>
                  <a:gd name="T34" fmla="*/ 0 w 59"/>
                  <a:gd name="T35" fmla="*/ 0 h 100"/>
                  <a:gd name="T36" fmla="*/ 0 w 59"/>
                  <a:gd name="T37" fmla="*/ 0 h 1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100"/>
                  <a:gd name="T59" fmla="*/ 59 w 59"/>
                  <a:gd name="T60" fmla="*/ 100 h 1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100">
                    <a:moveTo>
                      <a:pt x="59" y="91"/>
                    </a:moveTo>
                    <a:lnTo>
                      <a:pt x="53" y="88"/>
                    </a:lnTo>
                    <a:lnTo>
                      <a:pt x="47" y="82"/>
                    </a:lnTo>
                    <a:lnTo>
                      <a:pt x="40" y="76"/>
                    </a:lnTo>
                    <a:lnTo>
                      <a:pt x="32" y="65"/>
                    </a:lnTo>
                    <a:lnTo>
                      <a:pt x="26" y="53"/>
                    </a:lnTo>
                    <a:lnTo>
                      <a:pt x="20" y="40"/>
                    </a:lnTo>
                    <a:lnTo>
                      <a:pt x="15" y="21"/>
                    </a:lnTo>
                    <a:lnTo>
                      <a:pt x="12" y="0"/>
                    </a:lnTo>
                    <a:lnTo>
                      <a:pt x="0" y="0"/>
                    </a:lnTo>
                    <a:lnTo>
                      <a:pt x="4" y="23"/>
                    </a:lnTo>
                    <a:lnTo>
                      <a:pt x="8" y="42"/>
                    </a:lnTo>
                    <a:lnTo>
                      <a:pt x="15" y="58"/>
                    </a:lnTo>
                    <a:lnTo>
                      <a:pt x="23" y="71"/>
                    </a:lnTo>
                    <a:lnTo>
                      <a:pt x="31" y="82"/>
                    </a:lnTo>
                    <a:lnTo>
                      <a:pt x="39" y="90"/>
                    </a:lnTo>
                    <a:lnTo>
                      <a:pt x="46" y="97"/>
                    </a:lnTo>
                    <a:lnTo>
                      <a:pt x="54" y="100"/>
                    </a:lnTo>
                    <a:lnTo>
                      <a:pt x="59" y="91"/>
                    </a:lnTo>
                    <a:close/>
                  </a:path>
                </a:pathLst>
              </a:custGeom>
              <a:solidFill>
                <a:srgbClr val="000000"/>
              </a:solidFill>
              <a:ln w="9525">
                <a:noFill/>
                <a:round/>
                <a:headEnd/>
                <a:tailEnd/>
              </a:ln>
            </p:spPr>
            <p:txBody>
              <a:bodyPr/>
              <a:lstStyle/>
              <a:p>
                <a:endParaRPr lang="en-US"/>
              </a:p>
            </p:txBody>
          </p:sp>
          <p:sp>
            <p:nvSpPr>
              <p:cNvPr id="1220" name="Freeform 387"/>
              <p:cNvSpPr>
                <a:spLocks/>
              </p:cNvSpPr>
              <p:nvPr/>
            </p:nvSpPr>
            <p:spPr bwMode="auto">
              <a:xfrm>
                <a:off x="3509" y="1729"/>
                <a:ext cx="149" cy="61"/>
              </a:xfrm>
              <a:custGeom>
                <a:avLst/>
                <a:gdLst>
                  <a:gd name="T0" fmla="*/ 0 w 745"/>
                  <a:gd name="T1" fmla="*/ 0 h 326"/>
                  <a:gd name="T2" fmla="*/ 0 w 745"/>
                  <a:gd name="T3" fmla="*/ 0 h 326"/>
                  <a:gd name="T4" fmla="*/ 0 w 745"/>
                  <a:gd name="T5" fmla="*/ 0 h 326"/>
                  <a:gd name="T6" fmla="*/ 0 w 745"/>
                  <a:gd name="T7" fmla="*/ 0 h 326"/>
                  <a:gd name="T8" fmla="*/ 0 w 745"/>
                  <a:gd name="T9" fmla="*/ 0 h 326"/>
                  <a:gd name="T10" fmla="*/ 0 w 745"/>
                  <a:gd name="T11" fmla="*/ 0 h 326"/>
                  <a:gd name="T12" fmla="*/ 0 w 745"/>
                  <a:gd name="T13" fmla="*/ 0 h 326"/>
                  <a:gd name="T14" fmla="*/ 0 w 745"/>
                  <a:gd name="T15" fmla="*/ 0 h 326"/>
                  <a:gd name="T16" fmla="*/ 0 w 745"/>
                  <a:gd name="T17" fmla="*/ 0 h 326"/>
                  <a:gd name="T18" fmla="*/ 0 w 745"/>
                  <a:gd name="T19" fmla="*/ 0 h 326"/>
                  <a:gd name="T20" fmla="*/ 0 w 745"/>
                  <a:gd name="T21" fmla="*/ 0 h 326"/>
                  <a:gd name="T22" fmla="*/ 0 w 745"/>
                  <a:gd name="T23" fmla="*/ 0 h 326"/>
                  <a:gd name="T24" fmla="*/ 0 w 745"/>
                  <a:gd name="T25" fmla="*/ 0 h 326"/>
                  <a:gd name="T26" fmla="*/ 0 w 745"/>
                  <a:gd name="T27" fmla="*/ 0 h 326"/>
                  <a:gd name="T28" fmla="*/ 0 w 745"/>
                  <a:gd name="T29" fmla="*/ 0 h 326"/>
                  <a:gd name="T30" fmla="*/ 0 w 745"/>
                  <a:gd name="T31" fmla="*/ 0 h 326"/>
                  <a:gd name="T32" fmla="*/ 0 w 745"/>
                  <a:gd name="T33" fmla="*/ 0 h 326"/>
                  <a:gd name="T34" fmla="*/ 0 w 745"/>
                  <a:gd name="T35" fmla="*/ 0 h 326"/>
                  <a:gd name="T36" fmla="*/ 0 w 745"/>
                  <a:gd name="T37" fmla="*/ 0 h 326"/>
                  <a:gd name="T38" fmla="*/ 0 w 745"/>
                  <a:gd name="T39" fmla="*/ 0 h 326"/>
                  <a:gd name="T40" fmla="*/ 0 w 745"/>
                  <a:gd name="T41" fmla="*/ 0 h 326"/>
                  <a:gd name="T42" fmla="*/ 0 w 745"/>
                  <a:gd name="T43" fmla="*/ 0 h 326"/>
                  <a:gd name="T44" fmla="*/ 0 w 745"/>
                  <a:gd name="T45" fmla="*/ 0 h 326"/>
                  <a:gd name="T46" fmla="*/ 0 w 745"/>
                  <a:gd name="T47" fmla="*/ 0 h 326"/>
                  <a:gd name="T48" fmla="*/ 0 w 745"/>
                  <a:gd name="T49" fmla="*/ 0 h 326"/>
                  <a:gd name="T50" fmla="*/ 0 w 745"/>
                  <a:gd name="T51" fmla="*/ 0 h 326"/>
                  <a:gd name="T52" fmla="*/ 0 w 745"/>
                  <a:gd name="T53" fmla="*/ 0 h 326"/>
                  <a:gd name="T54" fmla="*/ 0 w 745"/>
                  <a:gd name="T55" fmla="*/ 0 h 326"/>
                  <a:gd name="T56" fmla="*/ 0 w 745"/>
                  <a:gd name="T57" fmla="*/ 0 h 326"/>
                  <a:gd name="T58" fmla="*/ 0 w 745"/>
                  <a:gd name="T59" fmla="*/ 0 h 326"/>
                  <a:gd name="T60" fmla="*/ 0 w 745"/>
                  <a:gd name="T61" fmla="*/ 0 h 326"/>
                  <a:gd name="T62" fmla="*/ 0 w 745"/>
                  <a:gd name="T63" fmla="*/ 0 h 326"/>
                  <a:gd name="T64" fmla="*/ 0 w 745"/>
                  <a:gd name="T65" fmla="*/ 0 h 326"/>
                  <a:gd name="T66" fmla="*/ 0 w 745"/>
                  <a:gd name="T67" fmla="*/ 0 h 326"/>
                  <a:gd name="T68" fmla="*/ 0 w 745"/>
                  <a:gd name="T69" fmla="*/ 0 h 326"/>
                  <a:gd name="T70" fmla="*/ 0 w 745"/>
                  <a:gd name="T71" fmla="*/ 0 h 326"/>
                  <a:gd name="T72" fmla="*/ 0 w 745"/>
                  <a:gd name="T73" fmla="*/ 0 h 326"/>
                  <a:gd name="T74" fmla="*/ 0 w 745"/>
                  <a:gd name="T75" fmla="*/ 0 h 326"/>
                  <a:gd name="T76" fmla="*/ 0 w 745"/>
                  <a:gd name="T77" fmla="*/ 0 h 326"/>
                  <a:gd name="T78" fmla="*/ 0 w 745"/>
                  <a:gd name="T79" fmla="*/ 0 h 3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45"/>
                  <a:gd name="T121" fmla="*/ 0 h 326"/>
                  <a:gd name="T122" fmla="*/ 745 w 745"/>
                  <a:gd name="T123" fmla="*/ 326 h 32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45" h="326">
                    <a:moveTo>
                      <a:pt x="48" y="11"/>
                    </a:moveTo>
                    <a:lnTo>
                      <a:pt x="44" y="21"/>
                    </a:lnTo>
                    <a:lnTo>
                      <a:pt x="61" y="27"/>
                    </a:lnTo>
                    <a:lnTo>
                      <a:pt x="84" y="35"/>
                    </a:lnTo>
                    <a:lnTo>
                      <a:pt x="113" y="45"/>
                    </a:lnTo>
                    <a:lnTo>
                      <a:pt x="149" y="57"/>
                    </a:lnTo>
                    <a:lnTo>
                      <a:pt x="188" y="72"/>
                    </a:lnTo>
                    <a:lnTo>
                      <a:pt x="232" y="89"/>
                    </a:lnTo>
                    <a:lnTo>
                      <a:pt x="279" y="107"/>
                    </a:lnTo>
                    <a:lnTo>
                      <a:pt x="328" y="127"/>
                    </a:lnTo>
                    <a:lnTo>
                      <a:pt x="379" y="148"/>
                    </a:lnTo>
                    <a:lnTo>
                      <a:pt x="432" y="170"/>
                    </a:lnTo>
                    <a:lnTo>
                      <a:pt x="486" y="193"/>
                    </a:lnTo>
                    <a:lnTo>
                      <a:pt x="539" y="218"/>
                    </a:lnTo>
                    <a:lnTo>
                      <a:pt x="592" y="244"/>
                    </a:lnTo>
                    <a:lnTo>
                      <a:pt x="642" y="271"/>
                    </a:lnTo>
                    <a:lnTo>
                      <a:pt x="691" y="298"/>
                    </a:lnTo>
                    <a:lnTo>
                      <a:pt x="738" y="326"/>
                    </a:lnTo>
                    <a:lnTo>
                      <a:pt x="745" y="317"/>
                    </a:lnTo>
                    <a:lnTo>
                      <a:pt x="698" y="290"/>
                    </a:lnTo>
                    <a:lnTo>
                      <a:pt x="649" y="263"/>
                    </a:lnTo>
                    <a:lnTo>
                      <a:pt x="596" y="235"/>
                    </a:lnTo>
                    <a:lnTo>
                      <a:pt x="544" y="210"/>
                    </a:lnTo>
                    <a:lnTo>
                      <a:pt x="490" y="185"/>
                    </a:lnTo>
                    <a:lnTo>
                      <a:pt x="436" y="159"/>
                    </a:lnTo>
                    <a:lnTo>
                      <a:pt x="384" y="137"/>
                    </a:lnTo>
                    <a:lnTo>
                      <a:pt x="332" y="116"/>
                    </a:lnTo>
                    <a:lnTo>
                      <a:pt x="283" y="96"/>
                    </a:lnTo>
                    <a:lnTo>
                      <a:pt x="236" y="78"/>
                    </a:lnTo>
                    <a:lnTo>
                      <a:pt x="193" y="61"/>
                    </a:lnTo>
                    <a:lnTo>
                      <a:pt x="154" y="47"/>
                    </a:lnTo>
                    <a:lnTo>
                      <a:pt x="118" y="34"/>
                    </a:lnTo>
                    <a:lnTo>
                      <a:pt x="89" y="25"/>
                    </a:lnTo>
                    <a:lnTo>
                      <a:pt x="65" y="16"/>
                    </a:lnTo>
                    <a:lnTo>
                      <a:pt x="48" y="11"/>
                    </a:lnTo>
                    <a:lnTo>
                      <a:pt x="44" y="21"/>
                    </a:lnTo>
                    <a:lnTo>
                      <a:pt x="48" y="11"/>
                    </a:lnTo>
                    <a:lnTo>
                      <a:pt x="0" y="0"/>
                    </a:lnTo>
                    <a:lnTo>
                      <a:pt x="44" y="21"/>
                    </a:lnTo>
                    <a:lnTo>
                      <a:pt x="48" y="11"/>
                    </a:lnTo>
                    <a:close/>
                  </a:path>
                </a:pathLst>
              </a:custGeom>
              <a:solidFill>
                <a:srgbClr val="000000"/>
              </a:solidFill>
              <a:ln w="9525">
                <a:noFill/>
                <a:round/>
                <a:headEnd/>
                <a:tailEnd/>
              </a:ln>
            </p:spPr>
            <p:txBody>
              <a:bodyPr/>
              <a:lstStyle/>
              <a:p>
                <a:endParaRPr lang="en-US"/>
              </a:p>
            </p:txBody>
          </p:sp>
          <p:sp>
            <p:nvSpPr>
              <p:cNvPr id="1221" name="Freeform 388"/>
              <p:cNvSpPr>
                <a:spLocks/>
              </p:cNvSpPr>
              <p:nvPr/>
            </p:nvSpPr>
            <p:spPr bwMode="auto">
              <a:xfrm>
                <a:off x="3534" y="1724"/>
                <a:ext cx="136" cy="64"/>
              </a:xfrm>
              <a:custGeom>
                <a:avLst/>
                <a:gdLst>
                  <a:gd name="T0" fmla="*/ 0 w 678"/>
                  <a:gd name="T1" fmla="*/ 0 h 352"/>
                  <a:gd name="T2" fmla="*/ 0 w 678"/>
                  <a:gd name="T3" fmla="*/ 0 h 352"/>
                  <a:gd name="T4" fmla="*/ 0 w 678"/>
                  <a:gd name="T5" fmla="*/ 0 h 352"/>
                  <a:gd name="T6" fmla="*/ 0 w 678"/>
                  <a:gd name="T7" fmla="*/ 0 h 352"/>
                  <a:gd name="T8" fmla="*/ 0 w 678"/>
                  <a:gd name="T9" fmla="*/ 0 h 352"/>
                  <a:gd name="T10" fmla="*/ 0 w 678"/>
                  <a:gd name="T11" fmla="*/ 0 h 352"/>
                  <a:gd name="T12" fmla="*/ 0 w 678"/>
                  <a:gd name="T13" fmla="*/ 0 h 352"/>
                  <a:gd name="T14" fmla="*/ 0 w 678"/>
                  <a:gd name="T15" fmla="*/ 0 h 352"/>
                  <a:gd name="T16" fmla="*/ 0 w 678"/>
                  <a:gd name="T17" fmla="*/ 0 h 352"/>
                  <a:gd name="T18" fmla="*/ 0 w 678"/>
                  <a:gd name="T19" fmla="*/ 0 h 352"/>
                  <a:gd name="T20" fmla="*/ 0 w 678"/>
                  <a:gd name="T21" fmla="*/ 0 h 352"/>
                  <a:gd name="T22" fmla="*/ 0 w 678"/>
                  <a:gd name="T23" fmla="*/ 0 h 352"/>
                  <a:gd name="T24" fmla="*/ 0 w 678"/>
                  <a:gd name="T25" fmla="*/ 0 h 352"/>
                  <a:gd name="T26" fmla="*/ 0 w 678"/>
                  <a:gd name="T27" fmla="*/ 0 h 352"/>
                  <a:gd name="T28" fmla="*/ 0 w 678"/>
                  <a:gd name="T29" fmla="*/ 0 h 352"/>
                  <a:gd name="T30" fmla="*/ 0 w 678"/>
                  <a:gd name="T31" fmla="*/ 0 h 352"/>
                  <a:gd name="T32" fmla="*/ 0 w 678"/>
                  <a:gd name="T33" fmla="*/ 0 h 352"/>
                  <a:gd name="T34" fmla="*/ 0 w 678"/>
                  <a:gd name="T35" fmla="*/ 0 h 352"/>
                  <a:gd name="T36" fmla="*/ 0 w 678"/>
                  <a:gd name="T37" fmla="*/ 0 h 352"/>
                  <a:gd name="T38" fmla="*/ 0 w 678"/>
                  <a:gd name="T39" fmla="*/ 0 h 352"/>
                  <a:gd name="T40" fmla="*/ 0 w 678"/>
                  <a:gd name="T41" fmla="*/ 0 h 352"/>
                  <a:gd name="T42" fmla="*/ 0 w 678"/>
                  <a:gd name="T43" fmla="*/ 0 h 352"/>
                  <a:gd name="T44" fmla="*/ 0 w 678"/>
                  <a:gd name="T45" fmla="*/ 0 h 352"/>
                  <a:gd name="T46" fmla="*/ 0 w 678"/>
                  <a:gd name="T47" fmla="*/ 0 h 352"/>
                  <a:gd name="T48" fmla="*/ 0 w 678"/>
                  <a:gd name="T49" fmla="*/ 0 h 352"/>
                  <a:gd name="T50" fmla="*/ 0 w 678"/>
                  <a:gd name="T51" fmla="*/ 0 h 352"/>
                  <a:gd name="T52" fmla="*/ 0 w 678"/>
                  <a:gd name="T53" fmla="*/ 0 h 352"/>
                  <a:gd name="T54" fmla="*/ 0 w 678"/>
                  <a:gd name="T55" fmla="*/ 0 h 352"/>
                  <a:gd name="T56" fmla="*/ 0 w 678"/>
                  <a:gd name="T57" fmla="*/ 0 h 352"/>
                  <a:gd name="T58" fmla="*/ 0 w 678"/>
                  <a:gd name="T59" fmla="*/ 0 h 352"/>
                  <a:gd name="T60" fmla="*/ 0 w 678"/>
                  <a:gd name="T61" fmla="*/ 0 h 352"/>
                  <a:gd name="T62" fmla="*/ 0 w 678"/>
                  <a:gd name="T63" fmla="*/ 0 h 352"/>
                  <a:gd name="T64" fmla="*/ 0 w 678"/>
                  <a:gd name="T65" fmla="*/ 0 h 352"/>
                  <a:gd name="T66" fmla="*/ 0 w 678"/>
                  <a:gd name="T67" fmla="*/ 0 h 352"/>
                  <a:gd name="T68" fmla="*/ 0 w 678"/>
                  <a:gd name="T69" fmla="*/ 0 h 3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78"/>
                  <a:gd name="T106" fmla="*/ 0 h 352"/>
                  <a:gd name="T107" fmla="*/ 678 w 678"/>
                  <a:gd name="T108" fmla="*/ 352 h 3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78" h="352">
                    <a:moveTo>
                      <a:pt x="678" y="343"/>
                    </a:moveTo>
                    <a:lnTo>
                      <a:pt x="636" y="311"/>
                    </a:lnTo>
                    <a:lnTo>
                      <a:pt x="593" y="279"/>
                    </a:lnTo>
                    <a:lnTo>
                      <a:pt x="547" y="250"/>
                    </a:lnTo>
                    <a:lnTo>
                      <a:pt x="501" y="222"/>
                    </a:lnTo>
                    <a:lnTo>
                      <a:pt x="453" y="196"/>
                    </a:lnTo>
                    <a:lnTo>
                      <a:pt x="406" y="172"/>
                    </a:lnTo>
                    <a:lnTo>
                      <a:pt x="358" y="148"/>
                    </a:lnTo>
                    <a:lnTo>
                      <a:pt x="312" y="126"/>
                    </a:lnTo>
                    <a:lnTo>
                      <a:pt x="266" y="106"/>
                    </a:lnTo>
                    <a:lnTo>
                      <a:pt x="221" y="87"/>
                    </a:lnTo>
                    <a:lnTo>
                      <a:pt x="179" y="70"/>
                    </a:lnTo>
                    <a:lnTo>
                      <a:pt x="137" y="54"/>
                    </a:lnTo>
                    <a:lnTo>
                      <a:pt x="99" y="39"/>
                    </a:lnTo>
                    <a:lnTo>
                      <a:pt x="65" y="25"/>
                    </a:lnTo>
                    <a:lnTo>
                      <a:pt x="32" y="11"/>
                    </a:lnTo>
                    <a:lnTo>
                      <a:pt x="4" y="0"/>
                    </a:lnTo>
                    <a:lnTo>
                      <a:pt x="0" y="10"/>
                    </a:lnTo>
                    <a:lnTo>
                      <a:pt x="28" y="22"/>
                    </a:lnTo>
                    <a:lnTo>
                      <a:pt x="60" y="36"/>
                    </a:lnTo>
                    <a:lnTo>
                      <a:pt x="95" y="49"/>
                    </a:lnTo>
                    <a:lnTo>
                      <a:pt x="133" y="64"/>
                    </a:lnTo>
                    <a:lnTo>
                      <a:pt x="174" y="81"/>
                    </a:lnTo>
                    <a:lnTo>
                      <a:pt x="217" y="98"/>
                    </a:lnTo>
                    <a:lnTo>
                      <a:pt x="262" y="117"/>
                    </a:lnTo>
                    <a:lnTo>
                      <a:pt x="307" y="137"/>
                    </a:lnTo>
                    <a:lnTo>
                      <a:pt x="353" y="157"/>
                    </a:lnTo>
                    <a:lnTo>
                      <a:pt x="401" y="180"/>
                    </a:lnTo>
                    <a:lnTo>
                      <a:pt x="448" y="204"/>
                    </a:lnTo>
                    <a:lnTo>
                      <a:pt x="494" y="231"/>
                    </a:lnTo>
                    <a:lnTo>
                      <a:pt x="540" y="258"/>
                    </a:lnTo>
                    <a:lnTo>
                      <a:pt x="586" y="287"/>
                    </a:lnTo>
                    <a:lnTo>
                      <a:pt x="630" y="319"/>
                    </a:lnTo>
                    <a:lnTo>
                      <a:pt x="671" y="352"/>
                    </a:lnTo>
                    <a:lnTo>
                      <a:pt x="678" y="343"/>
                    </a:lnTo>
                    <a:close/>
                  </a:path>
                </a:pathLst>
              </a:custGeom>
              <a:solidFill>
                <a:srgbClr val="000000"/>
              </a:solidFill>
              <a:ln w="9525">
                <a:noFill/>
                <a:round/>
                <a:headEnd/>
                <a:tailEnd/>
              </a:ln>
            </p:spPr>
            <p:txBody>
              <a:bodyPr/>
              <a:lstStyle/>
              <a:p>
                <a:endParaRPr lang="en-US"/>
              </a:p>
            </p:txBody>
          </p:sp>
          <p:sp>
            <p:nvSpPr>
              <p:cNvPr id="1222" name="Freeform 389"/>
              <p:cNvSpPr>
                <a:spLocks/>
              </p:cNvSpPr>
              <p:nvPr/>
            </p:nvSpPr>
            <p:spPr bwMode="auto">
              <a:xfrm>
                <a:off x="3642" y="1883"/>
                <a:ext cx="95" cy="36"/>
              </a:xfrm>
              <a:custGeom>
                <a:avLst/>
                <a:gdLst>
                  <a:gd name="T0" fmla="*/ 0 w 475"/>
                  <a:gd name="T1" fmla="*/ 0 h 198"/>
                  <a:gd name="T2" fmla="*/ 0 w 475"/>
                  <a:gd name="T3" fmla="*/ 0 h 198"/>
                  <a:gd name="T4" fmla="*/ 0 w 475"/>
                  <a:gd name="T5" fmla="*/ 0 h 198"/>
                  <a:gd name="T6" fmla="*/ 0 w 475"/>
                  <a:gd name="T7" fmla="*/ 0 h 198"/>
                  <a:gd name="T8" fmla="*/ 0 w 475"/>
                  <a:gd name="T9" fmla="*/ 0 h 198"/>
                  <a:gd name="T10" fmla="*/ 0 w 475"/>
                  <a:gd name="T11" fmla="*/ 0 h 198"/>
                  <a:gd name="T12" fmla="*/ 0 w 475"/>
                  <a:gd name="T13" fmla="*/ 0 h 198"/>
                  <a:gd name="T14" fmla="*/ 0 w 475"/>
                  <a:gd name="T15" fmla="*/ 0 h 198"/>
                  <a:gd name="T16" fmla="*/ 0 w 475"/>
                  <a:gd name="T17" fmla="*/ 0 h 198"/>
                  <a:gd name="T18" fmla="*/ 0 w 475"/>
                  <a:gd name="T19" fmla="*/ 0 h 198"/>
                  <a:gd name="T20" fmla="*/ 0 w 475"/>
                  <a:gd name="T21" fmla="*/ 0 h 198"/>
                  <a:gd name="T22" fmla="*/ 0 w 475"/>
                  <a:gd name="T23" fmla="*/ 0 h 198"/>
                  <a:gd name="T24" fmla="*/ 0 w 475"/>
                  <a:gd name="T25" fmla="*/ 0 h 198"/>
                  <a:gd name="T26" fmla="*/ 0 w 475"/>
                  <a:gd name="T27" fmla="*/ 0 h 198"/>
                  <a:gd name="T28" fmla="*/ 0 w 475"/>
                  <a:gd name="T29" fmla="*/ 0 h 198"/>
                  <a:gd name="T30" fmla="*/ 0 w 475"/>
                  <a:gd name="T31" fmla="*/ 0 h 198"/>
                  <a:gd name="T32" fmla="*/ 0 w 475"/>
                  <a:gd name="T33" fmla="*/ 0 h 198"/>
                  <a:gd name="T34" fmla="*/ 0 w 475"/>
                  <a:gd name="T35" fmla="*/ 0 h 198"/>
                  <a:gd name="T36" fmla="*/ 0 w 475"/>
                  <a:gd name="T37" fmla="*/ 0 h 198"/>
                  <a:gd name="T38" fmla="*/ 0 w 475"/>
                  <a:gd name="T39" fmla="*/ 0 h 198"/>
                  <a:gd name="T40" fmla="*/ 0 w 475"/>
                  <a:gd name="T41" fmla="*/ 0 h 198"/>
                  <a:gd name="T42" fmla="*/ 0 w 475"/>
                  <a:gd name="T43" fmla="*/ 0 h 198"/>
                  <a:gd name="T44" fmla="*/ 0 w 475"/>
                  <a:gd name="T45" fmla="*/ 0 h 198"/>
                  <a:gd name="T46" fmla="*/ 0 w 475"/>
                  <a:gd name="T47" fmla="*/ 0 h 198"/>
                  <a:gd name="T48" fmla="*/ 0 w 475"/>
                  <a:gd name="T49" fmla="*/ 0 h 198"/>
                  <a:gd name="T50" fmla="*/ 0 w 475"/>
                  <a:gd name="T51" fmla="*/ 0 h 198"/>
                  <a:gd name="T52" fmla="*/ 0 w 475"/>
                  <a:gd name="T53" fmla="*/ 0 h 198"/>
                  <a:gd name="T54" fmla="*/ 0 w 475"/>
                  <a:gd name="T55" fmla="*/ 0 h 198"/>
                  <a:gd name="T56" fmla="*/ 0 w 475"/>
                  <a:gd name="T57" fmla="*/ 0 h 198"/>
                  <a:gd name="T58" fmla="*/ 0 w 475"/>
                  <a:gd name="T59" fmla="*/ 0 h 198"/>
                  <a:gd name="T60" fmla="*/ 0 w 475"/>
                  <a:gd name="T61" fmla="*/ 0 h 198"/>
                  <a:gd name="T62" fmla="*/ 0 w 475"/>
                  <a:gd name="T63" fmla="*/ 0 h 198"/>
                  <a:gd name="T64" fmla="*/ 0 w 475"/>
                  <a:gd name="T65" fmla="*/ 0 h 198"/>
                  <a:gd name="T66" fmla="*/ 0 w 475"/>
                  <a:gd name="T67" fmla="*/ 0 h 198"/>
                  <a:gd name="T68" fmla="*/ 0 w 475"/>
                  <a:gd name="T69" fmla="*/ 0 h 1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5"/>
                  <a:gd name="T106" fmla="*/ 0 h 198"/>
                  <a:gd name="T107" fmla="*/ 475 w 475"/>
                  <a:gd name="T108" fmla="*/ 198 h 1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5" h="198">
                    <a:moveTo>
                      <a:pt x="0" y="10"/>
                    </a:moveTo>
                    <a:lnTo>
                      <a:pt x="29" y="12"/>
                    </a:lnTo>
                    <a:lnTo>
                      <a:pt x="64" y="16"/>
                    </a:lnTo>
                    <a:lnTo>
                      <a:pt x="100" y="22"/>
                    </a:lnTo>
                    <a:lnTo>
                      <a:pt x="139" y="28"/>
                    </a:lnTo>
                    <a:lnTo>
                      <a:pt x="179" y="36"/>
                    </a:lnTo>
                    <a:lnTo>
                      <a:pt x="219" y="46"/>
                    </a:lnTo>
                    <a:lnTo>
                      <a:pt x="258" y="56"/>
                    </a:lnTo>
                    <a:lnTo>
                      <a:pt x="296" y="68"/>
                    </a:lnTo>
                    <a:lnTo>
                      <a:pt x="333" y="82"/>
                    </a:lnTo>
                    <a:lnTo>
                      <a:pt x="367" y="94"/>
                    </a:lnTo>
                    <a:lnTo>
                      <a:pt x="396" y="110"/>
                    </a:lnTo>
                    <a:lnTo>
                      <a:pt x="423" y="126"/>
                    </a:lnTo>
                    <a:lnTo>
                      <a:pt x="442" y="143"/>
                    </a:lnTo>
                    <a:lnTo>
                      <a:pt x="456" y="161"/>
                    </a:lnTo>
                    <a:lnTo>
                      <a:pt x="464" y="178"/>
                    </a:lnTo>
                    <a:lnTo>
                      <a:pt x="464" y="195"/>
                    </a:lnTo>
                    <a:lnTo>
                      <a:pt x="475" y="198"/>
                    </a:lnTo>
                    <a:lnTo>
                      <a:pt x="475" y="175"/>
                    </a:lnTo>
                    <a:lnTo>
                      <a:pt x="465" y="154"/>
                    </a:lnTo>
                    <a:lnTo>
                      <a:pt x="451" y="137"/>
                    </a:lnTo>
                    <a:lnTo>
                      <a:pt x="429" y="118"/>
                    </a:lnTo>
                    <a:lnTo>
                      <a:pt x="403" y="102"/>
                    </a:lnTo>
                    <a:lnTo>
                      <a:pt x="371" y="86"/>
                    </a:lnTo>
                    <a:lnTo>
                      <a:pt x="338" y="71"/>
                    </a:lnTo>
                    <a:lnTo>
                      <a:pt x="301" y="58"/>
                    </a:lnTo>
                    <a:lnTo>
                      <a:pt x="261" y="46"/>
                    </a:lnTo>
                    <a:lnTo>
                      <a:pt x="221" y="35"/>
                    </a:lnTo>
                    <a:lnTo>
                      <a:pt x="181" y="26"/>
                    </a:lnTo>
                    <a:lnTo>
                      <a:pt x="141" y="17"/>
                    </a:lnTo>
                    <a:lnTo>
                      <a:pt x="102" y="11"/>
                    </a:lnTo>
                    <a:lnTo>
                      <a:pt x="66" y="6"/>
                    </a:lnTo>
                    <a:lnTo>
                      <a:pt x="31" y="2"/>
                    </a:lnTo>
                    <a:lnTo>
                      <a:pt x="0" y="0"/>
                    </a:lnTo>
                    <a:lnTo>
                      <a:pt x="0" y="10"/>
                    </a:lnTo>
                    <a:close/>
                  </a:path>
                </a:pathLst>
              </a:custGeom>
              <a:solidFill>
                <a:srgbClr val="000000"/>
              </a:solidFill>
              <a:ln w="9525">
                <a:noFill/>
                <a:round/>
                <a:headEnd/>
                <a:tailEnd/>
              </a:ln>
            </p:spPr>
            <p:txBody>
              <a:bodyPr/>
              <a:lstStyle/>
              <a:p>
                <a:endParaRPr lang="en-US"/>
              </a:p>
            </p:txBody>
          </p:sp>
          <p:sp>
            <p:nvSpPr>
              <p:cNvPr id="1223" name="Freeform 390"/>
              <p:cNvSpPr>
                <a:spLocks/>
              </p:cNvSpPr>
              <p:nvPr/>
            </p:nvSpPr>
            <p:spPr bwMode="auto">
              <a:xfrm>
                <a:off x="3832" y="1791"/>
                <a:ext cx="123" cy="36"/>
              </a:xfrm>
              <a:custGeom>
                <a:avLst/>
                <a:gdLst>
                  <a:gd name="T0" fmla="*/ 0 w 618"/>
                  <a:gd name="T1" fmla="*/ 0 h 155"/>
                  <a:gd name="T2" fmla="*/ 0 w 618"/>
                  <a:gd name="T3" fmla="*/ 0 h 155"/>
                  <a:gd name="T4" fmla="*/ 0 w 618"/>
                  <a:gd name="T5" fmla="*/ 0 h 155"/>
                  <a:gd name="T6" fmla="*/ 0 w 618"/>
                  <a:gd name="T7" fmla="*/ 0 h 155"/>
                  <a:gd name="T8" fmla="*/ 0 w 618"/>
                  <a:gd name="T9" fmla="*/ 0 h 155"/>
                  <a:gd name="T10" fmla="*/ 0 w 618"/>
                  <a:gd name="T11" fmla="*/ 0 h 155"/>
                  <a:gd name="T12" fmla="*/ 0 w 618"/>
                  <a:gd name="T13" fmla="*/ 0 h 155"/>
                  <a:gd name="T14" fmla="*/ 0 w 618"/>
                  <a:gd name="T15" fmla="*/ 0 h 155"/>
                  <a:gd name="T16" fmla="*/ 0 w 618"/>
                  <a:gd name="T17" fmla="*/ 0 h 155"/>
                  <a:gd name="T18" fmla="*/ 0 w 618"/>
                  <a:gd name="T19" fmla="*/ 0 h 155"/>
                  <a:gd name="T20" fmla="*/ 0 w 618"/>
                  <a:gd name="T21" fmla="*/ 0 h 155"/>
                  <a:gd name="T22" fmla="*/ 0 w 618"/>
                  <a:gd name="T23" fmla="*/ 0 h 155"/>
                  <a:gd name="T24" fmla="*/ 0 w 618"/>
                  <a:gd name="T25" fmla="*/ 0 h 155"/>
                  <a:gd name="T26" fmla="*/ 0 w 618"/>
                  <a:gd name="T27" fmla="*/ 0 h 155"/>
                  <a:gd name="T28" fmla="*/ 0 w 618"/>
                  <a:gd name="T29" fmla="*/ 0 h 155"/>
                  <a:gd name="T30" fmla="*/ 0 w 618"/>
                  <a:gd name="T31" fmla="*/ 0 h 155"/>
                  <a:gd name="T32" fmla="*/ 0 w 618"/>
                  <a:gd name="T33" fmla="*/ 0 h 155"/>
                  <a:gd name="T34" fmla="*/ 0 w 618"/>
                  <a:gd name="T35" fmla="*/ 0 h 155"/>
                  <a:gd name="T36" fmla="*/ 0 w 618"/>
                  <a:gd name="T37" fmla="*/ 0 h 155"/>
                  <a:gd name="T38" fmla="*/ 0 w 618"/>
                  <a:gd name="T39" fmla="*/ 0 h 155"/>
                  <a:gd name="T40" fmla="*/ 0 w 618"/>
                  <a:gd name="T41" fmla="*/ 0 h 155"/>
                  <a:gd name="T42" fmla="*/ 0 w 618"/>
                  <a:gd name="T43" fmla="*/ 0 h 155"/>
                  <a:gd name="T44" fmla="*/ 0 w 618"/>
                  <a:gd name="T45" fmla="*/ 0 h 155"/>
                  <a:gd name="T46" fmla="*/ 0 w 618"/>
                  <a:gd name="T47" fmla="*/ 0 h 155"/>
                  <a:gd name="T48" fmla="*/ 0 w 618"/>
                  <a:gd name="T49" fmla="*/ 0 h 155"/>
                  <a:gd name="T50" fmla="*/ 0 w 618"/>
                  <a:gd name="T51" fmla="*/ 0 h 155"/>
                  <a:gd name="T52" fmla="*/ 0 w 618"/>
                  <a:gd name="T53" fmla="*/ 0 h 155"/>
                  <a:gd name="T54" fmla="*/ 0 w 618"/>
                  <a:gd name="T55" fmla="*/ 0 h 155"/>
                  <a:gd name="T56" fmla="*/ 0 w 618"/>
                  <a:gd name="T57" fmla="*/ 0 h 155"/>
                  <a:gd name="T58" fmla="*/ 0 w 618"/>
                  <a:gd name="T59" fmla="*/ 0 h 155"/>
                  <a:gd name="T60" fmla="*/ 0 w 618"/>
                  <a:gd name="T61" fmla="*/ 0 h 155"/>
                  <a:gd name="T62" fmla="*/ 0 w 618"/>
                  <a:gd name="T63" fmla="*/ 0 h 155"/>
                  <a:gd name="T64" fmla="*/ 0 w 618"/>
                  <a:gd name="T65" fmla="*/ 0 h 155"/>
                  <a:gd name="T66" fmla="*/ 0 w 618"/>
                  <a:gd name="T67" fmla="*/ 0 h 155"/>
                  <a:gd name="T68" fmla="*/ 0 w 618"/>
                  <a:gd name="T69" fmla="*/ 0 h 1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8"/>
                  <a:gd name="T106" fmla="*/ 0 h 155"/>
                  <a:gd name="T107" fmla="*/ 618 w 618"/>
                  <a:gd name="T108" fmla="*/ 155 h 1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8" h="155">
                    <a:moveTo>
                      <a:pt x="3" y="20"/>
                    </a:moveTo>
                    <a:lnTo>
                      <a:pt x="71" y="14"/>
                    </a:lnTo>
                    <a:lnTo>
                      <a:pt x="137" y="11"/>
                    </a:lnTo>
                    <a:lnTo>
                      <a:pt x="199" y="11"/>
                    </a:lnTo>
                    <a:lnTo>
                      <a:pt x="258" y="13"/>
                    </a:lnTo>
                    <a:lnTo>
                      <a:pt x="310" y="19"/>
                    </a:lnTo>
                    <a:lnTo>
                      <a:pt x="360" y="26"/>
                    </a:lnTo>
                    <a:lnTo>
                      <a:pt x="406" y="36"/>
                    </a:lnTo>
                    <a:lnTo>
                      <a:pt x="447" y="47"/>
                    </a:lnTo>
                    <a:lnTo>
                      <a:pt x="483" y="60"/>
                    </a:lnTo>
                    <a:lnTo>
                      <a:pt x="516" y="73"/>
                    </a:lnTo>
                    <a:lnTo>
                      <a:pt x="543" y="88"/>
                    </a:lnTo>
                    <a:lnTo>
                      <a:pt x="566" y="102"/>
                    </a:lnTo>
                    <a:lnTo>
                      <a:pt x="583" y="117"/>
                    </a:lnTo>
                    <a:lnTo>
                      <a:pt x="596" y="131"/>
                    </a:lnTo>
                    <a:lnTo>
                      <a:pt x="603" y="143"/>
                    </a:lnTo>
                    <a:lnTo>
                      <a:pt x="606" y="155"/>
                    </a:lnTo>
                    <a:lnTo>
                      <a:pt x="618" y="155"/>
                    </a:lnTo>
                    <a:lnTo>
                      <a:pt x="614" y="139"/>
                    </a:lnTo>
                    <a:lnTo>
                      <a:pt x="605" y="124"/>
                    </a:lnTo>
                    <a:lnTo>
                      <a:pt x="592" y="109"/>
                    </a:lnTo>
                    <a:lnTo>
                      <a:pt x="573" y="94"/>
                    </a:lnTo>
                    <a:lnTo>
                      <a:pt x="549" y="79"/>
                    </a:lnTo>
                    <a:lnTo>
                      <a:pt x="520" y="64"/>
                    </a:lnTo>
                    <a:lnTo>
                      <a:pt x="488" y="50"/>
                    </a:lnTo>
                    <a:lnTo>
                      <a:pt x="451" y="37"/>
                    </a:lnTo>
                    <a:lnTo>
                      <a:pt x="408" y="25"/>
                    </a:lnTo>
                    <a:lnTo>
                      <a:pt x="363" y="16"/>
                    </a:lnTo>
                    <a:lnTo>
                      <a:pt x="312" y="9"/>
                    </a:lnTo>
                    <a:lnTo>
                      <a:pt x="258" y="2"/>
                    </a:lnTo>
                    <a:lnTo>
                      <a:pt x="199" y="0"/>
                    </a:lnTo>
                    <a:lnTo>
                      <a:pt x="137" y="0"/>
                    </a:lnTo>
                    <a:lnTo>
                      <a:pt x="71" y="3"/>
                    </a:lnTo>
                    <a:lnTo>
                      <a:pt x="0" y="10"/>
                    </a:lnTo>
                    <a:lnTo>
                      <a:pt x="3" y="20"/>
                    </a:lnTo>
                    <a:close/>
                  </a:path>
                </a:pathLst>
              </a:custGeom>
              <a:solidFill>
                <a:srgbClr val="000000"/>
              </a:solidFill>
              <a:ln w="9525">
                <a:noFill/>
                <a:round/>
                <a:headEnd/>
                <a:tailEnd/>
              </a:ln>
            </p:spPr>
            <p:txBody>
              <a:bodyPr/>
              <a:lstStyle/>
              <a:p>
                <a:endParaRPr lang="en-US"/>
              </a:p>
            </p:txBody>
          </p:sp>
          <p:sp>
            <p:nvSpPr>
              <p:cNvPr id="1224" name="Freeform 391"/>
              <p:cNvSpPr>
                <a:spLocks/>
              </p:cNvSpPr>
              <p:nvPr/>
            </p:nvSpPr>
            <p:spPr bwMode="auto">
              <a:xfrm>
                <a:off x="4144" y="1637"/>
                <a:ext cx="63" cy="12"/>
              </a:xfrm>
              <a:custGeom>
                <a:avLst/>
                <a:gdLst>
                  <a:gd name="T0" fmla="*/ 0 w 313"/>
                  <a:gd name="T1" fmla="*/ 0 h 94"/>
                  <a:gd name="T2" fmla="*/ 0 w 313"/>
                  <a:gd name="T3" fmla="*/ 0 h 94"/>
                  <a:gd name="T4" fmla="*/ 0 w 313"/>
                  <a:gd name="T5" fmla="*/ 0 h 94"/>
                  <a:gd name="T6" fmla="*/ 0 w 313"/>
                  <a:gd name="T7" fmla="*/ 0 h 94"/>
                  <a:gd name="T8" fmla="*/ 0 w 313"/>
                  <a:gd name="T9" fmla="*/ 0 h 94"/>
                  <a:gd name="T10" fmla="*/ 0 w 313"/>
                  <a:gd name="T11" fmla="*/ 0 h 94"/>
                  <a:gd name="T12" fmla="*/ 0 w 313"/>
                  <a:gd name="T13" fmla="*/ 0 h 94"/>
                  <a:gd name="T14" fmla="*/ 0 w 313"/>
                  <a:gd name="T15" fmla="*/ 0 h 94"/>
                  <a:gd name="T16" fmla="*/ 0 w 313"/>
                  <a:gd name="T17" fmla="*/ 0 h 94"/>
                  <a:gd name="T18" fmla="*/ 0 w 313"/>
                  <a:gd name="T19" fmla="*/ 0 h 94"/>
                  <a:gd name="T20" fmla="*/ 0 w 313"/>
                  <a:gd name="T21" fmla="*/ 0 h 94"/>
                  <a:gd name="T22" fmla="*/ 0 w 313"/>
                  <a:gd name="T23" fmla="*/ 0 h 94"/>
                  <a:gd name="T24" fmla="*/ 0 w 313"/>
                  <a:gd name="T25" fmla="*/ 0 h 94"/>
                  <a:gd name="T26" fmla="*/ 0 w 313"/>
                  <a:gd name="T27" fmla="*/ 0 h 94"/>
                  <a:gd name="T28" fmla="*/ 0 w 313"/>
                  <a:gd name="T29" fmla="*/ 0 h 94"/>
                  <a:gd name="T30" fmla="*/ 0 w 313"/>
                  <a:gd name="T31" fmla="*/ 0 h 94"/>
                  <a:gd name="T32" fmla="*/ 0 w 313"/>
                  <a:gd name="T33" fmla="*/ 0 h 94"/>
                  <a:gd name="T34" fmla="*/ 0 w 313"/>
                  <a:gd name="T35" fmla="*/ 0 h 94"/>
                  <a:gd name="T36" fmla="*/ 0 w 313"/>
                  <a:gd name="T37" fmla="*/ 0 h 94"/>
                  <a:gd name="T38" fmla="*/ 0 w 313"/>
                  <a:gd name="T39" fmla="*/ 0 h 94"/>
                  <a:gd name="T40" fmla="*/ 0 w 313"/>
                  <a:gd name="T41" fmla="*/ 0 h 94"/>
                  <a:gd name="T42" fmla="*/ 0 w 313"/>
                  <a:gd name="T43" fmla="*/ 0 h 94"/>
                  <a:gd name="T44" fmla="*/ 0 w 313"/>
                  <a:gd name="T45" fmla="*/ 0 h 94"/>
                  <a:gd name="T46" fmla="*/ 0 w 313"/>
                  <a:gd name="T47" fmla="*/ 0 h 94"/>
                  <a:gd name="T48" fmla="*/ 0 w 313"/>
                  <a:gd name="T49" fmla="*/ 0 h 94"/>
                  <a:gd name="T50" fmla="*/ 0 w 313"/>
                  <a:gd name="T51" fmla="*/ 0 h 94"/>
                  <a:gd name="T52" fmla="*/ 0 w 313"/>
                  <a:gd name="T53" fmla="*/ 0 h 94"/>
                  <a:gd name="T54" fmla="*/ 0 w 313"/>
                  <a:gd name="T55" fmla="*/ 0 h 94"/>
                  <a:gd name="T56" fmla="*/ 0 w 313"/>
                  <a:gd name="T57" fmla="*/ 0 h 94"/>
                  <a:gd name="T58" fmla="*/ 0 w 313"/>
                  <a:gd name="T59" fmla="*/ 0 h 94"/>
                  <a:gd name="T60" fmla="*/ 0 w 313"/>
                  <a:gd name="T61" fmla="*/ 0 h 94"/>
                  <a:gd name="T62" fmla="*/ 0 w 313"/>
                  <a:gd name="T63" fmla="*/ 0 h 94"/>
                  <a:gd name="T64" fmla="*/ 0 w 313"/>
                  <a:gd name="T65" fmla="*/ 0 h 94"/>
                  <a:gd name="T66" fmla="*/ 0 w 313"/>
                  <a:gd name="T67" fmla="*/ 0 h 94"/>
                  <a:gd name="T68" fmla="*/ 0 w 313"/>
                  <a:gd name="T69" fmla="*/ 0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3"/>
                  <a:gd name="T106" fmla="*/ 0 h 94"/>
                  <a:gd name="T107" fmla="*/ 313 w 313"/>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3" h="94">
                    <a:moveTo>
                      <a:pt x="0" y="10"/>
                    </a:moveTo>
                    <a:lnTo>
                      <a:pt x="22" y="12"/>
                    </a:lnTo>
                    <a:lnTo>
                      <a:pt x="44" y="15"/>
                    </a:lnTo>
                    <a:lnTo>
                      <a:pt x="69" y="18"/>
                    </a:lnTo>
                    <a:lnTo>
                      <a:pt x="93" y="23"/>
                    </a:lnTo>
                    <a:lnTo>
                      <a:pt x="119" y="27"/>
                    </a:lnTo>
                    <a:lnTo>
                      <a:pt x="145" y="32"/>
                    </a:lnTo>
                    <a:lnTo>
                      <a:pt x="170" y="37"/>
                    </a:lnTo>
                    <a:lnTo>
                      <a:pt x="194" y="43"/>
                    </a:lnTo>
                    <a:lnTo>
                      <a:pt x="217" y="49"/>
                    </a:lnTo>
                    <a:lnTo>
                      <a:pt x="237" y="55"/>
                    </a:lnTo>
                    <a:lnTo>
                      <a:pt x="256" y="62"/>
                    </a:lnTo>
                    <a:lnTo>
                      <a:pt x="273" y="68"/>
                    </a:lnTo>
                    <a:lnTo>
                      <a:pt x="286" y="75"/>
                    </a:lnTo>
                    <a:lnTo>
                      <a:pt x="296" y="83"/>
                    </a:lnTo>
                    <a:lnTo>
                      <a:pt x="301" y="88"/>
                    </a:lnTo>
                    <a:lnTo>
                      <a:pt x="302" y="94"/>
                    </a:lnTo>
                    <a:lnTo>
                      <a:pt x="313" y="94"/>
                    </a:lnTo>
                    <a:lnTo>
                      <a:pt x="310" y="84"/>
                    </a:lnTo>
                    <a:lnTo>
                      <a:pt x="302" y="74"/>
                    </a:lnTo>
                    <a:lnTo>
                      <a:pt x="292" y="67"/>
                    </a:lnTo>
                    <a:lnTo>
                      <a:pt x="278" y="60"/>
                    </a:lnTo>
                    <a:lnTo>
                      <a:pt x="261" y="51"/>
                    </a:lnTo>
                    <a:lnTo>
                      <a:pt x="242" y="45"/>
                    </a:lnTo>
                    <a:lnTo>
                      <a:pt x="220" y="38"/>
                    </a:lnTo>
                    <a:lnTo>
                      <a:pt x="196" y="32"/>
                    </a:lnTo>
                    <a:lnTo>
                      <a:pt x="173" y="27"/>
                    </a:lnTo>
                    <a:lnTo>
                      <a:pt x="147" y="22"/>
                    </a:lnTo>
                    <a:lnTo>
                      <a:pt x="121" y="16"/>
                    </a:lnTo>
                    <a:lnTo>
                      <a:pt x="95" y="12"/>
                    </a:lnTo>
                    <a:lnTo>
                      <a:pt x="71" y="8"/>
                    </a:lnTo>
                    <a:lnTo>
                      <a:pt x="46" y="5"/>
                    </a:lnTo>
                    <a:lnTo>
                      <a:pt x="24" y="2"/>
                    </a:lnTo>
                    <a:lnTo>
                      <a:pt x="3" y="0"/>
                    </a:lnTo>
                    <a:lnTo>
                      <a:pt x="0" y="10"/>
                    </a:lnTo>
                    <a:close/>
                  </a:path>
                </a:pathLst>
              </a:custGeom>
              <a:solidFill>
                <a:srgbClr val="000000"/>
              </a:solidFill>
              <a:ln w="9525">
                <a:noFill/>
                <a:round/>
                <a:headEnd/>
                <a:tailEnd/>
              </a:ln>
            </p:spPr>
            <p:txBody>
              <a:bodyPr/>
              <a:lstStyle/>
              <a:p>
                <a:endParaRPr lang="en-US"/>
              </a:p>
            </p:txBody>
          </p:sp>
          <p:sp>
            <p:nvSpPr>
              <p:cNvPr id="1225" name="Freeform 392"/>
              <p:cNvSpPr>
                <a:spLocks/>
              </p:cNvSpPr>
              <p:nvPr/>
            </p:nvSpPr>
            <p:spPr bwMode="auto">
              <a:xfrm>
                <a:off x="3328" y="2017"/>
                <a:ext cx="55" cy="28"/>
              </a:xfrm>
              <a:custGeom>
                <a:avLst/>
                <a:gdLst>
                  <a:gd name="T0" fmla="*/ 0 w 274"/>
                  <a:gd name="T1" fmla="*/ 0 h 141"/>
                  <a:gd name="T2" fmla="*/ 0 w 274"/>
                  <a:gd name="T3" fmla="*/ 0 h 141"/>
                  <a:gd name="T4" fmla="*/ 0 w 274"/>
                  <a:gd name="T5" fmla="*/ 0 h 141"/>
                  <a:gd name="T6" fmla="*/ 0 w 274"/>
                  <a:gd name="T7" fmla="*/ 0 h 141"/>
                  <a:gd name="T8" fmla="*/ 0 w 274"/>
                  <a:gd name="T9" fmla="*/ 0 h 141"/>
                  <a:gd name="T10" fmla="*/ 0 w 274"/>
                  <a:gd name="T11" fmla="*/ 0 h 141"/>
                  <a:gd name="T12" fmla="*/ 0 w 274"/>
                  <a:gd name="T13" fmla="*/ 0 h 141"/>
                  <a:gd name="T14" fmla="*/ 0 w 274"/>
                  <a:gd name="T15" fmla="*/ 0 h 141"/>
                  <a:gd name="T16" fmla="*/ 0 w 274"/>
                  <a:gd name="T17" fmla="*/ 0 h 141"/>
                  <a:gd name="T18" fmla="*/ 0 w 274"/>
                  <a:gd name="T19" fmla="*/ 0 h 141"/>
                  <a:gd name="T20" fmla="*/ 0 w 274"/>
                  <a:gd name="T21" fmla="*/ 0 h 141"/>
                  <a:gd name="T22" fmla="*/ 0 w 274"/>
                  <a:gd name="T23" fmla="*/ 0 h 141"/>
                  <a:gd name="T24" fmla="*/ 0 w 274"/>
                  <a:gd name="T25" fmla="*/ 0 h 141"/>
                  <a:gd name="T26" fmla="*/ 0 w 274"/>
                  <a:gd name="T27" fmla="*/ 0 h 141"/>
                  <a:gd name="T28" fmla="*/ 0 w 274"/>
                  <a:gd name="T29" fmla="*/ 0 h 141"/>
                  <a:gd name="T30" fmla="*/ 0 w 274"/>
                  <a:gd name="T31" fmla="*/ 0 h 141"/>
                  <a:gd name="T32" fmla="*/ 0 w 274"/>
                  <a:gd name="T33" fmla="*/ 0 h 141"/>
                  <a:gd name="T34" fmla="*/ 0 w 274"/>
                  <a:gd name="T35" fmla="*/ 0 h 141"/>
                  <a:gd name="T36" fmla="*/ 0 w 274"/>
                  <a:gd name="T37" fmla="*/ 0 h 141"/>
                  <a:gd name="T38" fmla="*/ 0 w 274"/>
                  <a:gd name="T39" fmla="*/ 0 h 141"/>
                  <a:gd name="T40" fmla="*/ 0 w 274"/>
                  <a:gd name="T41" fmla="*/ 0 h 141"/>
                  <a:gd name="T42" fmla="*/ 0 w 274"/>
                  <a:gd name="T43" fmla="*/ 0 h 141"/>
                  <a:gd name="T44" fmla="*/ 0 w 274"/>
                  <a:gd name="T45" fmla="*/ 0 h 141"/>
                  <a:gd name="T46" fmla="*/ 0 w 274"/>
                  <a:gd name="T47" fmla="*/ 0 h 141"/>
                  <a:gd name="T48" fmla="*/ 0 w 274"/>
                  <a:gd name="T49" fmla="*/ 0 h 141"/>
                  <a:gd name="T50" fmla="*/ 0 w 274"/>
                  <a:gd name="T51" fmla="*/ 0 h 141"/>
                  <a:gd name="T52" fmla="*/ 0 w 274"/>
                  <a:gd name="T53" fmla="*/ 0 h 141"/>
                  <a:gd name="T54" fmla="*/ 0 w 274"/>
                  <a:gd name="T55" fmla="*/ 0 h 141"/>
                  <a:gd name="T56" fmla="*/ 0 w 274"/>
                  <a:gd name="T57" fmla="*/ 0 h 141"/>
                  <a:gd name="T58" fmla="*/ 0 w 274"/>
                  <a:gd name="T59" fmla="*/ 0 h 141"/>
                  <a:gd name="T60" fmla="*/ 0 w 274"/>
                  <a:gd name="T61" fmla="*/ 0 h 141"/>
                  <a:gd name="T62" fmla="*/ 0 w 274"/>
                  <a:gd name="T63" fmla="*/ 0 h 141"/>
                  <a:gd name="T64" fmla="*/ 0 w 274"/>
                  <a:gd name="T65" fmla="*/ 0 h 141"/>
                  <a:gd name="T66" fmla="*/ 0 w 274"/>
                  <a:gd name="T67" fmla="*/ 0 h 141"/>
                  <a:gd name="T68" fmla="*/ 0 w 274"/>
                  <a:gd name="T69" fmla="*/ 0 h 1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4"/>
                  <a:gd name="T106" fmla="*/ 0 h 141"/>
                  <a:gd name="T107" fmla="*/ 274 w 274"/>
                  <a:gd name="T108" fmla="*/ 141 h 1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4" h="141">
                    <a:moveTo>
                      <a:pt x="274" y="137"/>
                    </a:moveTo>
                    <a:lnTo>
                      <a:pt x="268" y="127"/>
                    </a:lnTo>
                    <a:lnTo>
                      <a:pt x="261" y="118"/>
                    </a:lnTo>
                    <a:lnTo>
                      <a:pt x="250" y="108"/>
                    </a:lnTo>
                    <a:lnTo>
                      <a:pt x="239" y="99"/>
                    </a:lnTo>
                    <a:lnTo>
                      <a:pt x="226" y="90"/>
                    </a:lnTo>
                    <a:lnTo>
                      <a:pt x="210" y="81"/>
                    </a:lnTo>
                    <a:lnTo>
                      <a:pt x="192" y="72"/>
                    </a:lnTo>
                    <a:lnTo>
                      <a:pt x="174" y="63"/>
                    </a:lnTo>
                    <a:lnTo>
                      <a:pt x="154" y="54"/>
                    </a:lnTo>
                    <a:lnTo>
                      <a:pt x="134" y="46"/>
                    </a:lnTo>
                    <a:lnTo>
                      <a:pt x="113" y="38"/>
                    </a:lnTo>
                    <a:lnTo>
                      <a:pt x="91" y="29"/>
                    </a:lnTo>
                    <a:lnTo>
                      <a:pt x="69" y="22"/>
                    </a:lnTo>
                    <a:lnTo>
                      <a:pt x="48" y="13"/>
                    </a:lnTo>
                    <a:lnTo>
                      <a:pt x="25" y="7"/>
                    </a:lnTo>
                    <a:lnTo>
                      <a:pt x="4" y="0"/>
                    </a:lnTo>
                    <a:lnTo>
                      <a:pt x="0" y="10"/>
                    </a:lnTo>
                    <a:lnTo>
                      <a:pt x="21" y="18"/>
                    </a:lnTo>
                    <a:lnTo>
                      <a:pt x="43" y="24"/>
                    </a:lnTo>
                    <a:lnTo>
                      <a:pt x="65" y="32"/>
                    </a:lnTo>
                    <a:lnTo>
                      <a:pt x="87" y="40"/>
                    </a:lnTo>
                    <a:lnTo>
                      <a:pt x="108" y="48"/>
                    </a:lnTo>
                    <a:lnTo>
                      <a:pt x="129" y="57"/>
                    </a:lnTo>
                    <a:lnTo>
                      <a:pt x="150" y="65"/>
                    </a:lnTo>
                    <a:lnTo>
                      <a:pt x="170" y="73"/>
                    </a:lnTo>
                    <a:lnTo>
                      <a:pt x="188" y="81"/>
                    </a:lnTo>
                    <a:lnTo>
                      <a:pt x="203" y="89"/>
                    </a:lnTo>
                    <a:lnTo>
                      <a:pt x="219" y="99"/>
                    </a:lnTo>
                    <a:lnTo>
                      <a:pt x="232" y="107"/>
                    </a:lnTo>
                    <a:lnTo>
                      <a:pt x="243" y="117"/>
                    </a:lnTo>
                    <a:lnTo>
                      <a:pt x="252" y="124"/>
                    </a:lnTo>
                    <a:lnTo>
                      <a:pt x="259" y="133"/>
                    </a:lnTo>
                    <a:lnTo>
                      <a:pt x="262" y="141"/>
                    </a:lnTo>
                    <a:lnTo>
                      <a:pt x="274" y="137"/>
                    </a:lnTo>
                    <a:close/>
                  </a:path>
                </a:pathLst>
              </a:custGeom>
              <a:solidFill>
                <a:srgbClr val="000000"/>
              </a:solidFill>
              <a:ln w="9525">
                <a:noFill/>
                <a:round/>
                <a:headEnd/>
                <a:tailEnd/>
              </a:ln>
            </p:spPr>
            <p:txBody>
              <a:bodyPr/>
              <a:lstStyle/>
              <a:p>
                <a:endParaRPr lang="en-US"/>
              </a:p>
            </p:txBody>
          </p:sp>
          <p:sp>
            <p:nvSpPr>
              <p:cNvPr id="1226" name="Freeform 393"/>
              <p:cNvSpPr>
                <a:spLocks/>
              </p:cNvSpPr>
              <p:nvPr/>
            </p:nvSpPr>
            <p:spPr bwMode="auto">
              <a:xfrm>
                <a:off x="3339" y="1862"/>
                <a:ext cx="413" cy="153"/>
              </a:xfrm>
              <a:custGeom>
                <a:avLst/>
                <a:gdLst>
                  <a:gd name="T0" fmla="*/ 0 w 2061"/>
                  <a:gd name="T1" fmla="*/ 0 h 759"/>
                  <a:gd name="T2" fmla="*/ 0 w 2061"/>
                  <a:gd name="T3" fmla="*/ 0 h 759"/>
                  <a:gd name="T4" fmla="*/ 0 w 2061"/>
                  <a:gd name="T5" fmla="*/ 0 h 759"/>
                  <a:gd name="T6" fmla="*/ 0 w 2061"/>
                  <a:gd name="T7" fmla="*/ 0 h 759"/>
                  <a:gd name="T8" fmla="*/ 0 w 2061"/>
                  <a:gd name="T9" fmla="*/ 0 h 759"/>
                  <a:gd name="T10" fmla="*/ 0 w 2061"/>
                  <a:gd name="T11" fmla="*/ 0 h 759"/>
                  <a:gd name="T12" fmla="*/ 0 60000 65536"/>
                  <a:gd name="T13" fmla="*/ 0 60000 65536"/>
                  <a:gd name="T14" fmla="*/ 0 60000 65536"/>
                  <a:gd name="T15" fmla="*/ 0 60000 65536"/>
                  <a:gd name="T16" fmla="*/ 0 60000 65536"/>
                  <a:gd name="T17" fmla="*/ 0 60000 65536"/>
                  <a:gd name="T18" fmla="*/ 0 w 2061"/>
                  <a:gd name="T19" fmla="*/ 0 h 759"/>
                  <a:gd name="T20" fmla="*/ 2061 w 2061"/>
                  <a:gd name="T21" fmla="*/ 759 h 759"/>
                </a:gdLst>
                <a:ahLst/>
                <a:cxnLst>
                  <a:cxn ang="T12">
                    <a:pos x="T0" y="T1"/>
                  </a:cxn>
                  <a:cxn ang="T13">
                    <a:pos x="T2" y="T3"/>
                  </a:cxn>
                  <a:cxn ang="T14">
                    <a:pos x="T4" y="T5"/>
                  </a:cxn>
                  <a:cxn ang="T15">
                    <a:pos x="T6" y="T7"/>
                  </a:cxn>
                  <a:cxn ang="T16">
                    <a:pos x="T8" y="T9"/>
                  </a:cxn>
                  <a:cxn ang="T17">
                    <a:pos x="T10" y="T11"/>
                  </a:cxn>
                </a:cxnLst>
                <a:rect l="T18" t="T19" r="T20" b="T21"/>
                <a:pathLst>
                  <a:path w="2061" h="759">
                    <a:moveTo>
                      <a:pt x="2059" y="5"/>
                    </a:moveTo>
                    <a:lnTo>
                      <a:pt x="2057" y="0"/>
                    </a:lnTo>
                    <a:lnTo>
                      <a:pt x="0" y="748"/>
                    </a:lnTo>
                    <a:lnTo>
                      <a:pt x="5" y="759"/>
                    </a:lnTo>
                    <a:lnTo>
                      <a:pt x="2061" y="11"/>
                    </a:lnTo>
                    <a:lnTo>
                      <a:pt x="2059" y="5"/>
                    </a:lnTo>
                    <a:close/>
                  </a:path>
                </a:pathLst>
              </a:custGeom>
              <a:solidFill>
                <a:srgbClr val="000000"/>
              </a:solidFill>
              <a:ln w="9525">
                <a:noFill/>
                <a:round/>
                <a:headEnd/>
                <a:tailEnd/>
              </a:ln>
            </p:spPr>
            <p:txBody>
              <a:bodyPr/>
              <a:lstStyle/>
              <a:p>
                <a:endParaRPr lang="en-US"/>
              </a:p>
            </p:txBody>
          </p:sp>
          <p:sp>
            <p:nvSpPr>
              <p:cNvPr id="1227" name="Freeform 394"/>
              <p:cNvSpPr>
                <a:spLocks/>
              </p:cNvSpPr>
              <p:nvPr/>
            </p:nvSpPr>
            <p:spPr bwMode="auto">
              <a:xfrm>
                <a:off x="3785" y="1722"/>
                <a:ext cx="382" cy="140"/>
              </a:xfrm>
              <a:custGeom>
                <a:avLst/>
                <a:gdLst>
                  <a:gd name="T0" fmla="*/ 0 w 1908"/>
                  <a:gd name="T1" fmla="*/ 0 h 702"/>
                  <a:gd name="T2" fmla="*/ 0 w 1908"/>
                  <a:gd name="T3" fmla="*/ 0 h 702"/>
                  <a:gd name="T4" fmla="*/ 0 w 1908"/>
                  <a:gd name="T5" fmla="*/ 0 h 702"/>
                  <a:gd name="T6" fmla="*/ 0 w 1908"/>
                  <a:gd name="T7" fmla="*/ 0 h 702"/>
                  <a:gd name="T8" fmla="*/ 0 w 1908"/>
                  <a:gd name="T9" fmla="*/ 0 h 702"/>
                  <a:gd name="T10" fmla="*/ 0 w 1908"/>
                  <a:gd name="T11" fmla="*/ 0 h 702"/>
                  <a:gd name="T12" fmla="*/ 0 60000 65536"/>
                  <a:gd name="T13" fmla="*/ 0 60000 65536"/>
                  <a:gd name="T14" fmla="*/ 0 60000 65536"/>
                  <a:gd name="T15" fmla="*/ 0 60000 65536"/>
                  <a:gd name="T16" fmla="*/ 0 60000 65536"/>
                  <a:gd name="T17" fmla="*/ 0 60000 65536"/>
                  <a:gd name="T18" fmla="*/ 0 w 1908"/>
                  <a:gd name="T19" fmla="*/ 0 h 702"/>
                  <a:gd name="T20" fmla="*/ 1908 w 1908"/>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1908" h="702">
                    <a:moveTo>
                      <a:pt x="1906" y="6"/>
                    </a:moveTo>
                    <a:lnTo>
                      <a:pt x="1904" y="0"/>
                    </a:lnTo>
                    <a:lnTo>
                      <a:pt x="0" y="691"/>
                    </a:lnTo>
                    <a:lnTo>
                      <a:pt x="5" y="702"/>
                    </a:lnTo>
                    <a:lnTo>
                      <a:pt x="1908" y="11"/>
                    </a:lnTo>
                    <a:lnTo>
                      <a:pt x="1906" y="6"/>
                    </a:lnTo>
                    <a:close/>
                  </a:path>
                </a:pathLst>
              </a:custGeom>
              <a:solidFill>
                <a:srgbClr val="000000"/>
              </a:solidFill>
              <a:ln w="9525">
                <a:noFill/>
                <a:round/>
                <a:headEnd/>
                <a:tailEnd/>
              </a:ln>
            </p:spPr>
            <p:txBody>
              <a:bodyPr/>
              <a:lstStyle/>
              <a:p>
                <a:endParaRPr lang="en-US"/>
              </a:p>
            </p:txBody>
          </p:sp>
          <p:sp>
            <p:nvSpPr>
              <p:cNvPr id="1228" name="Freeform 395"/>
              <p:cNvSpPr>
                <a:spLocks/>
              </p:cNvSpPr>
              <p:nvPr/>
            </p:nvSpPr>
            <p:spPr bwMode="auto">
              <a:xfrm>
                <a:off x="3940" y="1720"/>
                <a:ext cx="257" cy="109"/>
              </a:xfrm>
              <a:custGeom>
                <a:avLst/>
                <a:gdLst>
                  <a:gd name="T0" fmla="*/ 0 w 1286"/>
                  <a:gd name="T1" fmla="*/ 0 h 541"/>
                  <a:gd name="T2" fmla="*/ 0 w 1286"/>
                  <a:gd name="T3" fmla="*/ 0 h 541"/>
                  <a:gd name="T4" fmla="*/ 0 w 1286"/>
                  <a:gd name="T5" fmla="*/ 0 h 541"/>
                  <a:gd name="T6" fmla="*/ 0 w 1286"/>
                  <a:gd name="T7" fmla="*/ 0 h 541"/>
                  <a:gd name="T8" fmla="*/ 0 w 1286"/>
                  <a:gd name="T9" fmla="*/ 0 h 541"/>
                  <a:gd name="T10" fmla="*/ 0 w 1286"/>
                  <a:gd name="T11" fmla="*/ 0 h 541"/>
                  <a:gd name="T12" fmla="*/ 0 60000 65536"/>
                  <a:gd name="T13" fmla="*/ 0 60000 65536"/>
                  <a:gd name="T14" fmla="*/ 0 60000 65536"/>
                  <a:gd name="T15" fmla="*/ 0 60000 65536"/>
                  <a:gd name="T16" fmla="*/ 0 60000 65536"/>
                  <a:gd name="T17" fmla="*/ 0 60000 65536"/>
                  <a:gd name="T18" fmla="*/ 0 w 1286"/>
                  <a:gd name="T19" fmla="*/ 0 h 541"/>
                  <a:gd name="T20" fmla="*/ 1286 w 1286"/>
                  <a:gd name="T21" fmla="*/ 541 h 541"/>
                </a:gdLst>
                <a:ahLst/>
                <a:cxnLst>
                  <a:cxn ang="T12">
                    <a:pos x="T0" y="T1"/>
                  </a:cxn>
                  <a:cxn ang="T13">
                    <a:pos x="T2" y="T3"/>
                  </a:cxn>
                  <a:cxn ang="T14">
                    <a:pos x="T4" y="T5"/>
                  </a:cxn>
                  <a:cxn ang="T15">
                    <a:pos x="T6" y="T7"/>
                  </a:cxn>
                  <a:cxn ang="T16">
                    <a:pos x="T8" y="T9"/>
                  </a:cxn>
                  <a:cxn ang="T17">
                    <a:pos x="T10" y="T11"/>
                  </a:cxn>
                </a:cxnLst>
                <a:rect l="T18" t="T19" r="T20" b="T21"/>
                <a:pathLst>
                  <a:path w="1286" h="541">
                    <a:moveTo>
                      <a:pt x="1284" y="6"/>
                    </a:moveTo>
                    <a:lnTo>
                      <a:pt x="1281" y="0"/>
                    </a:lnTo>
                    <a:lnTo>
                      <a:pt x="0" y="530"/>
                    </a:lnTo>
                    <a:lnTo>
                      <a:pt x="4" y="541"/>
                    </a:lnTo>
                    <a:lnTo>
                      <a:pt x="1286" y="11"/>
                    </a:lnTo>
                    <a:lnTo>
                      <a:pt x="1284" y="6"/>
                    </a:lnTo>
                    <a:close/>
                  </a:path>
                </a:pathLst>
              </a:custGeom>
              <a:solidFill>
                <a:srgbClr val="000000"/>
              </a:solidFill>
              <a:ln w="9525">
                <a:noFill/>
                <a:round/>
                <a:headEnd/>
                <a:tailEnd/>
              </a:ln>
            </p:spPr>
            <p:txBody>
              <a:bodyPr/>
              <a:lstStyle/>
              <a:p>
                <a:endParaRPr lang="en-US"/>
              </a:p>
            </p:txBody>
          </p:sp>
          <p:sp>
            <p:nvSpPr>
              <p:cNvPr id="1229" name="Freeform 396"/>
              <p:cNvSpPr>
                <a:spLocks/>
              </p:cNvSpPr>
              <p:nvPr/>
            </p:nvSpPr>
            <p:spPr bwMode="auto">
              <a:xfrm>
                <a:off x="3365" y="1885"/>
                <a:ext cx="350" cy="109"/>
              </a:xfrm>
              <a:custGeom>
                <a:avLst/>
                <a:gdLst>
                  <a:gd name="T0" fmla="*/ 0 w 1750"/>
                  <a:gd name="T1" fmla="*/ 0 h 576"/>
                  <a:gd name="T2" fmla="*/ 0 w 1750"/>
                  <a:gd name="T3" fmla="*/ 0 h 576"/>
                  <a:gd name="T4" fmla="*/ 0 w 1750"/>
                  <a:gd name="T5" fmla="*/ 0 h 576"/>
                  <a:gd name="T6" fmla="*/ 0 w 1750"/>
                  <a:gd name="T7" fmla="*/ 0 h 576"/>
                  <a:gd name="T8" fmla="*/ 0 w 1750"/>
                  <a:gd name="T9" fmla="*/ 0 h 576"/>
                  <a:gd name="T10" fmla="*/ 0 w 1750"/>
                  <a:gd name="T11" fmla="*/ 0 h 576"/>
                  <a:gd name="T12" fmla="*/ 0 60000 65536"/>
                  <a:gd name="T13" fmla="*/ 0 60000 65536"/>
                  <a:gd name="T14" fmla="*/ 0 60000 65536"/>
                  <a:gd name="T15" fmla="*/ 0 60000 65536"/>
                  <a:gd name="T16" fmla="*/ 0 60000 65536"/>
                  <a:gd name="T17" fmla="*/ 0 60000 65536"/>
                  <a:gd name="T18" fmla="*/ 0 w 1750"/>
                  <a:gd name="T19" fmla="*/ 0 h 576"/>
                  <a:gd name="T20" fmla="*/ 1750 w 1750"/>
                  <a:gd name="T21" fmla="*/ 576 h 576"/>
                </a:gdLst>
                <a:ahLst/>
                <a:cxnLst>
                  <a:cxn ang="T12">
                    <a:pos x="T0" y="T1"/>
                  </a:cxn>
                  <a:cxn ang="T13">
                    <a:pos x="T2" y="T3"/>
                  </a:cxn>
                  <a:cxn ang="T14">
                    <a:pos x="T4" y="T5"/>
                  </a:cxn>
                  <a:cxn ang="T15">
                    <a:pos x="T6" y="T7"/>
                  </a:cxn>
                  <a:cxn ang="T16">
                    <a:pos x="T8" y="T9"/>
                  </a:cxn>
                  <a:cxn ang="T17">
                    <a:pos x="T10" y="T11"/>
                  </a:cxn>
                </a:cxnLst>
                <a:rect l="T18" t="T19" r="T20" b="T21"/>
                <a:pathLst>
                  <a:path w="1750" h="576">
                    <a:moveTo>
                      <a:pt x="1748" y="6"/>
                    </a:moveTo>
                    <a:lnTo>
                      <a:pt x="1746" y="0"/>
                    </a:lnTo>
                    <a:lnTo>
                      <a:pt x="0" y="566"/>
                    </a:lnTo>
                    <a:lnTo>
                      <a:pt x="5" y="576"/>
                    </a:lnTo>
                    <a:lnTo>
                      <a:pt x="1750" y="11"/>
                    </a:lnTo>
                    <a:lnTo>
                      <a:pt x="1748" y="6"/>
                    </a:lnTo>
                    <a:close/>
                  </a:path>
                </a:pathLst>
              </a:custGeom>
              <a:solidFill>
                <a:srgbClr val="000000"/>
              </a:solidFill>
              <a:ln w="9525">
                <a:noFill/>
                <a:round/>
                <a:headEnd/>
                <a:tailEnd/>
              </a:ln>
            </p:spPr>
            <p:txBody>
              <a:bodyPr/>
              <a:lstStyle/>
              <a:p>
                <a:endParaRPr lang="en-US"/>
              </a:p>
            </p:txBody>
          </p:sp>
          <p:sp>
            <p:nvSpPr>
              <p:cNvPr id="1230" name="Freeform 397"/>
              <p:cNvSpPr>
                <a:spLocks/>
              </p:cNvSpPr>
              <p:nvPr/>
            </p:nvSpPr>
            <p:spPr bwMode="auto">
              <a:xfrm>
                <a:off x="3400" y="1933"/>
                <a:ext cx="2" cy="12"/>
              </a:xfrm>
              <a:custGeom>
                <a:avLst/>
                <a:gdLst>
                  <a:gd name="T0" fmla="*/ 0 w 19"/>
                  <a:gd name="T1" fmla="*/ 1 h 19"/>
                  <a:gd name="T2" fmla="*/ 0 w 19"/>
                  <a:gd name="T3" fmla="*/ 1 h 19"/>
                  <a:gd name="T4" fmla="*/ 0 w 19"/>
                  <a:gd name="T5" fmla="*/ 0 h 19"/>
                  <a:gd name="T6" fmla="*/ 0 w 19"/>
                  <a:gd name="T7" fmla="*/ 1 h 19"/>
                  <a:gd name="T8" fmla="*/ 0 w 19"/>
                  <a:gd name="T9" fmla="*/ 1 h 19"/>
                  <a:gd name="T10" fmla="*/ 0 w 19"/>
                  <a:gd name="T11" fmla="*/ 1 h 19"/>
                  <a:gd name="T12" fmla="*/ 0 w 19"/>
                  <a:gd name="T13" fmla="*/ 1 h 19"/>
                  <a:gd name="T14" fmla="*/ 0 w 19"/>
                  <a:gd name="T15" fmla="*/ 1 h 19"/>
                  <a:gd name="T16" fmla="*/ 0 w 19"/>
                  <a:gd name="T17" fmla="*/ 1 h 19"/>
                  <a:gd name="T18" fmla="*/ 0 w 19"/>
                  <a:gd name="T19" fmla="*/ 1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9"/>
                  <a:gd name="T32" fmla="*/ 19 w 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9">
                    <a:moveTo>
                      <a:pt x="13" y="7"/>
                    </a:moveTo>
                    <a:lnTo>
                      <a:pt x="19" y="8"/>
                    </a:lnTo>
                    <a:lnTo>
                      <a:pt x="6" y="0"/>
                    </a:lnTo>
                    <a:lnTo>
                      <a:pt x="0" y="8"/>
                    </a:lnTo>
                    <a:lnTo>
                      <a:pt x="12" y="17"/>
                    </a:lnTo>
                    <a:lnTo>
                      <a:pt x="18" y="18"/>
                    </a:lnTo>
                    <a:lnTo>
                      <a:pt x="12" y="17"/>
                    </a:lnTo>
                    <a:lnTo>
                      <a:pt x="14" y="19"/>
                    </a:lnTo>
                    <a:lnTo>
                      <a:pt x="18" y="18"/>
                    </a:lnTo>
                    <a:lnTo>
                      <a:pt x="13" y="7"/>
                    </a:lnTo>
                    <a:close/>
                  </a:path>
                </a:pathLst>
              </a:custGeom>
              <a:solidFill>
                <a:srgbClr val="000000"/>
              </a:solidFill>
              <a:ln w="9525">
                <a:noFill/>
                <a:round/>
                <a:headEnd/>
                <a:tailEnd/>
              </a:ln>
            </p:spPr>
            <p:txBody>
              <a:bodyPr/>
              <a:lstStyle/>
              <a:p>
                <a:endParaRPr lang="en-US"/>
              </a:p>
            </p:txBody>
          </p:sp>
          <p:sp>
            <p:nvSpPr>
              <p:cNvPr id="1231" name="Freeform 398"/>
              <p:cNvSpPr>
                <a:spLocks/>
              </p:cNvSpPr>
              <p:nvPr/>
            </p:nvSpPr>
            <p:spPr bwMode="auto">
              <a:xfrm>
                <a:off x="3422" y="1908"/>
                <a:ext cx="56" cy="12"/>
              </a:xfrm>
              <a:custGeom>
                <a:avLst/>
                <a:gdLst>
                  <a:gd name="T0" fmla="*/ 0 w 279"/>
                  <a:gd name="T1" fmla="*/ 0 h 107"/>
                  <a:gd name="T2" fmla="*/ 0 w 279"/>
                  <a:gd name="T3" fmla="*/ 0 h 107"/>
                  <a:gd name="T4" fmla="*/ 0 w 279"/>
                  <a:gd name="T5" fmla="*/ 0 h 107"/>
                  <a:gd name="T6" fmla="*/ 0 w 279"/>
                  <a:gd name="T7" fmla="*/ 0 h 107"/>
                  <a:gd name="T8" fmla="*/ 0 w 279"/>
                  <a:gd name="T9" fmla="*/ 0 h 107"/>
                  <a:gd name="T10" fmla="*/ 0 w 279"/>
                  <a:gd name="T11" fmla="*/ 0 h 107"/>
                  <a:gd name="T12" fmla="*/ 0 w 279"/>
                  <a:gd name="T13" fmla="*/ 0 h 107"/>
                  <a:gd name="T14" fmla="*/ 0 w 279"/>
                  <a:gd name="T15" fmla="*/ 0 h 107"/>
                  <a:gd name="T16" fmla="*/ 0 w 279"/>
                  <a:gd name="T17" fmla="*/ 0 h 107"/>
                  <a:gd name="T18" fmla="*/ 0 w 279"/>
                  <a:gd name="T19" fmla="*/ 0 h 1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9"/>
                  <a:gd name="T31" fmla="*/ 0 h 107"/>
                  <a:gd name="T32" fmla="*/ 279 w 279"/>
                  <a:gd name="T33" fmla="*/ 107 h 1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9" h="107">
                    <a:moveTo>
                      <a:pt x="265" y="10"/>
                    </a:moveTo>
                    <a:lnTo>
                      <a:pt x="266" y="0"/>
                    </a:lnTo>
                    <a:lnTo>
                      <a:pt x="0" y="96"/>
                    </a:lnTo>
                    <a:lnTo>
                      <a:pt x="5" y="107"/>
                    </a:lnTo>
                    <a:lnTo>
                      <a:pt x="271" y="11"/>
                    </a:lnTo>
                    <a:lnTo>
                      <a:pt x="272" y="1"/>
                    </a:lnTo>
                    <a:lnTo>
                      <a:pt x="271" y="11"/>
                    </a:lnTo>
                    <a:lnTo>
                      <a:pt x="279" y="8"/>
                    </a:lnTo>
                    <a:lnTo>
                      <a:pt x="272" y="1"/>
                    </a:lnTo>
                    <a:lnTo>
                      <a:pt x="265" y="10"/>
                    </a:lnTo>
                    <a:close/>
                  </a:path>
                </a:pathLst>
              </a:custGeom>
              <a:solidFill>
                <a:srgbClr val="000000"/>
              </a:solidFill>
              <a:ln w="9525">
                <a:noFill/>
                <a:round/>
                <a:headEnd/>
                <a:tailEnd/>
              </a:ln>
            </p:spPr>
            <p:txBody>
              <a:bodyPr/>
              <a:lstStyle/>
              <a:p>
                <a:endParaRPr lang="en-US"/>
              </a:p>
            </p:txBody>
          </p:sp>
          <p:sp>
            <p:nvSpPr>
              <p:cNvPr id="1232" name="Freeform 399"/>
              <p:cNvSpPr>
                <a:spLocks/>
              </p:cNvSpPr>
              <p:nvPr/>
            </p:nvSpPr>
            <p:spPr bwMode="auto">
              <a:xfrm>
                <a:off x="3475" y="1963"/>
                <a:ext cx="3" cy="3"/>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3" y="4"/>
                    </a:moveTo>
                    <a:lnTo>
                      <a:pt x="0" y="8"/>
                    </a:lnTo>
                    <a:lnTo>
                      <a:pt x="11" y="18"/>
                    </a:lnTo>
                    <a:lnTo>
                      <a:pt x="18" y="9"/>
                    </a:lnTo>
                    <a:lnTo>
                      <a:pt x="7" y="0"/>
                    </a:lnTo>
                    <a:lnTo>
                      <a:pt x="3" y="4"/>
                    </a:lnTo>
                    <a:close/>
                  </a:path>
                </a:pathLst>
              </a:custGeom>
              <a:solidFill>
                <a:srgbClr val="000000"/>
              </a:solidFill>
              <a:ln w="9525">
                <a:noFill/>
                <a:round/>
                <a:headEnd/>
                <a:tailEnd/>
              </a:ln>
            </p:spPr>
            <p:txBody>
              <a:bodyPr/>
              <a:lstStyle/>
              <a:p>
                <a:endParaRPr lang="en-US"/>
              </a:p>
            </p:txBody>
          </p:sp>
          <p:sp>
            <p:nvSpPr>
              <p:cNvPr id="1233" name="Freeform 400"/>
              <p:cNvSpPr>
                <a:spLocks/>
              </p:cNvSpPr>
              <p:nvPr/>
            </p:nvSpPr>
            <p:spPr bwMode="auto">
              <a:xfrm>
                <a:off x="3486" y="1910"/>
                <a:ext cx="15" cy="12"/>
              </a:xfrm>
              <a:custGeom>
                <a:avLst/>
                <a:gdLst>
                  <a:gd name="T0" fmla="*/ 0 w 83"/>
                  <a:gd name="T1" fmla="*/ 0 h 42"/>
                  <a:gd name="T2" fmla="*/ 0 w 83"/>
                  <a:gd name="T3" fmla="*/ 0 h 42"/>
                  <a:gd name="T4" fmla="*/ 0 w 83"/>
                  <a:gd name="T5" fmla="*/ 0 h 42"/>
                  <a:gd name="T6" fmla="*/ 0 w 83"/>
                  <a:gd name="T7" fmla="*/ 0 h 42"/>
                  <a:gd name="T8" fmla="*/ 0 w 83"/>
                  <a:gd name="T9" fmla="*/ 0 h 42"/>
                  <a:gd name="T10" fmla="*/ 0 w 83"/>
                  <a:gd name="T11" fmla="*/ 0 h 42"/>
                  <a:gd name="T12" fmla="*/ 0 60000 65536"/>
                  <a:gd name="T13" fmla="*/ 0 60000 65536"/>
                  <a:gd name="T14" fmla="*/ 0 60000 65536"/>
                  <a:gd name="T15" fmla="*/ 0 60000 65536"/>
                  <a:gd name="T16" fmla="*/ 0 60000 65536"/>
                  <a:gd name="T17" fmla="*/ 0 60000 65536"/>
                  <a:gd name="T18" fmla="*/ 0 w 83"/>
                  <a:gd name="T19" fmla="*/ 0 h 42"/>
                  <a:gd name="T20" fmla="*/ 83 w 8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83" h="42">
                    <a:moveTo>
                      <a:pt x="81" y="37"/>
                    </a:moveTo>
                    <a:lnTo>
                      <a:pt x="83" y="31"/>
                    </a:lnTo>
                    <a:lnTo>
                      <a:pt x="5" y="0"/>
                    </a:lnTo>
                    <a:lnTo>
                      <a:pt x="0" y="10"/>
                    </a:lnTo>
                    <a:lnTo>
                      <a:pt x="79" y="42"/>
                    </a:lnTo>
                    <a:lnTo>
                      <a:pt x="81" y="37"/>
                    </a:lnTo>
                    <a:close/>
                  </a:path>
                </a:pathLst>
              </a:custGeom>
              <a:solidFill>
                <a:srgbClr val="000000"/>
              </a:solidFill>
              <a:ln w="9525">
                <a:noFill/>
                <a:round/>
                <a:headEnd/>
                <a:tailEnd/>
              </a:ln>
            </p:spPr>
            <p:txBody>
              <a:bodyPr/>
              <a:lstStyle/>
              <a:p>
                <a:endParaRPr lang="en-US"/>
              </a:p>
            </p:txBody>
          </p:sp>
          <p:sp>
            <p:nvSpPr>
              <p:cNvPr id="1234" name="Freeform 401"/>
              <p:cNvSpPr>
                <a:spLocks/>
              </p:cNvSpPr>
              <p:nvPr/>
            </p:nvSpPr>
            <p:spPr bwMode="auto">
              <a:xfrm>
                <a:off x="3698" y="1811"/>
                <a:ext cx="19" cy="12"/>
              </a:xfrm>
              <a:custGeom>
                <a:avLst/>
                <a:gdLst>
                  <a:gd name="T0" fmla="*/ 0 w 102"/>
                  <a:gd name="T1" fmla="*/ 0 h 40"/>
                  <a:gd name="T2" fmla="*/ 0 w 102"/>
                  <a:gd name="T3" fmla="*/ 0 h 40"/>
                  <a:gd name="T4" fmla="*/ 0 w 102"/>
                  <a:gd name="T5" fmla="*/ 0 h 40"/>
                  <a:gd name="T6" fmla="*/ 0 w 102"/>
                  <a:gd name="T7" fmla="*/ 0 h 40"/>
                  <a:gd name="T8" fmla="*/ 0 w 102"/>
                  <a:gd name="T9" fmla="*/ 0 h 40"/>
                  <a:gd name="T10" fmla="*/ 0 w 102"/>
                  <a:gd name="T11" fmla="*/ 0 h 40"/>
                  <a:gd name="T12" fmla="*/ 0 w 102"/>
                  <a:gd name="T13" fmla="*/ 0 h 40"/>
                  <a:gd name="T14" fmla="*/ 0 w 102"/>
                  <a:gd name="T15" fmla="*/ 0 h 40"/>
                  <a:gd name="T16" fmla="*/ 0 w 102"/>
                  <a:gd name="T17" fmla="*/ 0 h 40"/>
                  <a:gd name="T18" fmla="*/ 0 w 102"/>
                  <a:gd name="T19" fmla="*/ 0 h 40"/>
                  <a:gd name="T20" fmla="*/ 0 w 102"/>
                  <a:gd name="T21" fmla="*/ 0 h 40"/>
                  <a:gd name="T22" fmla="*/ 0 w 102"/>
                  <a:gd name="T23" fmla="*/ 0 h 40"/>
                  <a:gd name="T24" fmla="*/ 0 w 102"/>
                  <a:gd name="T25" fmla="*/ 0 h 40"/>
                  <a:gd name="T26" fmla="*/ 0 w 102"/>
                  <a:gd name="T27" fmla="*/ 0 h 40"/>
                  <a:gd name="T28" fmla="*/ 0 w 102"/>
                  <a:gd name="T29" fmla="*/ 0 h 40"/>
                  <a:gd name="T30" fmla="*/ 0 w 102"/>
                  <a:gd name="T31" fmla="*/ 0 h 40"/>
                  <a:gd name="T32" fmla="*/ 0 w 102"/>
                  <a:gd name="T33" fmla="*/ 0 h 40"/>
                  <a:gd name="T34" fmla="*/ 0 w 102"/>
                  <a:gd name="T35" fmla="*/ 0 h 40"/>
                  <a:gd name="T36" fmla="*/ 0 w 102"/>
                  <a:gd name="T37" fmla="*/ 0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2"/>
                  <a:gd name="T58" fmla="*/ 0 h 40"/>
                  <a:gd name="T59" fmla="*/ 102 w 102"/>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2" h="40">
                    <a:moveTo>
                      <a:pt x="102" y="32"/>
                    </a:moveTo>
                    <a:lnTo>
                      <a:pt x="101" y="31"/>
                    </a:lnTo>
                    <a:lnTo>
                      <a:pt x="96" y="29"/>
                    </a:lnTo>
                    <a:lnTo>
                      <a:pt x="90" y="25"/>
                    </a:lnTo>
                    <a:lnTo>
                      <a:pt x="81" y="21"/>
                    </a:lnTo>
                    <a:lnTo>
                      <a:pt x="69" y="16"/>
                    </a:lnTo>
                    <a:lnTo>
                      <a:pt x="51" y="11"/>
                    </a:lnTo>
                    <a:lnTo>
                      <a:pt x="29" y="5"/>
                    </a:lnTo>
                    <a:lnTo>
                      <a:pt x="2" y="0"/>
                    </a:lnTo>
                    <a:lnTo>
                      <a:pt x="0" y="11"/>
                    </a:lnTo>
                    <a:lnTo>
                      <a:pt x="27" y="16"/>
                    </a:lnTo>
                    <a:lnTo>
                      <a:pt x="49" y="21"/>
                    </a:lnTo>
                    <a:lnTo>
                      <a:pt x="65" y="26"/>
                    </a:lnTo>
                    <a:lnTo>
                      <a:pt x="77" y="32"/>
                    </a:lnTo>
                    <a:lnTo>
                      <a:pt x="86" y="36"/>
                    </a:lnTo>
                    <a:lnTo>
                      <a:pt x="92" y="37"/>
                    </a:lnTo>
                    <a:lnTo>
                      <a:pt x="94" y="39"/>
                    </a:lnTo>
                    <a:lnTo>
                      <a:pt x="95" y="40"/>
                    </a:lnTo>
                    <a:lnTo>
                      <a:pt x="102" y="32"/>
                    </a:lnTo>
                    <a:close/>
                  </a:path>
                </a:pathLst>
              </a:custGeom>
              <a:solidFill>
                <a:srgbClr val="000000"/>
              </a:solidFill>
              <a:ln w="9525">
                <a:noFill/>
                <a:round/>
                <a:headEnd/>
                <a:tailEnd/>
              </a:ln>
            </p:spPr>
            <p:txBody>
              <a:bodyPr/>
              <a:lstStyle/>
              <a:p>
                <a:endParaRPr lang="en-US"/>
              </a:p>
            </p:txBody>
          </p:sp>
          <p:sp>
            <p:nvSpPr>
              <p:cNvPr id="1235" name="Freeform 402"/>
              <p:cNvSpPr>
                <a:spLocks/>
              </p:cNvSpPr>
              <p:nvPr/>
            </p:nvSpPr>
            <p:spPr bwMode="auto">
              <a:xfrm>
                <a:off x="3790" y="1841"/>
                <a:ext cx="21" cy="9"/>
              </a:xfrm>
              <a:custGeom>
                <a:avLst/>
                <a:gdLst>
                  <a:gd name="T0" fmla="*/ 0 w 103"/>
                  <a:gd name="T1" fmla="*/ 0 h 45"/>
                  <a:gd name="T2" fmla="*/ 0 w 103"/>
                  <a:gd name="T3" fmla="*/ 0 h 45"/>
                  <a:gd name="T4" fmla="*/ 0 w 103"/>
                  <a:gd name="T5" fmla="*/ 0 h 45"/>
                  <a:gd name="T6" fmla="*/ 0 w 103"/>
                  <a:gd name="T7" fmla="*/ 0 h 45"/>
                  <a:gd name="T8" fmla="*/ 0 w 103"/>
                  <a:gd name="T9" fmla="*/ 0 h 45"/>
                  <a:gd name="T10" fmla="*/ 0 w 103"/>
                  <a:gd name="T11" fmla="*/ 0 h 45"/>
                  <a:gd name="T12" fmla="*/ 0 w 103"/>
                  <a:gd name="T13" fmla="*/ 0 h 45"/>
                  <a:gd name="T14" fmla="*/ 0 w 103"/>
                  <a:gd name="T15" fmla="*/ 0 h 45"/>
                  <a:gd name="T16" fmla="*/ 0 w 103"/>
                  <a:gd name="T17" fmla="*/ 0 h 45"/>
                  <a:gd name="T18" fmla="*/ 0 w 103"/>
                  <a:gd name="T19" fmla="*/ 0 h 45"/>
                  <a:gd name="T20" fmla="*/ 0 w 103"/>
                  <a:gd name="T21" fmla="*/ 0 h 45"/>
                  <a:gd name="T22" fmla="*/ 0 w 103"/>
                  <a:gd name="T23" fmla="*/ 0 h 45"/>
                  <a:gd name="T24" fmla="*/ 0 w 103"/>
                  <a:gd name="T25" fmla="*/ 0 h 45"/>
                  <a:gd name="T26" fmla="*/ 0 w 103"/>
                  <a:gd name="T27" fmla="*/ 0 h 45"/>
                  <a:gd name="T28" fmla="*/ 0 w 103"/>
                  <a:gd name="T29" fmla="*/ 0 h 45"/>
                  <a:gd name="T30" fmla="*/ 0 w 103"/>
                  <a:gd name="T31" fmla="*/ 0 h 45"/>
                  <a:gd name="T32" fmla="*/ 0 w 103"/>
                  <a:gd name="T33" fmla="*/ 0 h 45"/>
                  <a:gd name="T34" fmla="*/ 0 w 103"/>
                  <a:gd name="T35" fmla="*/ 0 h 45"/>
                  <a:gd name="T36" fmla="*/ 0 w 103"/>
                  <a:gd name="T37" fmla="*/ 0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3"/>
                  <a:gd name="T58" fmla="*/ 0 h 45"/>
                  <a:gd name="T59" fmla="*/ 103 w 103"/>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3" h="45">
                    <a:moveTo>
                      <a:pt x="103" y="35"/>
                    </a:moveTo>
                    <a:lnTo>
                      <a:pt x="100" y="34"/>
                    </a:lnTo>
                    <a:lnTo>
                      <a:pt x="91" y="30"/>
                    </a:lnTo>
                    <a:lnTo>
                      <a:pt x="78" y="24"/>
                    </a:lnTo>
                    <a:lnTo>
                      <a:pt x="62" y="19"/>
                    </a:lnTo>
                    <a:lnTo>
                      <a:pt x="45" y="13"/>
                    </a:lnTo>
                    <a:lnTo>
                      <a:pt x="28" y="6"/>
                    </a:lnTo>
                    <a:lnTo>
                      <a:pt x="13" y="2"/>
                    </a:lnTo>
                    <a:lnTo>
                      <a:pt x="3" y="0"/>
                    </a:lnTo>
                    <a:lnTo>
                      <a:pt x="0" y="11"/>
                    </a:lnTo>
                    <a:lnTo>
                      <a:pt x="10" y="13"/>
                    </a:lnTo>
                    <a:lnTo>
                      <a:pt x="24" y="17"/>
                    </a:lnTo>
                    <a:lnTo>
                      <a:pt x="41" y="23"/>
                    </a:lnTo>
                    <a:lnTo>
                      <a:pt x="57" y="30"/>
                    </a:lnTo>
                    <a:lnTo>
                      <a:pt x="73" y="35"/>
                    </a:lnTo>
                    <a:lnTo>
                      <a:pt x="87" y="40"/>
                    </a:lnTo>
                    <a:lnTo>
                      <a:pt x="95" y="44"/>
                    </a:lnTo>
                    <a:lnTo>
                      <a:pt x="99" y="45"/>
                    </a:lnTo>
                    <a:lnTo>
                      <a:pt x="103" y="35"/>
                    </a:lnTo>
                    <a:close/>
                  </a:path>
                </a:pathLst>
              </a:custGeom>
              <a:solidFill>
                <a:srgbClr val="000000"/>
              </a:solidFill>
              <a:ln w="9525">
                <a:noFill/>
                <a:round/>
                <a:headEnd/>
                <a:tailEnd/>
              </a:ln>
            </p:spPr>
            <p:txBody>
              <a:bodyPr/>
              <a:lstStyle/>
              <a:p>
                <a:endParaRPr lang="en-US"/>
              </a:p>
            </p:txBody>
          </p:sp>
          <p:sp>
            <p:nvSpPr>
              <p:cNvPr id="1236" name="Freeform 403"/>
              <p:cNvSpPr>
                <a:spLocks/>
              </p:cNvSpPr>
              <p:nvPr/>
            </p:nvSpPr>
            <p:spPr bwMode="auto">
              <a:xfrm>
                <a:off x="4018" y="1674"/>
                <a:ext cx="17" cy="12"/>
              </a:xfrm>
              <a:custGeom>
                <a:avLst/>
                <a:gdLst>
                  <a:gd name="T0" fmla="*/ 0 w 87"/>
                  <a:gd name="T1" fmla="*/ 0 h 42"/>
                  <a:gd name="T2" fmla="*/ 0 w 87"/>
                  <a:gd name="T3" fmla="*/ 0 h 42"/>
                  <a:gd name="T4" fmla="*/ 0 w 87"/>
                  <a:gd name="T5" fmla="*/ 0 h 42"/>
                  <a:gd name="T6" fmla="*/ 0 w 87"/>
                  <a:gd name="T7" fmla="*/ 0 h 42"/>
                  <a:gd name="T8" fmla="*/ 0 w 87"/>
                  <a:gd name="T9" fmla="*/ 0 h 42"/>
                  <a:gd name="T10" fmla="*/ 0 w 87"/>
                  <a:gd name="T11" fmla="*/ 0 h 42"/>
                  <a:gd name="T12" fmla="*/ 0 60000 65536"/>
                  <a:gd name="T13" fmla="*/ 0 60000 65536"/>
                  <a:gd name="T14" fmla="*/ 0 60000 65536"/>
                  <a:gd name="T15" fmla="*/ 0 60000 65536"/>
                  <a:gd name="T16" fmla="*/ 0 60000 65536"/>
                  <a:gd name="T17" fmla="*/ 0 60000 65536"/>
                  <a:gd name="T18" fmla="*/ 0 w 87"/>
                  <a:gd name="T19" fmla="*/ 0 h 42"/>
                  <a:gd name="T20" fmla="*/ 87 w 87"/>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87" h="42">
                    <a:moveTo>
                      <a:pt x="84" y="37"/>
                    </a:moveTo>
                    <a:lnTo>
                      <a:pt x="87" y="31"/>
                    </a:lnTo>
                    <a:lnTo>
                      <a:pt x="5" y="0"/>
                    </a:lnTo>
                    <a:lnTo>
                      <a:pt x="0" y="10"/>
                    </a:lnTo>
                    <a:lnTo>
                      <a:pt x="82" y="42"/>
                    </a:lnTo>
                    <a:lnTo>
                      <a:pt x="84" y="37"/>
                    </a:lnTo>
                    <a:close/>
                  </a:path>
                </a:pathLst>
              </a:custGeom>
              <a:solidFill>
                <a:srgbClr val="000000"/>
              </a:solidFill>
              <a:ln w="9525">
                <a:noFill/>
                <a:round/>
                <a:headEnd/>
                <a:tailEnd/>
              </a:ln>
            </p:spPr>
            <p:txBody>
              <a:bodyPr/>
              <a:lstStyle/>
              <a:p>
                <a:endParaRPr lang="en-US"/>
              </a:p>
            </p:txBody>
          </p:sp>
          <p:sp>
            <p:nvSpPr>
              <p:cNvPr id="1237" name="Freeform 404"/>
              <p:cNvSpPr>
                <a:spLocks/>
              </p:cNvSpPr>
              <p:nvPr/>
            </p:nvSpPr>
            <p:spPr bwMode="auto">
              <a:xfrm>
                <a:off x="4074" y="1764"/>
                <a:ext cx="15" cy="12"/>
              </a:xfrm>
              <a:custGeom>
                <a:avLst/>
                <a:gdLst>
                  <a:gd name="T0" fmla="*/ 0 w 82"/>
                  <a:gd name="T1" fmla="*/ 0 h 69"/>
                  <a:gd name="T2" fmla="*/ 0 w 82"/>
                  <a:gd name="T3" fmla="*/ 0 h 69"/>
                  <a:gd name="T4" fmla="*/ 0 w 82"/>
                  <a:gd name="T5" fmla="*/ 0 h 69"/>
                  <a:gd name="T6" fmla="*/ 0 w 82"/>
                  <a:gd name="T7" fmla="*/ 0 h 69"/>
                  <a:gd name="T8" fmla="*/ 0 w 82"/>
                  <a:gd name="T9" fmla="*/ 0 h 69"/>
                  <a:gd name="T10" fmla="*/ 0 w 82"/>
                  <a:gd name="T11" fmla="*/ 0 h 69"/>
                  <a:gd name="T12" fmla="*/ 0 w 82"/>
                  <a:gd name="T13" fmla="*/ 0 h 69"/>
                  <a:gd name="T14" fmla="*/ 0 w 82"/>
                  <a:gd name="T15" fmla="*/ 0 h 69"/>
                  <a:gd name="T16" fmla="*/ 0 w 82"/>
                  <a:gd name="T17" fmla="*/ 0 h 69"/>
                  <a:gd name="T18" fmla="*/ 0 w 82"/>
                  <a:gd name="T19" fmla="*/ 0 h 69"/>
                  <a:gd name="T20" fmla="*/ 0 w 82"/>
                  <a:gd name="T21" fmla="*/ 0 h 69"/>
                  <a:gd name="T22" fmla="*/ 0 w 82"/>
                  <a:gd name="T23" fmla="*/ 0 h 69"/>
                  <a:gd name="T24" fmla="*/ 0 w 82"/>
                  <a:gd name="T25" fmla="*/ 0 h 69"/>
                  <a:gd name="T26" fmla="*/ 0 w 82"/>
                  <a:gd name="T27" fmla="*/ 0 h 69"/>
                  <a:gd name="T28" fmla="*/ 0 w 82"/>
                  <a:gd name="T29" fmla="*/ 0 h 69"/>
                  <a:gd name="T30" fmla="*/ 0 w 82"/>
                  <a:gd name="T31" fmla="*/ 0 h 69"/>
                  <a:gd name="T32" fmla="*/ 0 w 82"/>
                  <a:gd name="T33" fmla="*/ 0 h 69"/>
                  <a:gd name="T34" fmla="*/ 0 w 82"/>
                  <a:gd name="T35" fmla="*/ 0 h 69"/>
                  <a:gd name="T36" fmla="*/ 0 w 82"/>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69"/>
                  <a:gd name="T59" fmla="*/ 82 w 82"/>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69">
                    <a:moveTo>
                      <a:pt x="0" y="11"/>
                    </a:moveTo>
                    <a:lnTo>
                      <a:pt x="10" y="14"/>
                    </a:lnTo>
                    <a:lnTo>
                      <a:pt x="22" y="18"/>
                    </a:lnTo>
                    <a:lnTo>
                      <a:pt x="34" y="24"/>
                    </a:lnTo>
                    <a:lnTo>
                      <a:pt x="46" y="33"/>
                    </a:lnTo>
                    <a:lnTo>
                      <a:pt x="55" y="40"/>
                    </a:lnTo>
                    <a:lnTo>
                      <a:pt x="64" y="51"/>
                    </a:lnTo>
                    <a:lnTo>
                      <a:pt x="68" y="60"/>
                    </a:lnTo>
                    <a:lnTo>
                      <a:pt x="71" y="69"/>
                    </a:lnTo>
                    <a:lnTo>
                      <a:pt x="82" y="69"/>
                    </a:lnTo>
                    <a:lnTo>
                      <a:pt x="79" y="56"/>
                    </a:lnTo>
                    <a:lnTo>
                      <a:pt x="73" y="45"/>
                    </a:lnTo>
                    <a:lnTo>
                      <a:pt x="64" y="34"/>
                    </a:lnTo>
                    <a:lnTo>
                      <a:pt x="53" y="24"/>
                    </a:lnTo>
                    <a:lnTo>
                      <a:pt x="40" y="16"/>
                    </a:lnTo>
                    <a:lnTo>
                      <a:pt x="27" y="10"/>
                    </a:lnTo>
                    <a:lnTo>
                      <a:pt x="15" y="3"/>
                    </a:lnTo>
                    <a:lnTo>
                      <a:pt x="2" y="0"/>
                    </a:lnTo>
                    <a:lnTo>
                      <a:pt x="0" y="11"/>
                    </a:lnTo>
                    <a:close/>
                  </a:path>
                </a:pathLst>
              </a:custGeom>
              <a:solidFill>
                <a:srgbClr val="000000"/>
              </a:solidFill>
              <a:ln w="9525">
                <a:noFill/>
                <a:round/>
                <a:headEnd/>
                <a:tailEnd/>
              </a:ln>
            </p:spPr>
            <p:txBody>
              <a:bodyPr/>
              <a:lstStyle/>
              <a:p>
                <a:endParaRPr lang="en-US"/>
              </a:p>
            </p:txBody>
          </p:sp>
          <p:sp>
            <p:nvSpPr>
              <p:cNvPr id="1238" name="Freeform 405"/>
              <p:cNvSpPr>
                <a:spLocks/>
              </p:cNvSpPr>
              <p:nvPr/>
            </p:nvSpPr>
            <p:spPr bwMode="auto">
              <a:xfrm>
                <a:off x="3535" y="1934"/>
                <a:ext cx="11" cy="12"/>
              </a:xfrm>
              <a:custGeom>
                <a:avLst/>
                <a:gdLst>
                  <a:gd name="T0" fmla="*/ 0 w 61"/>
                  <a:gd name="T1" fmla="*/ 0 h 79"/>
                  <a:gd name="T2" fmla="*/ 0 w 61"/>
                  <a:gd name="T3" fmla="*/ 0 h 79"/>
                  <a:gd name="T4" fmla="*/ 0 w 61"/>
                  <a:gd name="T5" fmla="*/ 0 h 79"/>
                  <a:gd name="T6" fmla="*/ 0 w 61"/>
                  <a:gd name="T7" fmla="*/ 0 h 79"/>
                  <a:gd name="T8" fmla="*/ 0 w 61"/>
                  <a:gd name="T9" fmla="*/ 0 h 79"/>
                  <a:gd name="T10" fmla="*/ 0 w 61"/>
                  <a:gd name="T11" fmla="*/ 0 h 79"/>
                  <a:gd name="T12" fmla="*/ 0 w 61"/>
                  <a:gd name="T13" fmla="*/ 0 h 79"/>
                  <a:gd name="T14" fmla="*/ 0 w 61"/>
                  <a:gd name="T15" fmla="*/ 0 h 79"/>
                  <a:gd name="T16" fmla="*/ 0 w 61"/>
                  <a:gd name="T17" fmla="*/ 0 h 79"/>
                  <a:gd name="T18" fmla="*/ 0 w 61"/>
                  <a:gd name="T19" fmla="*/ 0 h 79"/>
                  <a:gd name="T20" fmla="*/ 0 w 61"/>
                  <a:gd name="T21" fmla="*/ 0 h 79"/>
                  <a:gd name="T22" fmla="*/ 0 w 61"/>
                  <a:gd name="T23" fmla="*/ 0 h 79"/>
                  <a:gd name="T24" fmla="*/ 0 w 61"/>
                  <a:gd name="T25" fmla="*/ 0 h 79"/>
                  <a:gd name="T26" fmla="*/ 0 w 61"/>
                  <a:gd name="T27" fmla="*/ 0 h 79"/>
                  <a:gd name="T28" fmla="*/ 0 w 61"/>
                  <a:gd name="T29" fmla="*/ 0 h 79"/>
                  <a:gd name="T30" fmla="*/ 0 w 61"/>
                  <a:gd name="T31" fmla="*/ 0 h 79"/>
                  <a:gd name="T32" fmla="*/ 0 w 61"/>
                  <a:gd name="T33" fmla="*/ 0 h 79"/>
                  <a:gd name="T34" fmla="*/ 0 w 61"/>
                  <a:gd name="T35" fmla="*/ 0 h 79"/>
                  <a:gd name="T36" fmla="*/ 0 w 61"/>
                  <a:gd name="T37" fmla="*/ 0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79"/>
                  <a:gd name="T59" fmla="*/ 61 w 61"/>
                  <a:gd name="T60" fmla="*/ 79 h 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79">
                    <a:moveTo>
                      <a:pt x="0" y="8"/>
                    </a:moveTo>
                    <a:lnTo>
                      <a:pt x="11" y="15"/>
                    </a:lnTo>
                    <a:lnTo>
                      <a:pt x="18" y="23"/>
                    </a:lnTo>
                    <a:lnTo>
                      <a:pt x="27" y="33"/>
                    </a:lnTo>
                    <a:lnTo>
                      <a:pt x="35" y="44"/>
                    </a:lnTo>
                    <a:lnTo>
                      <a:pt x="42" y="54"/>
                    </a:lnTo>
                    <a:lnTo>
                      <a:pt x="45" y="64"/>
                    </a:lnTo>
                    <a:lnTo>
                      <a:pt x="49" y="73"/>
                    </a:lnTo>
                    <a:lnTo>
                      <a:pt x="50" y="79"/>
                    </a:lnTo>
                    <a:lnTo>
                      <a:pt x="61" y="79"/>
                    </a:lnTo>
                    <a:lnTo>
                      <a:pt x="60" y="70"/>
                    </a:lnTo>
                    <a:lnTo>
                      <a:pt x="56" y="60"/>
                    </a:lnTo>
                    <a:lnTo>
                      <a:pt x="51" y="49"/>
                    </a:lnTo>
                    <a:lnTo>
                      <a:pt x="44" y="38"/>
                    </a:lnTo>
                    <a:lnTo>
                      <a:pt x="36" y="26"/>
                    </a:lnTo>
                    <a:lnTo>
                      <a:pt x="27" y="17"/>
                    </a:lnTo>
                    <a:lnTo>
                      <a:pt x="17" y="6"/>
                    </a:lnTo>
                    <a:lnTo>
                      <a:pt x="7" y="0"/>
                    </a:lnTo>
                    <a:lnTo>
                      <a:pt x="0" y="8"/>
                    </a:lnTo>
                    <a:close/>
                  </a:path>
                </a:pathLst>
              </a:custGeom>
              <a:solidFill>
                <a:srgbClr val="000000"/>
              </a:solidFill>
              <a:ln w="9525">
                <a:noFill/>
                <a:round/>
                <a:headEnd/>
                <a:tailEnd/>
              </a:ln>
            </p:spPr>
            <p:txBody>
              <a:bodyPr/>
              <a:lstStyle/>
              <a:p>
                <a:endParaRPr lang="en-US"/>
              </a:p>
            </p:txBody>
          </p:sp>
          <p:sp>
            <p:nvSpPr>
              <p:cNvPr id="1239" name="Freeform 406"/>
              <p:cNvSpPr>
                <a:spLocks/>
              </p:cNvSpPr>
              <p:nvPr/>
            </p:nvSpPr>
            <p:spPr bwMode="auto">
              <a:xfrm>
                <a:off x="3445" y="2006"/>
                <a:ext cx="11" cy="12"/>
              </a:xfrm>
              <a:custGeom>
                <a:avLst/>
                <a:gdLst>
                  <a:gd name="T0" fmla="*/ 0 w 49"/>
                  <a:gd name="T1" fmla="*/ 0 h 69"/>
                  <a:gd name="T2" fmla="*/ 0 w 49"/>
                  <a:gd name="T3" fmla="*/ 0 h 69"/>
                  <a:gd name="T4" fmla="*/ 0 w 49"/>
                  <a:gd name="T5" fmla="*/ 0 h 69"/>
                  <a:gd name="T6" fmla="*/ 0 w 49"/>
                  <a:gd name="T7" fmla="*/ 0 h 69"/>
                  <a:gd name="T8" fmla="*/ 0 w 49"/>
                  <a:gd name="T9" fmla="*/ 0 h 69"/>
                  <a:gd name="T10" fmla="*/ 0 w 49"/>
                  <a:gd name="T11" fmla="*/ 0 h 69"/>
                  <a:gd name="T12" fmla="*/ 0 w 49"/>
                  <a:gd name="T13" fmla="*/ 0 h 69"/>
                  <a:gd name="T14" fmla="*/ 0 w 49"/>
                  <a:gd name="T15" fmla="*/ 0 h 69"/>
                  <a:gd name="T16" fmla="*/ 0 w 49"/>
                  <a:gd name="T17" fmla="*/ 0 h 69"/>
                  <a:gd name="T18" fmla="*/ 0 w 49"/>
                  <a:gd name="T19" fmla="*/ 0 h 69"/>
                  <a:gd name="T20" fmla="*/ 0 w 49"/>
                  <a:gd name="T21" fmla="*/ 0 h 69"/>
                  <a:gd name="T22" fmla="*/ 0 w 49"/>
                  <a:gd name="T23" fmla="*/ 0 h 69"/>
                  <a:gd name="T24" fmla="*/ 0 w 49"/>
                  <a:gd name="T25" fmla="*/ 0 h 69"/>
                  <a:gd name="T26" fmla="*/ 0 w 49"/>
                  <a:gd name="T27" fmla="*/ 0 h 69"/>
                  <a:gd name="T28" fmla="*/ 0 w 49"/>
                  <a:gd name="T29" fmla="*/ 0 h 69"/>
                  <a:gd name="T30" fmla="*/ 0 w 49"/>
                  <a:gd name="T31" fmla="*/ 0 h 69"/>
                  <a:gd name="T32" fmla="*/ 0 w 49"/>
                  <a:gd name="T33" fmla="*/ 0 h 69"/>
                  <a:gd name="T34" fmla="*/ 0 w 49"/>
                  <a:gd name="T35" fmla="*/ 0 h 69"/>
                  <a:gd name="T36" fmla="*/ 0 w 49"/>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
                  <a:gd name="T58" fmla="*/ 0 h 69"/>
                  <a:gd name="T59" fmla="*/ 49 w 49"/>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 h="69">
                    <a:moveTo>
                      <a:pt x="0" y="9"/>
                    </a:moveTo>
                    <a:lnTo>
                      <a:pt x="8" y="15"/>
                    </a:lnTo>
                    <a:lnTo>
                      <a:pt x="15" y="22"/>
                    </a:lnTo>
                    <a:lnTo>
                      <a:pt x="21" y="28"/>
                    </a:lnTo>
                    <a:lnTo>
                      <a:pt x="27" y="35"/>
                    </a:lnTo>
                    <a:lnTo>
                      <a:pt x="31" y="42"/>
                    </a:lnTo>
                    <a:lnTo>
                      <a:pt x="35" y="50"/>
                    </a:lnTo>
                    <a:lnTo>
                      <a:pt x="37" y="58"/>
                    </a:lnTo>
                    <a:lnTo>
                      <a:pt x="38" y="69"/>
                    </a:lnTo>
                    <a:lnTo>
                      <a:pt x="49" y="69"/>
                    </a:lnTo>
                    <a:lnTo>
                      <a:pt x="48" y="56"/>
                    </a:lnTo>
                    <a:lnTo>
                      <a:pt x="46" y="46"/>
                    </a:lnTo>
                    <a:lnTo>
                      <a:pt x="40" y="37"/>
                    </a:lnTo>
                    <a:lnTo>
                      <a:pt x="36" y="29"/>
                    </a:lnTo>
                    <a:lnTo>
                      <a:pt x="30" y="22"/>
                    </a:lnTo>
                    <a:lnTo>
                      <a:pt x="24" y="13"/>
                    </a:lnTo>
                    <a:lnTo>
                      <a:pt x="15" y="7"/>
                    </a:lnTo>
                    <a:lnTo>
                      <a:pt x="9" y="0"/>
                    </a:lnTo>
                    <a:lnTo>
                      <a:pt x="0" y="9"/>
                    </a:lnTo>
                    <a:close/>
                  </a:path>
                </a:pathLst>
              </a:custGeom>
              <a:solidFill>
                <a:srgbClr val="000000"/>
              </a:solidFill>
              <a:ln w="9525">
                <a:noFill/>
                <a:round/>
                <a:headEnd/>
                <a:tailEnd/>
              </a:ln>
            </p:spPr>
            <p:txBody>
              <a:bodyPr/>
              <a:lstStyle/>
              <a:p>
                <a:endParaRPr lang="en-US"/>
              </a:p>
            </p:txBody>
          </p:sp>
          <p:sp>
            <p:nvSpPr>
              <p:cNvPr id="1240" name="Freeform 407"/>
              <p:cNvSpPr>
                <a:spLocks/>
              </p:cNvSpPr>
              <p:nvPr/>
            </p:nvSpPr>
            <p:spPr bwMode="auto">
              <a:xfrm>
                <a:off x="3352" y="2007"/>
                <a:ext cx="15" cy="12"/>
              </a:xfrm>
              <a:custGeom>
                <a:avLst/>
                <a:gdLst>
                  <a:gd name="T0" fmla="*/ 0 w 81"/>
                  <a:gd name="T1" fmla="*/ 0 h 39"/>
                  <a:gd name="T2" fmla="*/ 0 w 81"/>
                  <a:gd name="T3" fmla="*/ 0 h 39"/>
                  <a:gd name="T4" fmla="*/ 0 w 81"/>
                  <a:gd name="T5" fmla="*/ 0 h 39"/>
                  <a:gd name="T6" fmla="*/ 0 w 81"/>
                  <a:gd name="T7" fmla="*/ 0 h 39"/>
                  <a:gd name="T8" fmla="*/ 0 w 81"/>
                  <a:gd name="T9" fmla="*/ 0 h 39"/>
                  <a:gd name="T10" fmla="*/ 0 w 81"/>
                  <a:gd name="T11" fmla="*/ 0 h 39"/>
                  <a:gd name="T12" fmla="*/ 0 w 81"/>
                  <a:gd name="T13" fmla="*/ 0 h 39"/>
                  <a:gd name="T14" fmla="*/ 0 w 81"/>
                  <a:gd name="T15" fmla="*/ 0 h 39"/>
                  <a:gd name="T16" fmla="*/ 0 w 81"/>
                  <a:gd name="T17" fmla="*/ 0 h 39"/>
                  <a:gd name="T18" fmla="*/ 0 w 81"/>
                  <a:gd name="T19" fmla="*/ 0 h 39"/>
                  <a:gd name="T20" fmla="*/ 0 w 81"/>
                  <a:gd name="T21" fmla="*/ 0 h 39"/>
                  <a:gd name="T22" fmla="*/ 0 w 81"/>
                  <a:gd name="T23" fmla="*/ 0 h 39"/>
                  <a:gd name="T24" fmla="*/ 0 w 81"/>
                  <a:gd name="T25" fmla="*/ 0 h 39"/>
                  <a:gd name="T26" fmla="*/ 0 w 81"/>
                  <a:gd name="T27" fmla="*/ 0 h 39"/>
                  <a:gd name="T28" fmla="*/ 0 w 81"/>
                  <a:gd name="T29" fmla="*/ 0 h 39"/>
                  <a:gd name="T30" fmla="*/ 0 w 81"/>
                  <a:gd name="T31" fmla="*/ 0 h 39"/>
                  <a:gd name="T32" fmla="*/ 0 w 81"/>
                  <a:gd name="T33" fmla="*/ 0 h 39"/>
                  <a:gd name="T34" fmla="*/ 0 w 81"/>
                  <a:gd name="T35" fmla="*/ 0 h 39"/>
                  <a:gd name="T36" fmla="*/ 0 w 81"/>
                  <a:gd name="T37" fmla="*/ 0 h 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
                  <a:gd name="T58" fmla="*/ 0 h 39"/>
                  <a:gd name="T59" fmla="*/ 81 w 81"/>
                  <a:gd name="T60" fmla="*/ 39 h 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 h="39">
                    <a:moveTo>
                      <a:pt x="81" y="33"/>
                    </a:moveTo>
                    <a:lnTo>
                      <a:pt x="68" y="19"/>
                    </a:lnTo>
                    <a:lnTo>
                      <a:pt x="56" y="11"/>
                    </a:lnTo>
                    <a:lnTo>
                      <a:pt x="43" y="3"/>
                    </a:lnTo>
                    <a:lnTo>
                      <a:pt x="30" y="0"/>
                    </a:lnTo>
                    <a:lnTo>
                      <a:pt x="19" y="0"/>
                    </a:lnTo>
                    <a:lnTo>
                      <a:pt x="8" y="6"/>
                    </a:lnTo>
                    <a:lnTo>
                      <a:pt x="1" y="18"/>
                    </a:lnTo>
                    <a:lnTo>
                      <a:pt x="0" y="32"/>
                    </a:lnTo>
                    <a:lnTo>
                      <a:pt x="11" y="32"/>
                    </a:lnTo>
                    <a:lnTo>
                      <a:pt x="13" y="20"/>
                    </a:lnTo>
                    <a:lnTo>
                      <a:pt x="17" y="13"/>
                    </a:lnTo>
                    <a:lnTo>
                      <a:pt x="21" y="11"/>
                    </a:lnTo>
                    <a:lnTo>
                      <a:pt x="28" y="11"/>
                    </a:lnTo>
                    <a:lnTo>
                      <a:pt x="38" y="14"/>
                    </a:lnTo>
                    <a:lnTo>
                      <a:pt x="49" y="19"/>
                    </a:lnTo>
                    <a:lnTo>
                      <a:pt x="62" y="27"/>
                    </a:lnTo>
                    <a:lnTo>
                      <a:pt x="72" y="39"/>
                    </a:lnTo>
                    <a:lnTo>
                      <a:pt x="81" y="33"/>
                    </a:lnTo>
                    <a:close/>
                  </a:path>
                </a:pathLst>
              </a:custGeom>
              <a:solidFill>
                <a:srgbClr val="000000"/>
              </a:solidFill>
              <a:ln w="9525">
                <a:noFill/>
                <a:round/>
                <a:headEnd/>
                <a:tailEnd/>
              </a:ln>
            </p:spPr>
            <p:txBody>
              <a:bodyPr/>
              <a:lstStyle/>
              <a:p>
                <a:endParaRPr lang="en-US"/>
              </a:p>
            </p:txBody>
          </p:sp>
          <p:sp>
            <p:nvSpPr>
              <p:cNvPr id="1241" name="Freeform 408"/>
              <p:cNvSpPr>
                <a:spLocks/>
              </p:cNvSpPr>
              <p:nvPr/>
            </p:nvSpPr>
            <p:spPr bwMode="auto">
              <a:xfrm>
                <a:off x="4027" y="1741"/>
                <a:ext cx="6" cy="7"/>
              </a:xfrm>
              <a:custGeom>
                <a:avLst/>
                <a:gdLst>
                  <a:gd name="T0" fmla="*/ 0 w 23"/>
                  <a:gd name="T1" fmla="*/ 0 h 18"/>
                  <a:gd name="T2" fmla="*/ 0 w 23"/>
                  <a:gd name="T3" fmla="*/ 0 h 18"/>
                  <a:gd name="T4" fmla="*/ 0 w 23"/>
                  <a:gd name="T5" fmla="*/ 0 h 18"/>
                  <a:gd name="T6" fmla="*/ 0 w 23"/>
                  <a:gd name="T7" fmla="*/ 0 h 18"/>
                  <a:gd name="T8" fmla="*/ 0 w 23"/>
                  <a:gd name="T9" fmla="*/ 0 h 18"/>
                  <a:gd name="T10" fmla="*/ 0 w 23"/>
                  <a:gd name="T11" fmla="*/ 0 h 18"/>
                  <a:gd name="T12" fmla="*/ 0 w 23"/>
                  <a:gd name="T13" fmla="*/ 0 h 18"/>
                  <a:gd name="T14" fmla="*/ 0 w 23"/>
                  <a:gd name="T15" fmla="*/ 0 h 18"/>
                  <a:gd name="T16" fmla="*/ 0 w 23"/>
                  <a:gd name="T17" fmla="*/ 0 h 18"/>
                  <a:gd name="T18" fmla="*/ 0 w 23"/>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18"/>
                  <a:gd name="T32" fmla="*/ 23 w 23"/>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18">
                    <a:moveTo>
                      <a:pt x="18" y="7"/>
                    </a:moveTo>
                    <a:lnTo>
                      <a:pt x="23" y="8"/>
                    </a:lnTo>
                    <a:lnTo>
                      <a:pt x="5" y="0"/>
                    </a:lnTo>
                    <a:lnTo>
                      <a:pt x="0" y="8"/>
                    </a:lnTo>
                    <a:lnTo>
                      <a:pt x="18" y="17"/>
                    </a:lnTo>
                    <a:lnTo>
                      <a:pt x="23" y="18"/>
                    </a:lnTo>
                    <a:lnTo>
                      <a:pt x="18" y="17"/>
                    </a:lnTo>
                    <a:lnTo>
                      <a:pt x="20" y="18"/>
                    </a:lnTo>
                    <a:lnTo>
                      <a:pt x="23" y="18"/>
                    </a:lnTo>
                    <a:lnTo>
                      <a:pt x="18" y="7"/>
                    </a:lnTo>
                    <a:close/>
                  </a:path>
                </a:pathLst>
              </a:custGeom>
              <a:solidFill>
                <a:srgbClr val="000000"/>
              </a:solidFill>
              <a:ln w="9525">
                <a:noFill/>
                <a:round/>
                <a:headEnd/>
                <a:tailEnd/>
              </a:ln>
            </p:spPr>
            <p:txBody>
              <a:bodyPr/>
              <a:lstStyle/>
              <a:p>
                <a:endParaRPr lang="en-US"/>
              </a:p>
            </p:txBody>
          </p:sp>
        </p:grpSp>
        <p:sp>
          <p:nvSpPr>
            <p:cNvPr id="1037" name="Freeform 409"/>
            <p:cNvSpPr>
              <a:spLocks/>
            </p:cNvSpPr>
            <p:nvPr/>
          </p:nvSpPr>
          <p:spPr bwMode="auto">
            <a:xfrm>
              <a:off x="4901" y="2253"/>
              <a:ext cx="40" cy="15"/>
            </a:xfrm>
            <a:custGeom>
              <a:avLst/>
              <a:gdLst>
                <a:gd name="T0" fmla="*/ 0 w 202"/>
                <a:gd name="T1" fmla="*/ 0 h 75"/>
                <a:gd name="T2" fmla="*/ 0 w 202"/>
                <a:gd name="T3" fmla="*/ 0 h 75"/>
                <a:gd name="T4" fmla="*/ 0 w 202"/>
                <a:gd name="T5" fmla="*/ 0 h 75"/>
                <a:gd name="T6" fmla="*/ 0 w 202"/>
                <a:gd name="T7" fmla="*/ 0 h 75"/>
                <a:gd name="T8" fmla="*/ 0 w 202"/>
                <a:gd name="T9" fmla="*/ 0 h 75"/>
                <a:gd name="T10" fmla="*/ 0 w 202"/>
                <a:gd name="T11" fmla="*/ 0 h 75"/>
                <a:gd name="T12" fmla="*/ 0 w 202"/>
                <a:gd name="T13" fmla="*/ 0 h 75"/>
                <a:gd name="T14" fmla="*/ 0 w 202"/>
                <a:gd name="T15" fmla="*/ 0 h 75"/>
                <a:gd name="T16" fmla="*/ 0 w 202"/>
                <a:gd name="T17" fmla="*/ 0 h 75"/>
                <a:gd name="T18" fmla="*/ 0 w 202"/>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2"/>
                <a:gd name="T31" fmla="*/ 0 h 75"/>
                <a:gd name="T32" fmla="*/ 202 w 202"/>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2" h="75">
                  <a:moveTo>
                    <a:pt x="184" y="11"/>
                  </a:moveTo>
                  <a:lnTo>
                    <a:pt x="184" y="0"/>
                  </a:lnTo>
                  <a:lnTo>
                    <a:pt x="0" y="64"/>
                  </a:lnTo>
                  <a:lnTo>
                    <a:pt x="5" y="75"/>
                  </a:lnTo>
                  <a:lnTo>
                    <a:pt x="188" y="11"/>
                  </a:lnTo>
                  <a:lnTo>
                    <a:pt x="188" y="0"/>
                  </a:lnTo>
                  <a:lnTo>
                    <a:pt x="188" y="11"/>
                  </a:lnTo>
                  <a:lnTo>
                    <a:pt x="202" y="5"/>
                  </a:lnTo>
                  <a:lnTo>
                    <a:pt x="188" y="0"/>
                  </a:lnTo>
                  <a:lnTo>
                    <a:pt x="184" y="11"/>
                  </a:lnTo>
                  <a:close/>
                </a:path>
              </a:pathLst>
            </a:custGeom>
            <a:solidFill>
              <a:srgbClr val="000000"/>
            </a:solidFill>
            <a:ln w="9525">
              <a:noFill/>
              <a:round/>
              <a:headEnd/>
              <a:tailEnd/>
            </a:ln>
          </p:spPr>
          <p:txBody>
            <a:bodyPr/>
            <a:lstStyle/>
            <a:p>
              <a:endParaRPr lang="en-US"/>
            </a:p>
          </p:txBody>
        </p:sp>
        <p:sp>
          <p:nvSpPr>
            <p:cNvPr id="1038" name="Freeform 410"/>
            <p:cNvSpPr>
              <a:spLocks/>
            </p:cNvSpPr>
            <p:nvPr/>
          </p:nvSpPr>
          <p:spPr bwMode="auto">
            <a:xfrm>
              <a:off x="4934" y="2254"/>
              <a:ext cx="5" cy="4"/>
            </a:xfrm>
            <a:custGeom>
              <a:avLst/>
              <a:gdLst>
                <a:gd name="T0" fmla="*/ 0 w 26"/>
                <a:gd name="T1" fmla="*/ 0 h 18"/>
                <a:gd name="T2" fmla="*/ 0 w 26"/>
                <a:gd name="T3" fmla="*/ 0 h 18"/>
                <a:gd name="T4" fmla="*/ 0 w 26"/>
                <a:gd name="T5" fmla="*/ 0 h 18"/>
                <a:gd name="T6" fmla="*/ 0 w 26"/>
                <a:gd name="T7" fmla="*/ 0 h 18"/>
                <a:gd name="T8" fmla="*/ 0 w 26"/>
                <a:gd name="T9" fmla="*/ 0 h 18"/>
                <a:gd name="T10" fmla="*/ 0 w 26"/>
                <a:gd name="T11" fmla="*/ 0 h 18"/>
                <a:gd name="T12" fmla="*/ 0 60000 65536"/>
                <a:gd name="T13" fmla="*/ 0 60000 65536"/>
                <a:gd name="T14" fmla="*/ 0 60000 65536"/>
                <a:gd name="T15" fmla="*/ 0 60000 65536"/>
                <a:gd name="T16" fmla="*/ 0 60000 65536"/>
                <a:gd name="T17" fmla="*/ 0 60000 65536"/>
                <a:gd name="T18" fmla="*/ 0 w 26"/>
                <a:gd name="T19" fmla="*/ 0 h 18"/>
                <a:gd name="T20" fmla="*/ 26 w 2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6" h="18">
                  <a:moveTo>
                    <a:pt x="3" y="5"/>
                  </a:moveTo>
                  <a:lnTo>
                    <a:pt x="0" y="10"/>
                  </a:lnTo>
                  <a:lnTo>
                    <a:pt x="22" y="18"/>
                  </a:lnTo>
                  <a:lnTo>
                    <a:pt x="26" y="7"/>
                  </a:lnTo>
                  <a:lnTo>
                    <a:pt x="5" y="0"/>
                  </a:lnTo>
                  <a:lnTo>
                    <a:pt x="3" y="5"/>
                  </a:lnTo>
                  <a:close/>
                </a:path>
              </a:pathLst>
            </a:custGeom>
            <a:solidFill>
              <a:srgbClr val="000000"/>
            </a:solidFill>
            <a:ln w="9525">
              <a:noFill/>
              <a:round/>
              <a:headEnd/>
              <a:tailEnd/>
            </a:ln>
          </p:spPr>
          <p:txBody>
            <a:bodyPr/>
            <a:lstStyle/>
            <a:p>
              <a:endParaRPr lang="en-US"/>
            </a:p>
          </p:txBody>
        </p:sp>
        <p:sp>
          <p:nvSpPr>
            <p:cNvPr id="1039" name="Freeform 411"/>
            <p:cNvSpPr>
              <a:spLocks/>
            </p:cNvSpPr>
            <p:nvPr/>
          </p:nvSpPr>
          <p:spPr bwMode="auto">
            <a:xfrm>
              <a:off x="4455" y="2231"/>
              <a:ext cx="49" cy="12"/>
            </a:xfrm>
            <a:custGeom>
              <a:avLst/>
              <a:gdLst>
                <a:gd name="T0" fmla="*/ 0 w 246"/>
                <a:gd name="T1" fmla="*/ 0 h 61"/>
                <a:gd name="T2" fmla="*/ 0 w 246"/>
                <a:gd name="T3" fmla="*/ 0 h 61"/>
                <a:gd name="T4" fmla="*/ 0 w 246"/>
                <a:gd name="T5" fmla="*/ 0 h 61"/>
                <a:gd name="T6" fmla="*/ 0 w 246"/>
                <a:gd name="T7" fmla="*/ 0 h 61"/>
                <a:gd name="T8" fmla="*/ 0 w 246"/>
                <a:gd name="T9" fmla="*/ 0 h 61"/>
                <a:gd name="T10" fmla="*/ 0 w 246"/>
                <a:gd name="T11" fmla="*/ 0 h 61"/>
                <a:gd name="T12" fmla="*/ 0 w 246"/>
                <a:gd name="T13" fmla="*/ 0 h 61"/>
                <a:gd name="T14" fmla="*/ 0 w 246"/>
                <a:gd name="T15" fmla="*/ 0 h 61"/>
                <a:gd name="T16" fmla="*/ 0 w 246"/>
                <a:gd name="T17" fmla="*/ 0 h 61"/>
                <a:gd name="T18" fmla="*/ 0 w 246"/>
                <a:gd name="T19" fmla="*/ 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6"/>
                <a:gd name="T31" fmla="*/ 0 h 61"/>
                <a:gd name="T32" fmla="*/ 246 w 246"/>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6" h="61">
                  <a:moveTo>
                    <a:pt x="221" y="11"/>
                  </a:moveTo>
                  <a:lnTo>
                    <a:pt x="221" y="0"/>
                  </a:lnTo>
                  <a:lnTo>
                    <a:pt x="0" y="51"/>
                  </a:lnTo>
                  <a:lnTo>
                    <a:pt x="2" y="61"/>
                  </a:lnTo>
                  <a:lnTo>
                    <a:pt x="223" y="11"/>
                  </a:lnTo>
                  <a:lnTo>
                    <a:pt x="223" y="0"/>
                  </a:lnTo>
                  <a:lnTo>
                    <a:pt x="223" y="11"/>
                  </a:lnTo>
                  <a:lnTo>
                    <a:pt x="246" y="5"/>
                  </a:lnTo>
                  <a:lnTo>
                    <a:pt x="223" y="0"/>
                  </a:lnTo>
                  <a:lnTo>
                    <a:pt x="221" y="11"/>
                  </a:lnTo>
                  <a:close/>
                </a:path>
              </a:pathLst>
            </a:custGeom>
            <a:solidFill>
              <a:srgbClr val="000000"/>
            </a:solidFill>
            <a:ln w="9525">
              <a:noFill/>
              <a:round/>
              <a:headEnd/>
              <a:tailEnd/>
            </a:ln>
          </p:spPr>
          <p:txBody>
            <a:bodyPr/>
            <a:lstStyle/>
            <a:p>
              <a:endParaRPr lang="en-US"/>
            </a:p>
          </p:txBody>
        </p:sp>
        <p:sp>
          <p:nvSpPr>
            <p:cNvPr id="1040" name="Freeform 412"/>
            <p:cNvSpPr>
              <a:spLocks/>
            </p:cNvSpPr>
            <p:nvPr/>
          </p:nvSpPr>
          <p:spPr bwMode="auto">
            <a:xfrm>
              <a:off x="4494" y="2228"/>
              <a:ext cx="6" cy="3"/>
            </a:xfrm>
            <a:custGeom>
              <a:avLst/>
              <a:gdLst>
                <a:gd name="T0" fmla="*/ 0 w 35"/>
                <a:gd name="T1" fmla="*/ 0 h 18"/>
                <a:gd name="T2" fmla="*/ 0 w 35"/>
                <a:gd name="T3" fmla="*/ 0 h 18"/>
                <a:gd name="T4" fmla="*/ 0 w 35"/>
                <a:gd name="T5" fmla="*/ 0 h 18"/>
                <a:gd name="T6" fmla="*/ 0 w 35"/>
                <a:gd name="T7" fmla="*/ 0 h 18"/>
                <a:gd name="T8" fmla="*/ 0 w 35"/>
                <a:gd name="T9" fmla="*/ 0 h 18"/>
                <a:gd name="T10" fmla="*/ 0 w 35"/>
                <a:gd name="T11" fmla="*/ 0 h 18"/>
                <a:gd name="T12" fmla="*/ 0 60000 65536"/>
                <a:gd name="T13" fmla="*/ 0 60000 65536"/>
                <a:gd name="T14" fmla="*/ 0 60000 65536"/>
                <a:gd name="T15" fmla="*/ 0 60000 65536"/>
                <a:gd name="T16" fmla="*/ 0 60000 65536"/>
                <a:gd name="T17" fmla="*/ 0 60000 65536"/>
                <a:gd name="T18" fmla="*/ 0 w 35"/>
                <a:gd name="T19" fmla="*/ 0 h 18"/>
                <a:gd name="T20" fmla="*/ 35 w 3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5" h="18">
                  <a:moveTo>
                    <a:pt x="1" y="5"/>
                  </a:moveTo>
                  <a:lnTo>
                    <a:pt x="0" y="10"/>
                  </a:lnTo>
                  <a:lnTo>
                    <a:pt x="33" y="18"/>
                  </a:lnTo>
                  <a:lnTo>
                    <a:pt x="35" y="7"/>
                  </a:lnTo>
                  <a:lnTo>
                    <a:pt x="2" y="0"/>
                  </a:lnTo>
                  <a:lnTo>
                    <a:pt x="1" y="5"/>
                  </a:lnTo>
                  <a:close/>
                </a:path>
              </a:pathLst>
            </a:custGeom>
            <a:solidFill>
              <a:srgbClr val="000000"/>
            </a:solidFill>
            <a:ln w="9525">
              <a:noFill/>
              <a:round/>
              <a:headEnd/>
              <a:tailEnd/>
            </a:ln>
          </p:spPr>
          <p:txBody>
            <a:bodyPr/>
            <a:lstStyle/>
            <a:p>
              <a:endParaRPr lang="en-US"/>
            </a:p>
          </p:txBody>
        </p:sp>
        <p:sp>
          <p:nvSpPr>
            <p:cNvPr id="1041" name="Freeform 413"/>
            <p:cNvSpPr>
              <a:spLocks/>
            </p:cNvSpPr>
            <p:nvPr/>
          </p:nvSpPr>
          <p:spPr bwMode="auto">
            <a:xfrm>
              <a:off x="4542" y="2519"/>
              <a:ext cx="5" cy="12"/>
            </a:xfrm>
            <a:custGeom>
              <a:avLst/>
              <a:gdLst>
                <a:gd name="T0" fmla="*/ 0 w 24"/>
                <a:gd name="T1" fmla="*/ 0 h 54"/>
                <a:gd name="T2" fmla="*/ 0 w 24"/>
                <a:gd name="T3" fmla="*/ 0 h 54"/>
                <a:gd name="T4" fmla="*/ 0 w 24"/>
                <a:gd name="T5" fmla="*/ 0 h 54"/>
                <a:gd name="T6" fmla="*/ 0 w 24"/>
                <a:gd name="T7" fmla="*/ 0 h 54"/>
                <a:gd name="T8" fmla="*/ 0 w 24"/>
                <a:gd name="T9" fmla="*/ 0 h 54"/>
                <a:gd name="T10" fmla="*/ 0 w 24"/>
                <a:gd name="T11" fmla="*/ 0 h 54"/>
                <a:gd name="T12" fmla="*/ 0 w 24"/>
                <a:gd name="T13" fmla="*/ 0 h 54"/>
                <a:gd name="T14" fmla="*/ 0 w 24"/>
                <a:gd name="T15" fmla="*/ 0 h 54"/>
                <a:gd name="T16" fmla="*/ 0 w 24"/>
                <a:gd name="T17" fmla="*/ 0 h 54"/>
                <a:gd name="T18" fmla="*/ 0 w 24"/>
                <a:gd name="T19" fmla="*/ 0 h 54"/>
                <a:gd name="T20" fmla="*/ 0 w 24"/>
                <a:gd name="T21" fmla="*/ 0 h 54"/>
                <a:gd name="T22" fmla="*/ 0 w 24"/>
                <a:gd name="T23" fmla="*/ 0 h 54"/>
                <a:gd name="T24" fmla="*/ 0 w 24"/>
                <a:gd name="T25" fmla="*/ 0 h 54"/>
                <a:gd name="T26" fmla="*/ 0 w 24"/>
                <a:gd name="T27" fmla="*/ 0 h 54"/>
                <a:gd name="T28" fmla="*/ 0 w 24"/>
                <a:gd name="T29" fmla="*/ 0 h 54"/>
                <a:gd name="T30" fmla="*/ 0 w 24"/>
                <a:gd name="T31" fmla="*/ 0 h 54"/>
                <a:gd name="T32" fmla="*/ 0 w 24"/>
                <a:gd name="T33" fmla="*/ 0 h 54"/>
                <a:gd name="T34" fmla="*/ 0 w 24"/>
                <a:gd name="T35" fmla="*/ 0 h 54"/>
                <a:gd name="T36" fmla="*/ 0 w 24"/>
                <a:gd name="T37" fmla="*/ 0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54"/>
                <a:gd name="T59" fmla="*/ 24 w 24"/>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54">
                  <a:moveTo>
                    <a:pt x="24" y="54"/>
                  </a:moveTo>
                  <a:lnTo>
                    <a:pt x="24" y="45"/>
                  </a:lnTo>
                  <a:lnTo>
                    <a:pt x="22" y="36"/>
                  </a:lnTo>
                  <a:lnTo>
                    <a:pt x="20" y="28"/>
                  </a:lnTo>
                  <a:lnTo>
                    <a:pt x="19" y="21"/>
                  </a:lnTo>
                  <a:lnTo>
                    <a:pt x="17" y="15"/>
                  </a:lnTo>
                  <a:lnTo>
                    <a:pt x="15" y="8"/>
                  </a:lnTo>
                  <a:lnTo>
                    <a:pt x="12" y="3"/>
                  </a:lnTo>
                  <a:lnTo>
                    <a:pt x="11" y="0"/>
                  </a:lnTo>
                  <a:lnTo>
                    <a:pt x="0" y="2"/>
                  </a:lnTo>
                  <a:lnTo>
                    <a:pt x="1" y="7"/>
                  </a:lnTo>
                  <a:lnTo>
                    <a:pt x="3" y="13"/>
                  </a:lnTo>
                  <a:lnTo>
                    <a:pt x="6" y="19"/>
                  </a:lnTo>
                  <a:lnTo>
                    <a:pt x="8" y="23"/>
                  </a:lnTo>
                  <a:lnTo>
                    <a:pt x="9" y="31"/>
                  </a:lnTo>
                  <a:lnTo>
                    <a:pt x="11" y="38"/>
                  </a:lnTo>
                  <a:lnTo>
                    <a:pt x="12" y="45"/>
                  </a:lnTo>
                  <a:lnTo>
                    <a:pt x="12" y="54"/>
                  </a:lnTo>
                  <a:lnTo>
                    <a:pt x="24" y="54"/>
                  </a:lnTo>
                  <a:close/>
                </a:path>
              </a:pathLst>
            </a:custGeom>
            <a:solidFill>
              <a:srgbClr val="000000"/>
            </a:solidFill>
            <a:ln w="9525">
              <a:noFill/>
              <a:round/>
              <a:headEnd/>
              <a:tailEnd/>
            </a:ln>
          </p:spPr>
          <p:txBody>
            <a:bodyPr/>
            <a:lstStyle/>
            <a:p>
              <a:endParaRPr lang="en-US"/>
            </a:p>
          </p:txBody>
        </p:sp>
      </p:grpSp>
      <p:pic>
        <p:nvPicPr>
          <p:cNvPr id="1029" name="Picture 414" descr="transparenthh60"/>
          <p:cNvPicPr>
            <a:picLocks noChangeAspect="1" noChangeArrowheads="1"/>
          </p:cNvPicPr>
          <p:nvPr/>
        </p:nvPicPr>
        <p:blipFill>
          <a:blip r:embed="rId5" cstate="print"/>
          <a:srcRect/>
          <a:stretch>
            <a:fillRect/>
          </a:stretch>
        </p:blipFill>
        <p:spPr bwMode="auto">
          <a:xfrm rot="21000000">
            <a:off x="6864246" y="3589295"/>
            <a:ext cx="1452562" cy="804863"/>
          </a:xfrm>
          <a:prstGeom prst="rect">
            <a:avLst/>
          </a:prstGeom>
          <a:noFill/>
          <a:ln w="9525">
            <a:noFill/>
            <a:miter lim="800000"/>
            <a:headEnd/>
            <a:tailEnd/>
          </a:ln>
        </p:spPr>
      </p:pic>
      <p:sp>
        <p:nvSpPr>
          <p:cNvPr id="1030" name="Text Box 415"/>
          <p:cNvSpPr txBox="1">
            <a:spLocks noChangeArrowheads="1"/>
          </p:cNvSpPr>
          <p:nvPr/>
        </p:nvSpPr>
        <p:spPr bwMode="auto">
          <a:xfrm>
            <a:off x="2919413" y="606948"/>
            <a:ext cx="6858000" cy="519113"/>
          </a:xfrm>
          <a:prstGeom prst="rect">
            <a:avLst/>
          </a:prstGeom>
          <a:noFill/>
          <a:ln w="50800">
            <a:noFill/>
            <a:miter lim="800000"/>
            <a:headEnd/>
            <a:tailEnd/>
          </a:ln>
        </p:spPr>
        <p:txBody>
          <a:bodyPr>
            <a:spAutoFit/>
          </a:bodyPr>
          <a:lstStyle/>
          <a:p>
            <a:pPr>
              <a:spcBef>
                <a:spcPct val="50000"/>
              </a:spcBef>
            </a:pPr>
            <a:endParaRPr lang="en-US" sz="2800" b="1">
              <a:solidFill>
                <a:schemeClr val="tx2"/>
              </a:solidFill>
            </a:endParaRPr>
          </a:p>
        </p:txBody>
      </p:sp>
      <p:pic>
        <p:nvPicPr>
          <p:cNvPr id="1032" name="Picture 418" descr="capairplane4.gif"/>
          <p:cNvPicPr>
            <a:picLocks noChangeAspect="1"/>
          </p:cNvPicPr>
          <p:nvPr/>
        </p:nvPicPr>
        <p:blipFill>
          <a:blip r:embed="rId6" cstate="print"/>
          <a:srcRect/>
          <a:stretch>
            <a:fillRect/>
          </a:stretch>
        </p:blipFill>
        <p:spPr bwMode="auto">
          <a:xfrm>
            <a:off x="3623702" y="4590603"/>
            <a:ext cx="1373188" cy="709613"/>
          </a:xfrm>
          <a:prstGeom prst="rect">
            <a:avLst/>
          </a:prstGeom>
          <a:noFill/>
          <a:ln w="9525">
            <a:noFill/>
            <a:miter lim="800000"/>
            <a:headEnd/>
            <a:tailEnd/>
          </a:ln>
        </p:spPr>
      </p:pic>
      <p:sp>
        <p:nvSpPr>
          <p:cNvPr id="419" name="Text Box 420"/>
          <p:cNvSpPr txBox="1">
            <a:spLocks noChangeArrowheads="1"/>
          </p:cNvSpPr>
          <p:nvPr/>
        </p:nvSpPr>
        <p:spPr bwMode="auto">
          <a:xfrm>
            <a:off x="1689100" y="6129164"/>
            <a:ext cx="8813800" cy="609600"/>
          </a:xfrm>
          <a:prstGeom prst="rect">
            <a:avLst/>
          </a:prstGeom>
          <a:noFill/>
          <a:ln w="28575" algn="ctr">
            <a:noFill/>
            <a:miter lim="800000"/>
            <a:headEnd/>
            <a:tailEnd/>
          </a:ln>
          <a:effectLst/>
        </p:spPr>
        <p:txBody>
          <a:bodyPr>
            <a:spAutoFit/>
          </a:bodyPr>
          <a:lstStyle/>
          <a:p>
            <a:pPr algn="ctr">
              <a:lnSpc>
                <a:spcPct val="70000"/>
              </a:lnSpc>
              <a:defRPr/>
            </a:pPr>
            <a:r>
              <a:rPr lang="en-US" sz="2400" dirty="0"/>
              <a:t>Notes: Chart shows average cost per flying hour</a:t>
            </a:r>
          </a:p>
          <a:p>
            <a:pPr algn="ctr">
              <a:lnSpc>
                <a:spcPct val="70000"/>
              </a:lnSpc>
              <a:defRPr/>
            </a:pPr>
            <a:r>
              <a:rPr lang="en-US" sz="2400" b="1" dirty="0"/>
              <a:t> </a:t>
            </a:r>
            <a:r>
              <a:rPr lang="en-US" sz="2400" dirty="0"/>
              <a:t>CAP normally receives agency mission funding via a MIPR</a:t>
            </a:r>
            <a:r>
              <a:rPr lang="en-US" sz="2400" b="1" dirty="0"/>
              <a:t> </a:t>
            </a:r>
          </a:p>
        </p:txBody>
      </p:sp>
      <p:sp>
        <p:nvSpPr>
          <p:cNvPr id="420" name="Rectangle 419">
            <a:extLst>
              <a:ext uri="{FF2B5EF4-FFF2-40B4-BE49-F238E27FC236}">
                <a16:creationId xmlns:a16="http://schemas.microsoft.com/office/drawing/2014/main" id="{BA578BA4-FACA-45F0-8C72-1C37B16BE3BE}"/>
              </a:ext>
            </a:extLst>
          </p:cNvPr>
          <p:cNvSpPr/>
          <p:nvPr/>
        </p:nvSpPr>
        <p:spPr>
          <a:xfrm>
            <a:off x="1540042" y="215901"/>
            <a:ext cx="10651958" cy="769441"/>
          </a:xfrm>
          <a:prstGeom prst="rect">
            <a:avLst/>
          </a:prstGeom>
        </p:spPr>
        <p:txBody>
          <a:bodyPr wrap="square">
            <a:spAutoFit/>
          </a:bodyPr>
          <a:lstStyle/>
          <a:p>
            <a:pPr algn="ctr">
              <a:defRPr/>
            </a:pPr>
            <a:r>
              <a:rPr lang="en-US" sz="4400" dirty="0">
                <a:latin typeface="Arial Black" panose="020B0A04020102020204" pitchFamily="34" charset="0"/>
              </a:rPr>
              <a:t>Cost Effective Force Multiplier</a:t>
            </a:r>
          </a:p>
        </p:txBody>
      </p:sp>
      <p:sp>
        <p:nvSpPr>
          <p:cNvPr id="418" name="Slide Number Placeholder 4">
            <a:extLst>
              <a:ext uri="{FF2B5EF4-FFF2-40B4-BE49-F238E27FC236}">
                <a16:creationId xmlns:a16="http://schemas.microsoft.com/office/drawing/2014/main" id="{6ED7370F-1A36-4E78-BDB6-774AE08AA0D0}"/>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32</a:t>
            </a:fld>
            <a:endParaRPr lang="en-US" sz="1600" dirty="0">
              <a:solidFill>
                <a:srgbClr val="BDBDBD"/>
              </a:solidFill>
              <a:latin typeface="Arial Black" panose="020B0A04020102020204" pitchFamily="34" charset="0"/>
            </a:endParaRPr>
          </a:p>
        </p:txBody>
      </p:sp>
      <p:pic>
        <p:nvPicPr>
          <p:cNvPr id="5" name="Picture 4">
            <a:extLst>
              <a:ext uri="{FF2B5EF4-FFF2-40B4-BE49-F238E27FC236}">
                <a16:creationId xmlns:a16="http://schemas.microsoft.com/office/drawing/2014/main" id="{A3F38A1C-8845-4B02-AAFB-1A2AE383E43C}"/>
              </a:ext>
            </a:extLst>
          </p:cNvPr>
          <p:cNvPicPr>
            <a:picLocks noChangeAspect="1"/>
          </p:cNvPicPr>
          <p:nvPr/>
        </p:nvPicPr>
        <p:blipFill>
          <a:blip r:embed="rId7"/>
          <a:stretch>
            <a:fillRect/>
          </a:stretch>
        </p:blipFill>
        <p:spPr>
          <a:xfrm rot="20975859">
            <a:off x="5136542" y="4503055"/>
            <a:ext cx="1502012" cy="532048"/>
          </a:xfrm>
          <a:prstGeom prst="rect">
            <a:avLst/>
          </a:prstGeom>
        </p:spPr>
      </p:pic>
    </p:spTree>
    <p:extLst>
      <p:ext uri="{BB962C8B-B14F-4D97-AF65-F5344CB8AC3E}">
        <p14:creationId xmlns:p14="http://schemas.microsoft.com/office/powerpoint/2010/main" val="2663891973"/>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txBox="1">
            <a:spLocks noGrp="1"/>
          </p:cNvSpPr>
          <p:nvPr/>
        </p:nvSpPr>
        <p:spPr bwMode="auto">
          <a:xfrm>
            <a:off x="8763000" y="6402388"/>
            <a:ext cx="1905000" cy="455612"/>
          </a:xfrm>
          <a:prstGeom prst="rect">
            <a:avLst/>
          </a:prstGeom>
          <a:noFill/>
          <a:ln w="9525">
            <a:noFill/>
            <a:miter lim="800000"/>
            <a:headEnd/>
            <a:tailEnd/>
          </a:ln>
        </p:spPr>
        <p:txBody>
          <a:bodyPr lIns="91416" tIns="45708" rIns="91416" bIns="45708"/>
          <a:lstStyle/>
          <a:p>
            <a:pPr algn="r"/>
            <a:endParaRPr lang="en-US" sz="1500">
              <a:latin typeface="Times New Roman" pitchFamily="18" charset="0"/>
            </a:endParaRPr>
          </a:p>
        </p:txBody>
      </p:sp>
      <p:sp>
        <p:nvSpPr>
          <p:cNvPr id="28675" name="Text Box 10"/>
          <p:cNvSpPr txBox="1">
            <a:spLocks noChangeArrowheads="1"/>
          </p:cNvSpPr>
          <p:nvPr/>
        </p:nvSpPr>
        <p:spPr bwMode="auto">
          <a:xfrm>
            <a:off x="7535863" y="5310188"/>
            <a:ext cx="2711450" cy="436562"/>
          </a:xfrm>
          <a:prstGeom prst="rect">
            <a:avLst/>
          </a:prstGeom>
          <a:solidFill>
            <a:schemeClr val="accent1"/>
          </a:solidFill>
          <a:ln w="9525">
            <a:solidFill>
              <a:schemeClr val="tx1"/>
            </a:solidFill>
            <a:miter lim="800000"/>
            <a:headEnd/>
            <a:tailEnd/>
          </a:ln>
        </p:spPr>
        <p:txBody>
          <a:bodyPr>
            <a:spAutoFit/>
          </a:bodyPr>
          <a:lstStyle/>
          <a:p>
            <a:pPr algn="ctr">
              <a:spcBef>
                <a:spcPct val="50000"/>
              </a:spcBef>
              <a:defRPr/>
            </a:pPr>
            <a:r>
              <a:rPr lang="en-US" sz="2200">
                <a:latin typeface="+mn-lt"/>
              </a:rPr>
              <a:t>Air Force</a:t>
            </a:r>
          </a:p>
        </p:txBody>
      </p:sp>
      <p:sp>
        <p:nvSpPr>
          <p:cNvPr id="28676" name="Text Box 11"/>
          <p:cNvSpPr txBox="1">
            <a:spLocks noChangeArrowheads="1"/>
          </p:cNvSpPr>
          <p:nvPr/>
        </p:nvSpPr>
        <p:spPr bwMode="auto">
          <a:xfrm>
            <a:off x="2127251" y="5108575"/>
            <a:ext cx="2462213" cy="1106488"/>
          </a:xfrm>
          <a:prstGeom prst="rect">
            <a:avLst/>
          </a:prstGeom>
          <a:solidFill>
            <a:schemeClr val="hlink"/>
          </a:solidFill>
          <a:ln w="9525">
            <a:solidFill>
              <a:schemeClr val="tx1"/>
            </a:solidFill>
            <a:miter lim="800000"/>
            <a:headEnd/>
            <a:tailEnd/>
          </a:ln>
        </p:spPr>
        <p:txBody>
          <a:bodyPr>
            <a:spAutoFit/>
          </a:bodyPr>
          <a:lstStyle/>
          <a:p>
            <a:pPr algn="ctr">
              <a:spcBef>
                <a:spcPct val="50000"/>
              </a:spcBef>
              <a:defRPr/>
            </a:pPr>
            <a:r>
              <a:rPr lang="en-US" sz="2200">
                <a:latin typeface="+mn-lt"/>
              </a:rPr>
              <a:t>State Governor Request for Assistance</a:t>
            </a:r>
          </a:p>
        </p:txBody>
      </p:sp>
      <p:grpSp>
        <p:nvGrpSpPr>
          <p:cNvPr id="2" name="Group 26"/>
          <p:cNvGrpSpPr>
            <a:grpSpLocks/>
          </p:cNvGrpSpPr>
          <p:nvPr/>
        </p:nvGrpSpPr>
        <p:grpSpPr bwMode="auto">
          <a:xfrm>
            <a:off x="4576764" y="5029201"/>
            <a:ext cx="2954337" cy="485775"/>
            <a:chOff x="1923" y="3168"/>
            <a:chExt cx="1861" cy="306"/>
          </a:xfrm>
        </p:grpSpPr>
        <p:sp>
          <p:nvSpPr>
            <p:cNvPr id="870407" name="Line 27"/>
            <p:cNvSpPr>
              <a:spLocks noChangeShapeType="1"/>
            </p:cNvSpPr>
            <p:nvPr/>
          </p:nvSpPr>
          <p:spPr bwMode="auto">
            <a:xfrm flipV="1">
              <a:off x="1923" y="3465"/>
              <a:ext cx="1861" cy="9"/>
            </a:xfrm>
            <a:prstGeom prst="line">
              <a:avLst/>
            </a:prstGeom>
            <a:noFill/>
            <a:ln w="38100">
              <a:solidFill>
                <a:schemeClr val="tx1"/>
              </a:solidFill>
              <a:prstDash val="sysDot"/>
              <a:round/>
              <a:headEnd type="triangle" w="med" len="med"/>
              <a:tailEnd type="triangle" w="med" len="med"/>
            </a:ln>
          </p:spPr>
          <p:txBody>
            <a:bodyPr/>
            <a:lstStyle/>
            <a:p>
              <a:pPr algn="ctr">
                <a:defRPr/>
              </a:pPr>
              <a:endParaRPr lang="en-US">
                <a:latin typeface="+mn-lt"/>
              </a:endParaRPr>
            </a:p>
          </p:txBody>
        </p:sp>
        <p:sp>
          <p:nvSpPr>
            <p:cNvPr id="28704" name="Text Box 28"/>
            <p:cNvSpPr txBox="1">
              <a:spLocks noChangeArrowheads="1"/>
            </p:cNvSpPr>
            <p:nvPr/>
          </p:nvSpPr>
          <p:spPr bwMode="auto">
            <a:xfrm>
              <a:off x="2300" y="3168"/>
              <a:ext cx="1159" cy="269"/>
            </a:xfrm>
            <a:prstGeom prst="rect">
              <a:avLst/>
            </a:prstGeom>
            <a:noFill/>
            <a:ln w="9525">
              <a:noFill/>
              <a:miter lim="800000"/>
              <a:headEnd/>
              <a:tailEnd/>
            </a:ln>
          </p:spPr>
          <p:txBody>
            <a:bodyPr>
              <a:spAutoFit/>
            </a:bodyPr>
            <a:lstStyle/>
            <a:p>
              <a:pPr algn="ctr">
                <a:spcBef>
                  <a:spcPct val="50000"/>
                </a:spcBef>
                <a:defRPr/>
              </a:pPr>
              <a:r>
                <a:rPr lang="en-US" sz="2200">
                  <a:latin typeface="+mn-lt"/>
                </a:rPr>
                <a:t>Coordination</a:t>
              </a:r>
            </a:p>
          </p:txBody>
        </p:sp>
      </p:grpSp>
      <p:grpSp>
        <p:nvGrpSpPr>
          <p:cNvPr id="3" name="Group 41"/>
          <p:cNvGrpSpPr>
            <a:grpSpLocks/>
          </p:cNvGrpSpPr>
          <p:nvPr/>
        </p:nvGrpSpPr>
        <p:grpSpPr bwMode="auto">
          <a:xfrm>
            <a:off x="2127250" y="2017714"/>
            <a:ext cx="8039100" cy="3316287"/>
            <a:chOff x="380" y="1271"/>
            <a:chExt cx="5064" cy="2089"/>
          </a:xfrm>
        </p:grpSpPr>
        <p:sp>
          <p:nvSpPr>
            <p:cNvPr id="870410" name="Line 13"/>
            <p:cNvSpPr>
              <a:spLocks noChangeShapeType="1"/>
            </p:cNvSpPr>
            <p:nvPr/>
          </p:nvSpPr>
          <p:spPr bwMode="auto">
            <a:xfrm>
              <a:off x="1914" y="1976"/>
              <a:ext cx="177" cy="0"/>
            </a:xfrm>
            <a:prstGeom prst="line">
              <a:avLst/>
            </a:prstGeom>
            <a:noFill/>
            <a:ln w="9525">
              <a:solidFill>
                <a:schemeClr val="tx1"/>
              </a:solidFill>
              <a:round/>
              <a:headEnd type="triangle" w="med" len="med"/>
              <a:tailEnd type="triangle" w="med" len="med"/>
            </a:ln>
          </p:spPr>
          <p:txBody>
            <a:bodyPr/>
            <a:lstStyle/>
            <a:p>
              <a:pPr algn="ctr">
                <a:defRPr/>
              </a:pPr>
              <a:endParaRPr lang="en-US">
                <a:latin typeface="+mn-lt"/>
              </a:endParaRPr>
            </a:p>
          </p:txBody>
        </p:sp>
        <p:grpSp>
          <p:nvGrpSpPr>
            <p:cNvPr id="34827" name="Group 40"/>
            <p:cNvGrpSpPr>
              <a:grpSpLocks/>
            </p:cNvGrpSpPr>
            <p:nvPr/>
          </p:nvGrpSpPr>
          <p:grpSpPr bwMode="auto">
            <a:xfrm>
              <a:off x="380" y="1271"/>
              <a:ext cx="5064" cy="2089"/>
              <a:chOff x="380" y="1271"/>
              <a:chExt cx="5064" cy="2089"/>
            </a:xfrm>
          </p:grpSpPr>
          <p:sp>
            <p:nvSpPr>
              <p:cNvPr id="870412" name="Line 12"/>
              <p:cNvSpPr>
                <a:spLocks noChangeShapeType="1"/>
              </p:cNvSpPr>
              <p:nvPr/>
            </p:nvSpPr>
            <p:spPr bwMode="auto">
              <a:xfrm flipV="1">
                <a:off x="1155" y="2233"/>
                <a:ext cx="0" cy="975"/>
              </a:xfrm>
              <a:prstGeom prst="line">
                <a:avLst/>
              </a:prstGeom>
              <a:noFill/>
              <a:ln w="38100">
                <a:solidFill>
                  <a:schemeClr val="tx1"/>
                </a:solidFill>
                <a:round/>
                <a:headEnd/>
                <a:tailEnd type="triangle" w="med" len="med"/>
              </a:ln>
            </p:spPr>
            <p:txBody>
              <a:bodyPr/>
              <a:lstStyle/>
              <a:p>
                <a:pPr algn="ctr">
                  <a:defRPr/>
                </a:pPr>
                <a:endParaRPr lang="en-US">
                  <a:latin typeface="+mn-lt"/>
                </a:endParaRPr>
              </a:p>
            </p:txBody>
          </p:sp>
          <p:grpSp>
            <p:nvGrpSpPr>
              <p:cNvPr id="34829" name="Group 38"/>
              <p:cNvGrpSpPr>
                <a:grpSpLocks/>
              </p:cNvGrpSpPr>
              <p:nvPr/>
            </p:nvGrpSpPr>
            <p:grpSpPr bwMode="auto">
              <a:xfrm>
                <a:off x="380" y="1271"/>
                <a:ext cx="5064" cy="2089"/>
                <a:chOff x="380" y="1271"/>
                <a:chExt cx="5064" cy="2089"/>
              </a:xfrm>
            </p:grpSpPr>
            <p:sp>
              <p:nvSpPr>
                <p:cNvPr id="28688" name="Text Box 3"/>
                <p:cNvSpPr txBox="1">
                  <a:spLocks noChangeArrowheads="1"/>
                </p:cNvSpPr>
                <p:nvPr/>
              </p:nvSpPr>
              <p:spPr bwMode="auto">
                <a:xfrm>
                  <a:off x="380" y="1741"/>
                  <a:ext cx="1551" cy="486"/>
                </a:xfrm>
                <a:prstGeom prst="rect">
                  <a:avLst/>
                </a:prstGeom>
                <a:solidFill>
                  <a:srgbClr val="B760F9"/>
                </a:solidFill>
                <a:ln w="9525">
                  <a:solidFill>
                    <a:schemeClr val="tx1"/>
                  </a:solidFill>
                  <a:miter lim="800000"/>
                  <a:headEnd/>
                  <a:tailEnd/>
                </a:ln>
              </p:spPr>
              <p:txBody>
                <a:bodyPr>
                  <a:spAutoFit/>
                </a:bodyPr>
                <a:lstStyle/>
                <a:p>
                  <a:pPr algn="ctr">
                    <a:spcBef>
                      <a:spcPct val="50000"/>
                    </a:spcBef>
                    <a:defRPr/>
                  </a:pPr>
                  <a:r>
                    <a:rPr lang="en-US" sz="2200">
                      <a:latin typeface="+mn-lt"/>
                    </a:rPr>
                    <a:t>OSD Executive Secretary</a:t>
                  </a:r>
                </a:p>
              </p:txBody>
            </p:sp>
            <p:sp>
              <p:nvSpPr>
                <p:cNvPr id="28689" name="Text Box 4"/>
                <p:cNvSpPr txBox="1">
                  <a:spLocks noChangeArrowheads="1"/>
                </p:cNvSpPr>
                <p:nvPr/>
              </p:nvSpPr>
              <p:spPr bwMode="auto">
                <a:xfrm>
                  <a:off x="2104" y="1271"/>
                  <a:ext cx="1551" cy="275"/>
                </a:xfrm>
                <a:prstGeom prst="rect">
                  <a:avLst/>
                </a:prstGeom>
                <a:solidFill>
                  <a:srgbClr val="B760F9"/>
                </a:solidFill>
                <a:ln w="9525">
                  <a:solidFill>
                    <a:schemeClr val="tx1"/>
                  </a:solidFill>
                  <a:miter lim="800000"/>
                  <a:headEnd/>
                  <a:tailEnd/>
                </a:ln>
              </p:spPr>
              <p:txBody>
                <a:bodyPr>
                  <a:spAutoFit/>
                </a:bodyPr>
                <a:lstStyle/>
                <a:p>
                  <a:pPr algn="ctr">
                    <a:spcBef>
                      <a:spcPct val="50000"/>
                    </a:spcBef>
                    <a:defRPr/>
                  </a:pPr>
                  <a:r>
                    <a:rPr lang="en-US" sz="2200">
                      <a:latin typeface="+mn-lt"/>
                    </a:rPr>
                    <a:t>SECDEF</a:t>
                  </a:r>
                </a:p>
              </p:txBody>
            </p:sp>
            <p:sp>
              <p:nvSpPr>
                <p:cNvPr id="28690" name="Text Box 5"/>
                <p:cNvSpPr txBox="1">
                  <a:spLocks noChangeArrowheads="1"/>
                </p:cNvSpPr>
                <p:nvPr/>
              </p:nvSpPr>
              <p:spPr bwMode="auto">
                <a:xfrm>
                  <a:off x="2104" y="1741"/>
                  <a:ext cx="1551" cy="697"/>
                </a:xfrm>
                <a:prstGeom prst="rect">
                  <a:avLst/>
                </a:prstGeom>
                <a:solidFill>
                  <a:srgbClr val="B760F9"/>
                </a:solidFill>
                <a:ln w="9525">
                  <a:solidFill>
                    <a:schemeClr val="tx1"/>
                  </a:solidFill>
                  <a:miter lim="800000"/>
                  <a:headEnd/>
                  <a:tailEnd/>
                </a:ln>
              </p:spPr>
              <p:txBody>
                <a:bodyPr>
                  <a:spAutoFit/>
                </a:bodyPr>
                <a:lstStyle/>
                <a:p>
                  <a:pPr algn="ctr">
                    <a:spcBef>
                      <a:spcPct val="50000"/>
                    </a:spcBef>
                    <a:defRPr/>
                  </a:pPr>
                  <a:r>
                    <a:rPr lang="en-US" sz="2200">
                      <a:latin typeface="+mn-lt"/>
                    </a:rPr>
                    <a:t>Joint Director of Military Support (JDOMS)</a:t>
                  </a:r>
                </a:p>
              </p:txBody>
            </p:sp>
            <p:sp>
              <p:nvSpPr>
                <p:cNvPr id="28691" name="Text Box 6"/>
                <p:cNvSpPr txBox="1">
                  <a:spLocks noChangeArrowheads="1"/>
                </p:cNvSpPr>
                <p:nvPr/>
              </p:nvSpPr>
              <p:spPr bwMode="auto">
                <a:xfrm>
                  <a:off x="3893" y="1739"/>
                  <a:ext cx="1551" cy="486"/>
                </a:xfrm>
                <a:prstGeom prst="rect">
                  <a:avLst/>
                </a:prstGeom>
                <a:solidFill>
                  <a:srgbClr val="B760F9"/>
                </a:solidFill>
                <a:ln w="9525">
                  <a:solidFill>
                    <a:schemeClr val="tx1"/>
                  </a:solidFill>
                  <a:miter lim="800000"/>
                  <a:headEnd/>
                  <a:tailEnd/>
                </a:ln>
              </p:spPr>
              <p:txBody>
                <a:bodyPr>
                  <a:spAutoFit/>
                </a:bodyPr>
                <a:lstStyle/>
                <a:p>
                  <a:pPr algn="ctr">
                    <a:spcBef>
                      <a:spcPct val="50000"/>
                    </a:spcBef>
                    <a:defRPr/>
                  </a:pPr>
                  <a:r>
                    <a:rPr lang="en-US" sz="2200">
                      <a:latin typeface="+mn-lt"/>
                    </a:rPr>
                    <a:t>Chairman, Joint Chiefs of Staff</a:t>
                  </a:r>
                </a:p>
              </p:txBody>
            </p:sp>
            <p:sp>
              <p:nvSpPr>
                <p:cNvPr id="28692" name="Text Box 7"/>
                <p:cNvSpPr txBox="1">
                  <a:spLocks noChangeArrowheads="1"/>
                </p:cNvSpPr>
                <p:nvPr/>
              </p:nvSpPr>
              <p:spPr bwMode="auto">
                <a:xfrm>
                  <a:off x="3883" y="2390"/>
                  <a:ext cx="1551" cy="486"/>
                </a:xfrm>
                <a:prstGeom prst="rect">
                  <a:avLst/>
                </a:prstGeom>
                <a:solidFill>
                  <a:srgbClr val="B760F9"/>
                </a:solidFill>
                <a:ln w="9525">
                  <a:solidFill>
                    <a:schemeClr val="tx1"/>
                  </a:solidFill>
                  <a:miter lim="800000"/>
                  <a:headEnd/>
                  <a:tailEnd/>
                </a:ln>
              </p:spPr>
              <p:txBody>
                <a:bodyPr>
                  <a:spAutoFit/>
                </a:bodyPr>
                <a:lstStyle/>
                <a:p>
                  <a:pPr algn="ctr">
                    <a:spcBef>
                      <a:spcPct val="50000"/>
                    </a:spcBef>
                    <a:defRPr/>
                  </a:pPr>
                  <a:r>
                    <a:rPr lang="en-US" sz="2200">
                      <a:latin typeface="+mn-lt"/>
                    </a:rPr>
                    <a:t>Commander, NORTHCOM</a:t>
                  </a:r>
                </a:p>
              </p:txBody>
            </p:sp>
            <p:sp>
              <p:nvSpPr>
                <p:cNvPr id="870419" name="Line 14"/>
                <p:cNvSpPr>
                  <a:spLocks noChangeShapeType="1"/>
                </p:cNvSpPr>
                <p:nvPr/>
              </p:nvSpPr>
              <p:spPr bwMode="auto">
                <a:xfrm>
                  <a:off x="3642" y="1985"/>
                  <a:ext cx="239" cy="0"/>
                </a:xfrm>
                <a:prstGeom prst="line">
                  <a:avLst/>
                </a:prstGeom>
                <a:noFill/>
                <a:ln w="9525">
                  <a:solidFill>
                    <a:schemeClr val="tx1"/>
                  </a:solidFill>
                  <a:round/>
                  <a:headEnd type="triangle" w="med" len="med"/>
                  <a:tailEnd type="triangle" w="med" len="med"/>
                </a:ln>
              </p:spPr>
              <p:txBody>
                <a:bodyPr/>
                <a:lstStyle/>
                <a:p>
                  <a:pPr algn="ctr">
                    <a:defRPr/>
                  </a:pPr>
                  <a:endParaRPr lang="en-US">
                    <a:latin typeface="+mn-lt"/>
                  </a:endParaRPr>
                </a:p>
              </p:txBody>
            </p:sp>
            <p:grpSp>
              <p:nvGrpSpPr>
                <p:cNvPr id="34836" name="Group 15"/>
                <p:cNvGrpSpPr>
                  <a:grpSpLocks/>
                </p:cNvGrpSpPr>
                <p:nvPr/>
              </p:nvGrpSpPr>
              <p:grpSpPr bwMode="auto">
                <a:xfrm>
                  <a:off x="1126" y="1382"/>
                  <a:ext cx="974" cy="372"/>
                  <a:chOff x="1126" y="1382"/>
                  <a:chExt cx="974" cy="372"/>
                </a:xfrm>
              </p:grpSpPr>
              <p:sp>
                <p:nvSpPr>
                  <p:cNvPr id="870421" name="Line 16"/>
                  <p:cNvSpPr>
                    <a:spLocks noChangeShapeType="1"/>
                  </p:cNvSpPr>
                  <p:nvPr/>
                </p:nvSpPr>
                <p:spPr bwMode="auto">
                  <a:xfrm flipH="1" flipV="1">
                    <a:off x="1126" y="1382"/>
                    <a:ext cx="8" cy="372"/>
                  </a:xfrm>
                  <a:prstGeom prst="line">
                    <a:avLst/>
                  </a:prstGeom>
                  <a:noFill/>
                  <a:ln w="38100">
                    <a:solidFill>
                      <a:schemeClr val="tx1"/>
                    </a:solidFill>
                    <a:round/>
                    <a:headEnd/>
                    <a:tailEnd/>
                  </a:ln>
                </p:spPr>
                <p:txBody>
                  <a:bodyPr/>
                  <a:lstStyle/>
                  <a:p>
                    <a:pPr algn="ctr">
                      <a:defRPr/>
                    </a:pPr>
                    <a:endParaRPr lang="en-US">
                      <a:latin typeface="+mn-lt"/>
                    </a:endParaRPr>
                  </a:p>
                </p:txBody>
              </p:sp>
              <p:sp>
                <p:nvSpPr>
                  <p:cNvPr id="870422" name="Line 17"/>
                  <p:cNvSpPr>
                    <a:spLocks noChangeShapeType="1"/>
                  </p:cNvSpPr>
                  <p:nvPr/>
                </p:nvSpPr>
                <p:spPr bwMode="auto">
                  <a:xfrm>
                    <a:off x="1134" y="1399"/>
                    <a:ext cx="966" cy="0"/>
                  </a:xfrm>
                  <a:prstGeom prst="line">
                    <a:avLst/>
                  </a:prstGeom>
                  <a:noFill/>
                  <a:ln w="38100">
                    <a:solidFill>
                      <a:schemeClr val="tx1"/>
                    </a:solidFill>
                    <a:round/>
                    <a:headEnd/>
                    <a:tailEnd type="triangle" w="med" len="med"/>
                  </a:ln>
                </p:spPr>
                <p:txBody>
                  <a:bodyPr/>
                  <a:lstStyle/>
                  <a:p>
                    <a:pPr algn="ctr">
                      <a:defRPr/>
                    </a:pPr>
                    <a:endParaRPr lang="en-US">
                      <a:latin typeface="+mn-lt"/>
                    </a:endParaRPr>
                  </a:p>
                </p:txBody>
              </p:sp>
            </p:grpSp>
            <p:grpSp>
              <p:nvGrpSpPr>
                <p:cNvPr id="34837" name="Group 18"/>
                <p:cNvGrpSpPr>
                  <a:grpSpLocks/>
                </p:cNvGrpSpPr>
                <p:nvPr/>
              </p:nvGrpSpPr>
              <p:grpSpPr bwMode="auto">
                <a:xfrm>
                  <a:off x="3632" y="1345"/>
                  <a:ext cx="1019" cy="372"/>
                  <a:chOff x="3632" y="1345"/>
                  <a:chExt cx="1019" cy="372"/>
                </a:xfrm>
              </p:grpSpPr>
              <p:sp>
                <p:nvSpPr>
                  <p:cNvPr id="870424" name="Line 19"/>
                  <p:cNvSpPr>
                    <a:spLocks noChangeShapeType="1"/>
                  </p:cNvSpPr>
                  <p:nvPr/>
                </p:nvSpPr>
                <p:spPr bwMode="auto">
                  <a:xfrm flipV="1">
                    <a:off x="4643" y="1345"/>
                    <a:ext cx="8" cy="372"/>
                  </a:xfrm>
                  <a:prstGeom prst="line">
                    <a:avLst/>
                  </a:prstGeom>
                  <a:noFill/>
                  <a:ln w="38100">
                    <a:solidFill>
                      <a:schemeClr val="tx1"/>
                    </a:solidFill>
                    <a:round/>
                    <a:headEnd type="triangle" w="med" len="med"/>
                    <a:tailEnd/>
                  </a:ln>
                </p:spPr>
                <p:txBody>
                  <a:bodyPr/>
                  <a:lstStyle/>
                  <a:p>
                    <a:pPr algn="ctr">
                      <a:defRPr/>
                    </a:pPr>
                    <a:endParaRPr lang="en-US">
                      <a:latin typeface="+mn-lt"/>
                    </a:endParaRPr>
                  </a:p>
                </p:txBody>
              </p:sp>
              <p:sp>
                <p:nvSpPr>
                  <p:cNvPr id="870425" name="Line 20"/>
                  <p:cNvSpPr>
                    <a:spLocks noChangeShapeType="1"/>
                  </p:cNvSpPr>
                  <p:nvPr/>
                </p:nvSpPr>
                <p:spPr bwMode="auto">
                  <a:xfrm flipH="1">
                    <a:off x="3632" y="1362"/>
                    <a:ext cx="1019" cy="9"/>
                  </a:xfrm>
                  <a:prstGeom prst="line">
                    <a:avLst/>
                  </a:prstGeom>
                  <a:noFill/>
                  <a:ln w="38100">
                    <a:solidFill>
                      <a:schemeClr val="tx1"/>
                    </a:solidFill>
                    <a:round/>
                    <a:headEnd/>
                    <a:tailEnd/>
                  </a:ln>
                </p:spPr>
                <p:txBody>
                  <a:bodyPr/>
                  <a:lstStyle/>
                  <a:p>
                    <a:pPr algn="ctr">
                      <a:defRPr/>
                    </a:pPr>
                    <a:endParaRPr lang="en-US">
                      <a:latin typeface="+mn-lt"/>
                    </a:endParaRPr>
                  </a:p>
                </p:txBody>
              </p:sp>
            </p:grpSp>
            <p:sp>
              <p:nvSpPr>
                <p:cNvPr id="870426" name="Line 21"/>
                <p:cNvSpPr>
                  <a:spLocks noChangeShapeType="1"/>
                </p:cNvSpPr>
                <p:nvPr/>
              </p:nvSpPr>
              <p:spPr bwMode="auto">
                <a:xfrm flipH="1" flipV="1">
                  <a:off x="4640" y="2223"/>
                  <a:ext cx="1" cy="178"/>
                </a:xfrm>
                <a:prstGeom prst="line">
                  <a:avLst/>
                </a:prstGeom>
                <a:noFill/>
                <a:ln w="38100">
                  <a:solidFill>
                    <a:schemeClr val="tx1"/>
                  </a:solidFill>
                  <a:round/>
                  <a:headEnd type="triangle" w="med" len="med"/>
                  <a:tailEnd/>
                </a:ln>
              </p:spPr>
              <p:txBody>
                <a:bodyPr/>
                <a:lstStyle/>
                <a:p>
                  <a:pPr algn="ctr">
                    <a:defRPr/>
                  </a:pPr>
                  <a:endParaRPr lang="en-US">
                    <a:latin typeface="+mn-lt"/>
                  </a:endParaRPr>
                </a:p>
              </p:txBody>
            </p:sp>
            <p:sp>
              <p:nvSpPr>
                <p:cNvPr id="870427" name="Line 22"/>
                <p:cNvSpPr>
                  <a:spLocks noChangeShapeType="1"/>
                </p:cNvSpPr>
                <p:nvPr/>
              </p:nvSpPr>
              <p:spPr bwMode="auto">
                <a:xfrm flipH="1" flipV="1">
                  <a:off x="4637" y="2912"/>
                  <a:ext cx="1" cy="448"/>
                </a:xfrm>
                <a:prstGeom prst="line">
                  <a:avLst/>
                </a:prstGeom>
                <a:noFill/>
                <a:ln w="38100">
                  <a:solidFill>
                    <a:schemeClr val="tx1"/>
                  </a:solidFill>
                  <a:round/>
                  <a:headEnd type="triangle" w="med" len="med"/>
                  <a:tailEnd/>
                </a:ln>
              </p:spPr>
              <p:txBody>
                <a:bodyPr/>
                <a:lstStyle/>
                <a:p>
                  <a:pPr algn="ctr">
                    <a:defRPr/>
                  </a:pPr>
                  <a:endParaRPr lang="en-US">
                    <a:latin typeface="+mn-lt"/>
                  </a:endParaRPr>
                </a:p>
              </p:txBody>
            </p:sp>
            <p:sp>
              <p:nvSpPr>
                <p:cNvPr id="870428" name="Line 37"/>
                <p:cNvSpPr>
                  <a:spLocks noChangeShapeType="1"/>
                </p:cNvSpPr>
                <p:nvPr/>
              </p:nvSpPr>
              <p:spPr bwMode="auto">
                <a:xfrm>
                  <a:off x="2880" y="1556"/>
                  <a:ext cx="0" cy="149"/>
                </a:xfrm>
                <a:prstGeom prst="line">
                  <a:avLst/>
                </a:prstGeom>
                <a:noFill/>
                <a:ln w="9525">
                  <a:solidFill>
                    <a:schemeClr val="tx1"/>
                  </a:solidFill>
                  <a:round/>
                  <a:headEnd type="triangle" w="med" len="med"/>
                  <a:tailEnd type="triangle" w="med" len="med"/>
                </a:ln>
              </p:spPr>
              <p:txBody>
                <a:bodyPr/>
                <a:lstStyle/>
                <a:p>
                  <a:pPr algn="ctr">
                    <a:defRPr/>
                  </a:pPr>
                  <a:endParaRPr lang="en-US">
                    <a:latin typeface="+mn-lt"/>
                  </a:endParaRPr>
                </a:p>
              </p:txBody>
            </p:sp>
          </p:grpSp>
        </p:grpSp>
      </p:grpSp>
      <p:sp>
        <p:nvSpPr>
          <p:cNvPr id="261159" name="Freeform 39"/>
          <p:cNvSpPr>
            <a:spLocks/>
          </p:cNvSpPr>
          <p:nvPr/>
        </p:nvSpPr>
        <p:spPr bwMode="auto">
          <a:xfrm>
            <a:off x="3363913" y="4303714"/>
            <a:ext cx="5486400" cy="966787"/>
          </a:xfrm>
          <a:custGeom>
            <a:avLst/>
            <a:gdLst>
              <a:gd name="T0" fmla="*/ 0 w 3456"/>
              <a:gd name="T1" fmla="*/ 773112 h 609"/>
              <a:gd name="T2" fmla="*/ 2754312 w 3456"/>
              <a:gd name="T3" fmla="*/ 31750 h 609"/>
              <a:gd name="T4" fmla="*/ 5486400 w 3456"/>
              <a:gd name="T5" fmla="*/ 966787 h 609"/>
              <a:gd name="T6" fmla="*/ 0 60000 65536"/>
              <a:gd name="T7" fmla="*/ 0 60000 65536"/>
              <a:gd name="T8" fmla="*/ 0 60000 65536"/>
              <a:gd name="T9" fmla="*/ 0 w 3456"/>
              <a:gd name="T10" fmla="*/ 0 h 609"/>
              <a:gd name="T11" fmla="*/ 3456 w 3456"/>
              <a:gd name="T12" fmla="*/ 609 h 609"/>
            </a:gdLst>
            <a:ahLst/>
            <a:cxnLst>
              <a:cxn ang="T6">
                <a:pos x="T0" y="T1"/>
              </a:cxn>
              <a:cxn ang="T7">
                <a:pos x="T2" y="T3"/>
              </a:cxn>
              <a:cxn ang="T8">
                <a:pos x="T4" y="T5"/>
              </a:cxn>
            </a:cxnLst>
            <a:rect l="T9" t="T10" r="T11" b="T12"/>
            <a:pathLst>
              <a:path w="3456" h="609">
                <a:moveTo>
                  <a:pt x="0" y="487"/>
                </a:moveTo>
                <a:cubicBezTo>
                  <a:pt x="579" y="243"/>
                  <a:pt x="1159" y="0"/>
                  <a:pt x="1735" y="20"/>
                </a:cubicBezTo>
                <a:cubicBezTo>
                  <a:pt x="2311" y="40"/>
                  <a:pt x="3198" y="451"/>
                  <a:pt x="3456" y="609"/>
                </a:cubicBezTo>
              </a:path>
            </a:pathLst>
          </a:custGeom>
          <a:noFill/>
          <a:ln w="38100">
            <a:solidFill>
              <a:schemeClr val="tx1"/>
            </a:solidFill>
            <a:round/>
            <a:headEnd/>
            <a:tailEnd type="triangle" w="med" len="med"/>
          </a:ln>
        </p:spPr>
        <p:txBody>
          <a:bodyPr/>
          <a:lstStyle/>
          <a:p>
            <a:pPr algn="ctr">
              <a:defRPr/>
            </a:pPr>
            <a:endParaRPr lang="en-US">
              <a:latin typeface="+mn-lt"/>
            </a:endParaRPr>
          </a:p>
        </p:txBody>
      </p:sp>
      <p:sp>
        <p:nvSpPr>
          <p:cNvPr id="870430" name="Text Box 30"/>
          <p:cNvSpPr txBox="1">
            <a:spLocks noChangeArrowheads="1"/>
          </p:cNvSpPr>
          <p:nvPr/>
        </p:nvSpPr>
        <p:spPr bwMode="auto">
          <a:xfrm>
            <a:off x="5119688" y="4364039"/>
            <a:ext cx="1814512" cy="427037"/>
          </a:xfrm>
          <a:prstGeom prst="rect">
            <a:avLst/>
          </a:prstGeom>
          <a:noFill/>
          <a:ln w="9525">
            <a:noFill/>
            <a:miter lim="800000"/>
            <a:headEnd/>
            <a:tailEnd/>
          </a:ln>
        </p:spPr>
        <p:txBody>
          <a:bodyPr wrap="none">
            <a:spAutoFit/>
          </a:bodyPr>
          <a:lstStyle/>
          <a:p>
            <a:pPr algn="ctr">
              <a:defRPr/>
            </a:pPr>
            <a:r>
              <a:rPr lang="en-US" sz="2200">
                <a:latin typeface="+mn-lt"/>
              </a:rPr>
              <a:t>CAP Tasking</a:t>
            </a:r>
          </a:p>
        </p:txBody>
      </p:sp>
      <p:sp>
        <p:nvSpPr>
          <p:cNvPr id="33" name="Rectangle 32"/>
          <p:cNvSpPr/>
          <p:nvPr/>
        </p:nvSpPr>
        <p:spPr>
          <a:xfrm>
            <a:off x="1649663" y="1"/>
            <a:ext cx="10542337" cy="1446550"/>
          </a:xfrm>
          <a:prstGeom prst="rect">
            <a:avLst/>
          </a:prstGeom>
        </p:spPr>
        <p:txBody>
          <a:bodyPr wrap="square">
            <a:spAutoFit/>
          </a:bodyPr>
          <a:lstStyle/>
          <a:p>
            <a:pPr algn="ctr">
              <a:defRPr/>
            </a:pPr>
            <a:r>
              <a:rPr lang="en-US" sz="4400" dirty="0">
                <a:latin typeface="Arial Black" panose="020B0A04020102020204" pitchFamily="34" charset="0"/>
              </a:rPr>
              <a:t>Defense Support to Civil Authorities CAP Advantage</a:t>
            </a:r>
          </a:p>
        </p:txBody>
      </p:sp>
      <p:pic>
        <p:nvPicPr>
          <p:cNvPr id="32" name="40E0233D-6688-4E42-962A-D128DA49A291">
            <a:extLst>
              <a:ext uri="{FF2B5EF4-FFF2-40B4-BE49-F238E27FC236}">
                <a16:creationId xmlns:a16="http://schemas.microsoft.com/office/drawing/2014/main" id="{8FE2C60C-7B99-465E-91D4-999A59D6E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72" y="5781935"/>
            <a:ext cx="825416" cy="95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Slide Number Placeholder 4">
            <a:extLst>
              <a:ext uri="{FF2B5EF4-FFF2-40B4-BE49-F238E27FC236}">
                <a16:creationId xmlns:a16="http://schemas.microsoft.com/office/drawing/2014/main" id="{85468170-D7B1-42DC-A3BB-173A24DCE755}"/>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33</a:t>
            </a:fld>
            <a:endParaRPr lang="en-US" sz="1600" dirty="0">
              <a:solidFill>
                <a:srgbClr val="BDBDBD"/>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26115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70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917" name="Line 45"/>
          <p:cNvSpPr>
            <a:spLocks noChangeShapeType="1"/>
          </p:cNvSpPr>
          <p:nvPr/>
        </p:nvSpPr>
        <p:spPr bwMode="auto">
          <a:xfrm flipH="1" flipV="1">
            <a:off x="9677400" y="3733800"/>
            <a:ext cx="0" cy="1828800"/>
          </a:xfrm>
          <a:prstGeom prst="line">
            <a:avLst/>
          </a:prstGeom>
          <a:noFill/>
          <a:ln w="28575">
            <a:solidFill>
              <a:schemeClr val="tx1"/>
            </a:solidFill>
            <a:prstDash val="sysDot"/>
            <a:round/>
            <a:headEnd/>
            <a:tailEnd/>
          </a:ln>
          <a:effectLst/>
        </p:spPr>
        <p:txBody>
          <a:bodyPr anchor="ctr"/>
          <a:lstStyle/>
          <a:p>
            <a:pPr algn="ctr">
              <a:defRPr/>
            </a:pPr>
            <a:endParaRPr lang="en-US">
              <a:latin typeface="+mn-lt"/>
            </a:endParaRPr>
          </a:p>
        </p:txBody>
      </p:sp>
      <p:sp>
        <p:nvSpPr>
          <p:cNvPr id="847874" name="Rectangle 2"/>
          <p:cNvSpPr>
            <a:spLocks noChangeArrowheads="1"/>
          </p:cNvSpPr>
          <p:nvPr/>
        </p:nvSpPr>
        <p:spPr bwMode="auto">
          <a:xfrm>
            <a:off x="3721101" y="3905250"/>
            <a:ext cx="2455863" cy="666750"/>
          </a:xfrm>
          <a:prstGeom prst="rect">
            <a:avLst/>
          </a:prstGeom>
          <a:solidFill>
            <a:schemeClr val="tx2"/>
          </a:solidFill>
          <a:ln w="28575">
            <a:solidFill>
              <a:srgbClr val="DDDDDD"/>
            </a:solidFill>
            <a:miter lim="800000"/>
            <a:headEnd/>
            <a:tailEnd/>
          </a:ln>
          <a:effectLst/>
        </p:spPr>
        <p:txBody>
          <a:bodyPr wrap="none" anchor="ctr"/>
          <a:lstStyle/>
          <a:p>
            <a:pPr algn="ctr">
              <a:defRPr/>
            </a:pPr>
            <a:endParaRPr lang="en-US" sz="2000" b="1" dirty="0">
              <a:solidFill>
                <a:schemeClr val="bg1"/>
              </a:solidFill>
              <a:effectLst>
                <a:outerShdw blurRad="38100" dist="38100" dir="2700000" algn="tl">
                  <a:srgbClr val="000000"/>
                </a:outerShdw>
              </a:effectLst>
              <a:latin typeface="+mn-lt"/>
            </a:endParaRPr>
          </a:p>
          <a:p>
            <a:pPr algn="ctr">
              <a:defRPr/>
            </a:pPr>
            <a:r>
              <a:rPr lang="en-US" sz="2000" b="1" dirty="0">
                <a:solidFill>
                  <a:schemeClr val="bg1"/>
                </a:solidFill>
                <a:effectLst>
                  <a:outerShdw blurRad="38100" dist="38100" dir="2700000" algn="tl">
                    <a:srgbClr val="000000"/>
                  </a:outerShdw>
                </a:effectLst>
                <a:latin typeface="+mn-lt"/>
              </a:rPr>
              <a:t>CAP (NOC)</a:t>
            </a:r>
          </a:p>
          <a:p>
            <a:pPr algn="ctr">
              <a:defRPr/>
            </a:pPr>
            <a:r>
              <a:rPr lang="en-US" sz="2000" b="1" dirty="0">
                <a:solidFill>
                  <a:schemeClr val="bg1"/>
                </a:solidFill>
                <a:effectLst>
                  <a:outerShdw blurRad="38100" dist="38100" dir="2700000" algn="tl">
                    <a:srgbClr val="000000"/>
                  </a:outerShdw>
                </a:effectLst>
                <a:latin typeface="+mn-lt"/>
              </a:rPr>
              <a:t>888-211-1812</a:t>
            </a:r>
          </a:p>
          <a:p>
            <a:pPr algn="ctr">
              <a:defRPr/>
            </a:pPr>
            <a:endParaRPr lang="en-US" sz="2000" b="1" dirty="0">
              <a:solidFill>
                <a:schemeClr val="bg1"/>
              </a:solidFill>
              <a:effectLst>
                <a:outerShdw blurRad="38100" dist="38100" dir="2700000" algn="tl">
                  <a:srgbClr val="000000"/>
                </a:outerShdw>
              </a:effectLst>
              <a:latin typeface="+mn-lt"/>
            </a:endParaRPr>
          </a:p>
        </p:txBody>
      </p:sp>
      <p:sp>
        <p:nvSpPr>
          <p:cNvPr id="847875" name="Rectangle 3"/>
          <p:cNvSpPr>
            <a:spLocks noChangeArrowheads="1"/>
          </p:cNvSpPr>
          <p:nvPr/>
        </p:nvSpPr>
        <p:spPr bwMode="auto">
          <a:xfrm>
            <a:off x="4010026" y="5083175"/>
            <a:ext cx="1820863" cy="552450"/>
          </a:xfrm>
          <a:prstGeom prst="rect">
            <a:avLst/>
          </a:prstGeom>
          <a:solidFill>
            <a:schemeClr val="tx2"/>
          </a:solidFill>
          <a:ln w="28575">
            <a:solidFill>
              <a:srgbClr val="DDDDDD"/>
            </a:solidFill>
            <a:miter lim="800000"/>
            <a:headEnd/>
            <a:tailEnd/>
          </a:ln>
          <a:effectLst/>
        </p:spPr>
        <p:txBody>
          <a:bodyPr wrap="none" anchor="ctr"/>
          <a:lstStyle/>
          <a:p>
            <a:pPr algn="ctr">
              <a:defRPr/>
            </a:pPr>
            <a:r>
              <a:rPr lang="en-US" sz="2000" b="1" dirty="0">
                <a:solidFill>
                  <a:schemeClr val="bg1"/>
                </a:solidFill>
                <a:effectLst>
                  <a:outerShdw blurRad="38100" dist="38100" dir="2700000" algn="tl">
                    <a:srgbClr val="000000"/>
                  </a:outerShdw>
                </a:effectLst>
                <a:latin typeface="+mn-lt"/>
              </a:rPr>
              <a:t>CAP Wing</a:t>
            </a:r>
          </a:p>
        </p:txBody>
      </p:sp>
      <p:sp>
        <p:nvSpPr>
          <p:cNvPr id="847876" name="Rectangle 4"/>
          <p:cNvSpPr>
            <a:spLocks noChangeArrowheads="1"/>
          </p:cNvSpPr>
          <p:nvPr/>
        </p:nvSpPr>
        <p:spPr bwMode="auto">
          <a:xfrm>
            <a:off x="3400426" y="1495426"/>
            <a:ext cx="3040063" cy="690563"/>
          </a:xfrm>
          <a:prstGeom prst="rect">
            <a:avLst/>
          </a:prstGeom>
          <a:solidFill>
            <a:srgbClr val="B760F9"/>
          </a:solidFill>
          <a:ln w="28575">
            <a:solidFill>
              <a:srgbClr val="DDDDDD"/>
            </a:solidFill>
            <a:miter lim="800000"/>
            <a:headEnd/>
            <a:tailEnd/>
          </a:ln>
          <a:effectLst/>
        </p:spPr>
        <p:txBody>
          <a:bodyPr wrap="none" anchor="ctr"/>
          <a:lstStyle/>
          <a:p>
            <a:pPr algn="ctr">
              <a:defRPr/>
            </a:pPr>
            <a:r>
              <a:rPr lang="en-US" sz="2000" b="1" dirty="0">
                <a:effectLst>
                  <a:outerShdw blurRad="38100" dist="38100" dir="2700000" algn="tl">
                    <a:srgbClr val="000000"/>
                  </a:outerShdw>
                </a:effectLst>
                <a:latin typeface="+mn-lt"/>
              </a:rPr>
              <a:t>NORTHCOM</a:t>
            </a:r>
          </a:p>
        </p:txBody>
      </p:sp>
      <p:sp>
        <p:nvSpPr>
          <p:cNvPr id="847877" name="Rectangle 5"/>
          <p:cNvSpPr>
            <a:spLocks noChangeArrowheads="1"/>
          </p:cNvSpPr>
          <p:nvPr/>
        </p:nvSpPr>
        <p:spPr bwMode="auto">
          <a:xfrm>
            <a:off x="3433764" y="2533650"/>
            <a:ext cx="2987675" cy="552450"/>
          </a:xfrm>
          <a:prstGeom prst="rect">
            <a:avLst/>
          </a:prstGeom>
          <a:solidFill>
            <a:srgbClr val="0070C0"/>
          </a:solidFill>
          <a:ln w="28575">
            <a:solidFill>
              <a:srgbClr val="DDDDDD"/>
            </a:solidFill>
            <a:miter lim="800000"/>
            <a:headEnd/>
            <a:tailEnd/>
          </a:ln>
          <a:effectLst/>
        </p:spPr>
        <p:txBody>
          <a:bodyPr wrap="none" anchor="ctr"/>
          <a:lstStyle/>
          <a:p>
            <a:pPr algn="ctr">
              <a:defRPr/>
            </a:pPr>
            <a:r>
              <a:rPr lang="en-US" sz="2000" b="1" dirty="0">
                <a:effectLst>
                  <a:outerShdw blurRad="38100" dist="38100" dir="2700000" algn="tl">
                    <a:srgbClr val="000000"/>
                  </a:outerShdw>
                </a:effectLst>
                <a:latin typeface="+mn-lt"/>
              </a:rPr>
              <a:t>AFNORTH-1AF (CAOC)</a:t>
            </a:r>
          </a:p>
        </p:txBody>
      </p:sp>
      <p:sp>
        <p:nvSpPr>
          <p:cNvPr id="847878" name="Rectangle 6"/>
          <p:cNvSpPr>
            <a:spLocks noGrp="1" noChangeArrowheads="1"/>
          </p:cNvSpPr>
          <p:nvPr>
            <p:ph type="title"/>
          </p:nvPr>
        </p:nvSpPr>
        <p:spPr>
          <a:xfrm>
            <a:off x="4205289" y="274638"/>
            <a:ext cx="5743575" cy="1054100"/>
          </a:xfrm>
        </p:spPr>
        <p:txBody>
          <a:bodyPr anchorCtr="1">
            <a:normAutofit fontScale="90000"/>
          </a:bodyPr>
          <a:lstStyle/>
          <a:p>
            <a:pPr>
              <a:defRPr/>
            </a:pPr>
            <a:br>
              <a:rPr lang="en-US" dirty="0"/>
            </a:br>
            <a:endParaRPr lang="en-US" dirty="0"/>
          </a:p>
        </p:txBody>
      </p:sp>
      <p:sp>
        <p:nvSpPr>
          <p:cNvPr id="847879" name="Rectangle 7"/>
          <p:cNvSpPr>
            <a:spLocks noChangeArrowheads="1"/>
          </p:cNvSpPr>
          <p:nvPr/>
        </p:nvSpPr>
        <p:spPr bwMode="auto">
          <a:xfrm>
            <a:off x="1847851" y="5834063"/>
            <a:ext cx="8520113" cy="461962"/>
          </a:xfrm>
          <a:prstGeom prst="rect">
            <a:avLst/>
          </a:prstGeom>
          <a:solidFill>
            <a:schemeClr val="tx1">
              <a:alpha val="0"/>
            </a:schemeClr>
          </a:solidFill>
          <a:ln w="28575">
            <a:noFill/>
            <a:miter lim="800000"/>
            <a:headEnd/>
            <a:tailEnd/>
          </a:ln>
          <a:effectLst/>
        </p:spPr>
        <p:txBody>
          <a:bodyPr>
            <a:spAutoFit/>
          </a:bodyPr>
          <a:lstStyle/>
          <a:p>
            <a:pPr algn="ctr">
              <a:defRPr/>
            </a:pPr>
            <a:r>
              <a:rPr lang="en-US" sz="2400" b="1" dirty="0">
                <a:effectLst>
                  <a:outerShdw blurRad="38100" dist="38100" dir="2700000" algn="tl">
                    <a:srgbClr val="C0C0C0"/>
                  </a:outerShdw>
                </a:effectLst>
                <a:latin typeface="+mn-lt"/>
              </a:rPr>
              <a:t>CAP Remains Under Military Operational Control </a:t>
            </a:r>
          </a:p>
        </p:txBody>
      </p:sp>
      <p:sp>
        <p:nvSpPr>
          <p:cNvPr id="847880" name="Line 8"/>
          <p:cNvSpPr>
            <a:spLocks noChangeShapeType="1"/>
          </p:cNvSpPr>
          <p:nvPr/>
        </p:nvSpPr>
        <p:spPr bwMode="auto">
          <a:xfrm>
            <a:off x="4881564" y="3092451"/>
            <a:ext cx="14287" cy="803275"/>
          </a:xfrm>
          <a:prstGeom prst="line">
            <a:avLst/>
          </a:prstGeom>
          <a:noFill/>
          <a:ln w="28575">
            <a:solidFill>
              <a:schemeClr val="tx1"/>
            </a:solidFill>
            <a:round/>
            <a:headEnd/>
            <a:tailEnd type="triangle" w="med" len="med"/>
          </a:ln>
          <a:effectLst/>
        </p:spPr>
        <p:txBody>
          <a:bodyPr>
            <a:spAutoFit/>
          </a:bodyPr>
          <a:lstStyle/>
          <a:p>
            <a:pPr algn="ctr">
              <a:defRPr/>
            </a:pPr>
            <a:endParaRPr lang="en-US">
              <a:latin typeface="+mn-lt"/>
            </a:endParaRPr>
          </a:p>
        </p:txBody>
      </p:sp>
      <p:sp>
        <p:nvSpPr>
          <p:cNvPr id="29706" name="Text Box 9"/>
          <p:cNvSpPr txBox="1">
            <a:spLocks noChangeArrowheads="1"/>
          </p:cNvSpPr>
          <p:nvPr/>
        </p:nvSpPr>
        <p:spPr bwMode="auto">
          <a:xfrm>
            <a:off x="5068889" y="3319463"/>
            <a:ext cx="852487" cy="304800"/>
          </a:xfrm>
          <a:prstGeom prst="rect">
            <a:avLst/>
          </a:prstGeom>
          <a:noFill/>
          <a:ln w="28575">
            <a:noFill/>
            <a:miter lim="800000"/>
            <a:headEnd/>
            <a:tailEnd/>
          </a:ln>
        </p:spPr>
        <p:txBody>
          <a:bodyPr wrap="none">
            <a:spAutoFit/>
          </a:bodyPr>
          <a:lstStyle/>
          <a:p>
            <a:pPr algn="ctr">
              <a:defRPr/>
            </a:pPr>
            <a:r>
              <a:rPr lang="en-US" sz="1400" b="1">
                <a:latin typeface="+mn-lt"/>
              </a:rPr>
              <a:t>Tasking</a:t>
            </a:r>
          </a:p>
        </p:txBody>
      </p:sp>
      <p:grpSp>
        <p:nvGrpSpPr>
          <p:cNvPr id="35851" name="Group 10"/>
          <p:cNvGrpSpPr>
            <a:grpSpLocks/>
          </p:cNvGrpSpPr>
          <p:nvPr/>
        </p:nvGrpSpPr>
        <p:grpSpPr bwMode="auto">
          <a:xfrm>
            <a:off x="4892676" y="4573589"/>
            <a:ext cx="1139825" cy="504825"/>
            <a:chOff x="2071" y="3061"/>
            <a:chExt cx="718" cy="318"/>
          </a:xfrm>
        </p:grpSpPr>
        <p:sp>
          <p:nvSpPr>
            <p:cNvPr id="847883" name="Line 11"/>
            <p:cNvSpPr>
              <a:spLocks noChangeShapeType="1"/>
            </p:cNvSpPr>
            <p:nvPr/>
          </p:nvSpPr>
          <p:spPr bwMode="auto">
            <a:xfrm>
              <a:off x="2071" y="3061"/>
              <a:ext cx="0" cy="318"/>
            </a:xfrm>
            <a:prstGeom prst="line">
              <a:avLst/>
            </a:prstGeom>
            <a:noFill/>
            <a:ln w="28575">
              <a:solidFill>
                <a:schemeClr val="tx1"/>
              </a:solidFill>
              <a:round/>
              <a:headEnd/>
              <a:tailEnd type="triangle" w="med" len="med"/>
            </a:ln>
            <a:effectLst/>
          </p:spPr>
          <p:txBody>
            <a:bodyPr>
              <a:spAutoFit/>
            </a:bodyPr>
            <a:lstStyle/>
            <a:p>
              <a:pPr algn="ctr">
                <a:defRPr/>
              </a:pPr>
              <a:endParaRPr lang="en-US">
                <a:latin typeface="+mn-lt"/>
              </a:endParaRPr>
            </a:p>
          </p:txBody>
        </p:sp>
        <p:sp>
          <p:nvSpPr>
            <p:cNvPr id="29741" name="Text Box 12"/>
            <p:cNvSpPr txBox="1">
              <a:spLocks noChangeArrowheads="1"/>
            </p:cNvSpPr>
            <p:nvPr/>
          </p:nvSpPr>
          <p:spPr bwMode="auto">
            <a:xfrm>
              <a:off x="2140" y="3123"/>
              <a:ext cx="649" cy="192"/>
            </a:xfrm>
            <a:prstGeom prst="rect">
              <a:avLst/>
            </a:prstGeom>
            <a:noFill/>
            <a:ln w="28575">
              <a:noFill/>
              <a:miter lim="800000"/>
              <a:headEnd/>
              <a:tailEnd/>
            </a:ln>
          </p:spPr>
          <p:txBody>
            <a:bodyPr wrap="none">
              <a:spAutoFit/>
            </a:bodyPr>
            <a:lstStyle/>
            <a:p>
              <a:pPr algn="ctr">
                <a:defRPr/>
              </a:pPr>
              <a:r>
                <a:rPr lang="en-US" sz="1400" b="1">
                  <a:latin typeface="+mn-lt"/>
                </a:rPr>
                <a:t>Execution</a:t>
              </a:r>
            </a:p>
          </p:txBody>
        </p:sp>
      </p:grpSp>
      <p:grpSp>
        <p:nvGrpSpPr>
          <p:cNvPr id="35852" name="Group 13"/>
          <p:cNvGrpSpPr>
            <a:grpSpLocks/>
          </p:cNvGrpSpPr>
          <p:nvPr/>
        </p:nvGrpSpPr>
        <p:grpSpPr bwMode="auto">
          <a:xfrm>
            <a:off x="2519364" y="4295776"/>
            <a:ext cx="1476375" cy="1063625"/>
            <a:chOff x="576" y="2886"/>
            <a:chExt cx="930" cy="670"/>
          </a:xfrm>
        </p:grpSpPr>
        <p:cxnSp>
          <p:nvCxnSpPr>
            <p:cNvPr id="35880" name="AutoShape 14"/>
            <p:cNvCxnSpPr>
              <a:cxnSpLocks noChangeShapeType="1"/>
              <a:stCxn id="847874" idx="1"/>
              <a:endCxn id="847875" idx="1"/>
            </p:cNvCxnSpPr>
            <p:nvPr/>
          </p:nvCxnSpPr>
          <p:spPr bwMode="auto">
            <a:xfrm rot="10800000" flipH="1" flipV="1">
              <a:off x="1324" y="2886"/>
              <a:ext cx="182" cy="670"/>
            </a:xfrm>
            <a:prstGeom prst="bentConnector3">
              <a:avLst>
                <a:gd name="adj1" fmla="val -74176"/>
              </a:avLst>
            </a:prstGeom>
            <a:noFill/>
            <a:ln w="28575">
              <a:solidFill>
                <a:schemeClr val="tx1"/>
              </a:solidFill>
              <a:prstDash val="dashDot"/>
              <a:miter lim="800000"/>
              <a:headEnd type="triangle" w="med" len="med"/>
              <a:tailEnd/>
            </a:ln>
          </p:spPr>
        </p:cxnSp>
        <p:sp>
          <p:nvSpPr>
            <p:cNvPr id="29739" name="Text Box 15"/>
            <p:cNvSpPr txBox="1">
              <a:spLocks noChangeArrowheads="1"/>
            </p:cNvSpPr>
            <p:nvPr/>
          </p:nvSpPr>
          <p:spPr bwMode="auto">
            <a:xfrm>
              <a:off x="576" y="3024"/>
              <a:ext cx="476" cy="192"/>
            </a:xfrm>
            <a:prstGeom prst="rect">
              <a:avLst/>
            </a:prstGeom>
            <a:noFill/>
            <a:ln w="28575">
              <a:noFill/>
              <a:miter lim="800000"/>
              <a:headEnd/>
              <a:tailEnd/>
            </a:ln>
          </p:spPr>
          <p:txBody>
            <a:bodyPr wrap="none">
              <a:spAutoFit/>
            </a:bodyPr>
            <a:lstStyle/>
            <a:p>
              <a:pPr algn="ctr">
                <a:defRPr/>
              </a:pPr>
              <a:r>
                <a:rPr lang="en-US" sz="1400" b="1">
                  <a:latin typeface="+mn-lt"/>
                </a:rPr>
                <a:t>Report</a:t>
              </a:r>
            </a:p>
          </p:txBody>
        </p:sp>
      </p:grpSp>
      <p:grpSp>
        <p:nvGrpSpPr>
          <p:cNvPr id="35853" name="Group 16"/>
          <p:cNvGrpSpPr>
            <a:grpSpLocks/>
          </p:cNvGrpSpPr>
          <p:nvPr/>
        </p:nvGrpSpPr>
        <p:grpSpPr bwMode="auto">
          <a:xfrm>
            <a:off x="4881563" y="2152650"/>
            <a:ext cx="1420812" cy="350838"/>
            <a:chOff x="2064" y="1536"/>
            <a:chExt cx="895" cy="221"/>
          </a:xfrm>
        </p:grpSpPr>
        <p:sp>
          <p:nvSpPr>
            <p:cNvPr id="29736" name="Text Box 17"/>
            <p:cNvSpPr txBox="1">
              <a:spLocks noChangeArrowheads="1"/>
            </p:cNvSpPr>
            <p:nvPr/>
          </p:nvSpPr>
          <p:spPr bwMode="auto">
            <a:xfrm>
              <a:off x="2160" y="1536"/>
              <a:ext cx="799" cy="192"/>
            </a:xfrm>
            <a:prstGeom prst="rect">
              <a:avLst/>
            </a:prstGeom>
            <a:noFill/>
            <a:ln w="28575">
              <a:noFill/>
              <a:miter lim="800000"/>
              <a:headEnd/>
              <a:tailEnd/>
            </a:ln>
          </p:spPr>
          <p:txBody>
            <a:bodyPr wrap="none">
              <a:spAutoFit/>
            </a:bodyPr>
            <a:lstStyle/>
            <a:p>
              <a:pPr algn="ctr">
                <a:defRPr/>
              </a:pPr>
              <a:r>
                <a:rPr lang="en-US" sz="1400" b="1">
                  <a:latin typeface="+mn-lt"/>
                </a:rPr>
                <a:t>Requirement</a:t>
              </a:r>
            </a:p>
          </p:txBody>
        </p:sp>
        <p:sp>
          <p:nvSpPr>
            <p:cNvPr id="847890" name="Line 18"/>
            <p:cNvSpPr>
              <a:spLocks noChangeShapeType="1"/>
            </p:cNvSpPr>
            <p:nvPr/>
          </p:nvSpPr>
          <p:spPr bwMode="auto">
            <a:xfrm>
              <a:off x="2064" y="1584"/>
              <a:ext cx="0" cy="173"/>
            </a:xfrm>
            <a:prstGeom prst="line">
              <a:avLst/>
            </a:prstGeom>
            <a:noFill/>
            <a:ln w="28575">
              <a:solidFill>
                <a:schemeClr val="tx1"/>
              </a:solidFill>
              <a:round/>
              <a:headEnd/>
              <a:tailEnd type="triangle" w="med" len="med"/>
            </a:ln>
            <a:effectLst/>
          </p:spPr>
          <p:txBody>
            <a:bodyPr>
              <a:spAutoFit/>
            </a:bodyPr>
            <a:lstStyle/>
            <a:p>
              <a:pPr algn="ctr">
                <a:defRPr/>
              </a:pPr>
              <a:endParaRPr lang="en-US">
                <a:latin typeface="+mn-lt"/>
              </a:endParaRPr>
            </a:p>
          </p:txBody>
        </p:sp>
      </p:grpSp>
      <p:grpSp>
        <p:nvGrpSpPr>
          <p:cNvPr id="35854" name="Group 19"/>
          <p:cNvGrpSpPr>
            <a:grpSpLocks/>
          </p:cNvGrpSpPr>
          <p:nvPr/>
        </p:nvGrpSpPr>
        <p:grpSpPr bwMode="auto">
          <a:xfrm>
            <a:off x="8843963" y="3229561"/>
            <a:ext cx="1477962" cy="475080"/>
            <a:chOff x="4525" y="2565"/>
            <a:chExt cx="931" cy="150"/>
          </a:xfrm>
        </p:grpSpPr>
        <p:sp>
          <p:nvSpPr>
            <p:cNvPr id="847892" name="Rectangle 20"/>
            <p:cNvSpPr>
              <a:spLocks noChangeArrowheads="1"/>
            </p:cNvSpPr>
            <p:nvPr/>
          </p:nvSpPr>
          <p:spPr bwMode="auto">
            <a:xfrm>
              <a:off x="4525" y="2565"/>
              <a:ext cx="931" cy="150"/>
            </a:xfrm>
            <a:prstGeom prst="rect">
              <a:avLst/>
            </a:prstGeom>
            <a:solidFill>
              <a:srgbClr val="B760F9"/>
            </a:solidFill>
            <a:ln w="28575">
              <a:solidFill>
                <a:schemeClr val="tx1"/>
              </a:solidFill>
              <a:miter lim="800000"/>
              <a:headEnd/>
              <a:tailEnd/>
            </a:ln>
            <a:effectLst/>
          </p:spPr>
          <p:txBody>
            <a:bodyPr anchor="ctr">
              <a:spAutoFit/>
            </a:bodyPr>
            <a:lstStyle/>
            <a:p>
              <a:pPr algn="ctr">
                <a:defRPr/>
              </a:pPr>
              <a:endParaRPr lang="en-US">
                <a:latin typeface="+mn-lt"/>
              </a:endParaRPr>
            </a:p>
          </p:txBody>
        </p:sp>
        <p:sp>
          <p:nvSpPr>
            <p:cNvPr id="847893" name="Rectangle 21"/>
            <p:cNvSpPr>
              <a:spLocks noChangeArrowheads="1"/>
            </p:cNvSpPr>
            <p:nvPr/>
          </p:nvSpPr>
          <p:spPr bwMode="auto">
            <a:xfrm>
              <a:off x="4560" y="2574"/>
              <a:ext cx="860" cy="113"/>
            </a:xfrm>
            <a:prstGeom prst="rect">
              <a:avLst/>
            </a:prstGeom>
            <a:solidFill>
              <a:srgbClr val="B760F9"/>
            </a:solidFill>
            <a:ln w="28575">
              <a:noFill/>
              <a:miter lim="800000"/>
              <a:headEnd/>
              <a:tailEnd/>
            </a:ln>
            <a:effectLst/>
          </p:spPr>
          <p:txBody>
            <a:bodyPr wrap="none" anchor="ctr"/>
            <a:lstStyle/>
            <a:p>
              <a:pPr algn="ctr">
                <a:defRPr/>
              </a:pPr>
              <a:r>
                <a:rPr lang="en-US" b="1" dirty="0" err="1">
                  <a:latin typeface="+mn-lt"/>
                </a:rPr>
                <a:t>DoD</a:t>
              </a:r>
              <a:endParaRPr lang="en-US" b="1" dirty="0">
                <a:latin typeface="+mn-lt"/>
              </a:endParaRPr>
            </a:p>
          </p:txBody>
        </p:sp>
      </p:grpSp>
      <p:grpSp>
        <p:nvGrpSpPr>
          <p:cNvPr id="35855" name="Group 22"/>
          <p:cNvGrpSpPr>
            <a:grpSpLocks/>
          </p:cNvGrpSpPr>
          <p:nvPr/>
        </p:nvGrpSpPr>
        <p:grpSpPr bwMode="auto">
          <a:xfrm>
            <a:off x="6429376" y="1130300"/>
            <a:ext cx="3248025" cy="2070100"/>
            <a:chOff x="3055" y="912"/>
            <a:chExt cx="1970" cy="1223"/>
          </a:xfrm>
        </p:grpSpPr>
        <p:sp>
          <p:nvSpPr>
            <p:cNvPr id="35874" name="Text Box 23"/>
            <p:cNvSpPr txBox="1">
              <a:spLocks noChangeArrowheads="1"/>
            </p:cNvSpPr>
            <p:nvPr/>
          </p:nvSpPr>
          <p:spPr bwMode="auto">
            <a:xfrm>
              <a:off x="4643" y="912"/>
              <a:ext cx="112" cy="182"/>
            </a:xfrm>
            <a:prstGeom prst="rect">
              <a:avLst/>
            </a:prstGeom>
            <a:noFill/>
            <a:ln w="28575">
              <a:noFill/>
              <a:miter lim="800000"/>
              <a:headEnd/>
              <a:tailEnd/>
            </a:ln>
          </p:spPr>
          <p:txBody>
            <a:bodyPr wrap="none">
              <a:spAutoFit/>
            </a:bodyPr>
            <a:lstStyle/>
            <a:p>
              <a:endParaRPr lang="en-US" sz="1400" b="1"/>
            </a:p>
          </p:txBody>
        </p:sp>
        <p:cxnSp>
          <p:nvCxnSpPr>
            <p:cNvPr id="35875" name="AutoShape 24"/>
            <p:cNvCxnSpPr>
              <a:cxnSpLocks noChangeShapeType="1"/>
            </p:cNvCxnSpPr>
            <p:nvPr/>
          </p:nvCxnSpPr>
          <p:spPr bwMode="auto">
            <a:xfrm rot="5400000" flipH="1">
              <a:off x="3642" y="753"/>
              <a:ext cx="795" cy="1970"/>
            </a:xfrm>
            <a:prstGeom prst="bentConnector2">
              <a:avLst/>
            </a:prstGeom>
            <a:noFill/>
            <a:ln w="28575">
              <a:solidFill>
                <a:schemeClr val="tx1"/>
              </a:solidFill>
              <a:prstDash val="sysDot"/>
              <a:miter lim="800000"/>
              <a:headEnd/>
              <a:tailEnd type="triangle" w="med" len="med"/>
            </a:ln>
          </p:spPr>
        </p:cxnSp>
      </p:grpSp>
      <p:grpSp>
        <p:nvGrpSpPr>
          <p:cNvPr id="35856" name="Group 25"/>
          <p:cNvGrpSpPr>
            <a:grpSpLocks/>
          </p:cNvGrpSpPr>
          <p:nvPr/>
        </p:nvGrpSpPr>
        <p:grpSpPr bwMode="auto">
          <a:xfrm>
            <a:off x="3281363" y="3143251"/>
            <a:ext cx="938212" cy="760413"/>
            <a:chOff x="1056" y="2160"/>
            <a:chExt cx="624" cy="528"/>
          </a:xfrm>
        </p:grpSpPr>
        <p:sp>
          <p:nvSpPr>
            <p:cNvPr id="847898" name="Line 26"/>
            <p:cNvSpPr>
              <a:spLocks noChangeShapeType="1"/>
            </p:cNvSpPr>
            <p:nvPr/>
          </p:nvSpPr>
          <p:spPr bwMode="auto">
            <a:xfrm flipV="1">
              <a:off x="1632" y="2160"/>
              <a:ext cx="0" cy="528"/>
            </a:xfrm>
            <a:prstGeom prst="line">
              <a:avLst/>
            </a:prstGeom>
            <a:noFill/>
            <a:ln w="22225">
              <a:solidFill>
                <a:schemeClr val="tx1"/>
              </a:solidFill>
              <a:prstDash val="dashDot"/>
              <a:round/>
              <a:headEnd/>
              <a:tailEnd type="triangle" w="med" len="med"/>
            </a:ln>
            <a:effectLst/>
          </p:spPr>
          <p:txBody>
            <a:bodyPr/>
            <a:lstStyle/>
            <a:p>
              <a:pPr algn="ctr">
                <a:defRPr/>
              </a:pPr>
              <a:endParaRPr lang="en-US">
                <a:latin typeface="+mn-lt"/>
              </a:endParaRPr>
            </a:p>
          </p:txBody>
        </p:sp>
        <p:sp>
          <p:nvSpPr>
            <p:cNvPr id="29731" name="Text Box 27"/>
            <p:cNvSpPr txBox="1">
              <a:spLocks noChangeArrowheads="1"/>
            </p:cNvSpPr>
            <p:nvPr/>
          </p:nvSpPr>
          <p:spPr bwMode="auto">
            <a:xfrm>
              <a:off x="1056" y="2304"/>
              <a:ext cx="624" cy="212"/>
            </a:xfrm>
            <a:prstGeom prst="rect">
              <a:avLst/>
            </a:prstGeom>
            <a:noFill/>
            <a:ln w="9525">
              <a:noFill/>
              <a:miter lim="800000"/>
              <a:headEnd/>
              <a:tailEnd/>
            </a:ln>
          </p:spPr>
          <p:txBody>
            <a:bodyPr>
              <a:spAutoFit/>
            </a:bodyPr>
            <a:lstStyle/>
            <a:p>
              <a:pPr algn="ctr">
                <a:spcBef>
                  <a:spcPct val="50000"/>
                </a:spcBef>
                <a:defRPr/>
              </a:pPr>
              <a:r>
                <a:rPr lang="en-US" sz="1400" b="1">
                  <a:latin typeface="+mn-lt"/>
                </a:rPr>
                <a:t>Report</a:t>
              </a:r>
            </a:p>
          </p:txBody>
        </p:sp>
      </p:grpSp>
      <p:sp>
        <p:nvSpPr>
          <p:cNvPr id="847900" name="Line 28"/>
          <p:cNvSpPr>
            <a:spLocks noChangeShapeType="1"/>
          </p:cNvSpPr>
          <p:nvPr/>
        </p:nvSpPr>
        <p:spPr bwMode="auto">
          <a:xfrm flipH="1" flipV="1">
            <a:off x="4183063" y="2190751"/>
            <a:ext cx="12700" cy="327025"/>
          </a:xfrm>
          <a:prstGeom prst="line">
            <a:avLst/>
          </a:prstGeom>
          <a:noFill/>
          <a:ln w="22225">
            <a:solidFill>
              <a:schemeClr val="tx1"/>
            </a:solidFill>
            <a:prstDash val="dashDot"/>
            <a:round/>
            <a:headEnd/>
            <a:tailEnd type="triangle" w="med" len="med"/>
          </a:ln>
          <a:effectLst/>
        </p:spPr>
        <p:txBody>
          <a:bodyPr/>
          <a:lstStyle/>
          <a:p>
            <a:pPr algn="ctr">
              <a:defRPr/>
            </a:pPr>
            <a:endParaRPr lang="en-US">
              <a:latin typeface="+mn-lt"/>
            </a:endParaRPr>
          </a:p>
        </p:txBody>
      </p:sp>
      <p:sp>
        <p:nvSpPr>
          <p:cNvPr id="29714" name="Text Box 29"/>
          <p:cNvSpPr txBox="1">
            <a:spLocks noChangeArrowheads="1"/>
          </p:cNvSpPr>
          <p:nvPr/>
        </p:nvSpPr>
        <p:spPr bwMode="auto">
          <a:xfrm>
            <a:off x="3281363" y="2178050"/>
            <a:ext cx="990600" cy="304800"/>
          </a:xfrm>
          <a:prstGeom prst="rect">
            <a:avLst/>
          </a:prstGeom>
          <a:noFill/>
          <a:ln w="9525">
            <a:noFill/>
            <a:miter lim="800000"/>
            <a:headEnd/>
            <a:tailEnd/>
          </a:ln>
        </p:spPr>
        <p:txBody>
          <a:bodyPr>
            <a:spAutoFit/>
          </a:bodyPr>
          <a:lstStyle/>
          <a:p>
            <a:pPr algn="ctr">
              <a:spcBef>
                <a:spcPct val="50000"/>
              </a:spcBef>
              <a:defRPr/>
            </a:pPr>
            <a:r>
              <a:rPr lang="en-US" sz="1400" b="1">
                <a:latin typeface="+mn-lt"/>
              </a:rPr>
              <a:t>Report</a:t>
            </a:r>
          </a:p>
        </p:txBody>
      </p:sp>
      <p:sp>
        <p:nvSpPr>
          <p:cNvPr id="847902" name="Line 30"/>
          <p:cNvSpPr>
            <a:spLocks noChangeShapeType="1"/>
          </p:cNvSpPr>
          <p:nvPr/>
        </p:nvSpPr>
        <p:spPr bwMode="auto">
          <a:xfrm flipH="1">
            <a:off x="6176963" y="3371850"/>
            <a:ext cx="2667000" cy="838200"/>
          </a:xfrm>
          <a:prstGeom prst="line">
            <a:avLst/>
          </a:prstGeom>
          <a:noFill/>
          <a:ln w="12700">
            <a:solidFill>
              <a:schemeClr val="tx1"/>
            </a:solidFill>
            <a:round/>
            <a:headEnd/>
            <a:tailEnd type="triangle" w="med" len="med"/>
          </a:ln>
          <a:effectLst/>
        </p:spPr>
        <p:txBody>
          <a:bodyPr/>
          <a:lstStyle/>
          <a:p>
            <a:pPr algn="ctr">
              <a:defRPr/>
            </a:pPr>
            <a:endParaRPr lang="en-US">
              <a:latin typeface="+mn-lt"/>
            </a:endParaRPr>
          </a:p>
        </p:txBody>
      </p:sp>
      <p:sp>
        <p:nvSpPr>
          <p:cNvPr id="29716" name="Rectangle 31"/>
          <p:cNvSpPr>
            <a:spLocks noChangeArrowheads="1"/>
          </p:cNvSpPr>
          <p:nvPr/>
        </p:nvSpPr>
        <p:spPr bwMode="auto">
          <a:xfrm>
            <a:off x="7243763" y="3981450"/>
            <a:ext cx="950912" cy="336550"/>
          </a:xfrm>
          <a:prstGeom prst="rect">
            <a:avLst/>
          </a:prstGeom>
          <a:noFill/>
          <a:ln w="12700" algn="ctr">
            <a:noFill/>
            <a:miter lim="800000"/>
            <a:headEnd/>
            <a:tailEnd/>
          </a:ln>
        </p:spPr>
        <p:txBody>
          <a:bodyPr wrap="none">
            <a:spAutoFit/>
          </a:bodyPr>
          <a:lstStyle/>
          <a:p>
            <a:pPr algn="ctr">
              <a:defRPr/>
            </a:pPr>
            <a:r>
              <a:rPr lang="en-US" b="1">
                <a:latin typeface="+mn-lt"/>
              </a:rPr>
              <a:t>Tasking</a:t>
            </a:r>
          </a:p>
        </p:txBody>
      </p:sp>
      <p:grpSp>
        <p:nvGrpSpPr>
          <p:cNvPr id="35861" name="Group 35"/>
          <p:cNvGrpSpPr>
            <a:grpSpLocks/>
          </p:cNvGrpSpPr>
          <p:nvPr/>
        </p:nvGrpSpPr>
        <p:grpSpPr bwMode="auto">
          <a:xfrm>
            <a:off x="8843963" y="4004688"/>
            <a:ext cx="1460500" cy="654001"/>
            <a:chOff x="4525" y="2585"/>
            <a:chExt cx="931" cy="110"/>
          </a:xfrm>
        </p:grpSpPr>
        <p:sp>
          <p:nvSpPr>
            <p:cNvPr id="847908" name="Rectangle 36"/>
            <p:cNvSpPr>
              <a:spLocks noChangeArrowheads="1"/>
            </p:cNvSpPr>
            <p:nvPr/>
          </p:nvSpPr>
          <p:spPr bwMode="auto">
            <a:xfrm>
              <a:off x="4525" y="2585"/>
              <a:ext cx="931" cy="110"/>
            </a:xfrm>
            <a:prstGeom prst="rect">
              <a:avLst/>
            </a:prstGeom>
            <a:solidFill>
              <a:srgbClr val="FFFF00"/>
            </a:solidFill>
            <a:ln w="28575">
              <a:solidFill>
                <a:schemeClr val="tx1"/>
              </a:solidFill>
              <a:miter lim="800000"/>
              <a:headEnd/>
              <a:tailEnd/>
            </a:ln>
            <a:effectLst/>
          </p:spPr>
          <p:txBody>
            <a:bodyPr anchor="ctr">
              <a:spAutoFit/>
            </a:bodyPr>
            <a:lstStyle/>
            <a:p>
              <a:pPr algn="ctr">
                <a:defRPr/>
              </a:pPr>
              <a:endParaRPr lang="en-US">
                <a:latin typeface="+mn-lt"/>
              </a:endParaRPr>
            </a:p>
          </p:txBody>
        </p:sp>
        <p:sp>
          <p:nvSpPr>
            <p:cNvPr id="847909" name="Rectangle 37"/>
            <p:cNvSpPr>
              <a:spLocks noChangeArrowheads="1"/>
            </p:cNvSpPr>
            <p:nvPr/>
          </p:nvSpPr>
          <p:spPr bwMode="auto">
            <a:xfrm>
              <a:off x="4560" y="2598"/>
              <a:ext cx="853" cy="83"/>
            </a:xfrm>
            <a:prstGeom prst="rect">
              <a:avLst/>
            </a:prstGeom>
            <a:solidFill>
              <a:srgbClr val="FFFF00"/>
            </a:solidFill>
            <a:ln w="28575">
              <a:noFill/>
              <a:miter lim="800000"/>
              <a:headEnd/>
              <a:tailEnd/>
            </a:ln>
            <a:effectLst/>
          </p:spPr>
          <p:txBody>
            <a:bodyPr wrap="none" anchor="ctr"/>
            <a:lstStyle/>
            <a:p>
              <a:pPr algn="ctr">
                <a:defRPr/>
              </a:pPr>
              <a:r>
                <a:rPr lang="en-US" b="1" dirty="0">
                  <a:latin typeface="+mn-lt"/>
                </a:rPr>
                <a:t>Federal </a:t>
              </a:r>
            </a:p>
            <a:p>
              <a:pPr algn="ctr">
                <a:defRPr/>
              </a:pPr>
              <a:r>
                <a:rPr lang="en-US" b="1" dirty="0">
                  <a:latin typeface="+mn-lt"/>
                </a:rPr>
                <a:t>Agencies</a:t>
              </a:r>
            </a:p>
          </p:txBody>
        </p:sp>
      </p:grpSp>
      <p:sp>
        <p:nvSpPr>
          <p:cNvPr id="847910" name="Line 38"/>
          <p:cNvSpPr>
            <a:spLocks noChangeShapeType="1"/>
          </p:cNvSpPr>
          <p:nvPr/>
        </p:nvSpPr>
        <p:spPr bwMode="auto">
          <a:xfrm flipH="1" flipV="1">
            <a:off x="6405563" y="2838451"/>
            <a:ext cx="2419350" cy="1465263"/>
          </a:xfrm>
          <a:prstGeom prst="line">
            <a:avLst/>
          </a:prstGeom>
          <a:noFill/>
          <a:ln w="12700">
            <a:solidFill>
              <a:schemeClr val="tx1"/>
            </a:solidFill>
            <a:round/>
            <a:headEnd/>
            <a:tailEnd type="triangle" w="med" len="med"/>
          </a:ln>
          <a:effectLst/>
        </p:spPr>
        <p:txBody>
          <a:bodyPr/>
          <a:lstStyle/>
          <a:p>
            <a:pPr algn="ctr">
              <a:defRPr/>
            </a:pPr>
            <a:endParaRPr lang="en-US">
              <a:latin typeface="+mn-lt"/>
            </a:endParaRPr>
          </a:p>
        </p:txBody>
      </p:sp>
      <p:grpSp>
        <p:nvGrpSpPr>
          <p:cNvPr id="35863" name="Group 39"/>
          <p:cNvGrpSpPr>
            <a:grpSpLocks/>
          </p:cNvGrpSpPr>
          <p:nvPr/>
        </p:nvGrpSpPr>
        <p:grpSpPr bwMode="auto">
          <a:xfrm>
            <a:off x="8548688" y="5007088"/>
            <a:ext cx="1898650" cy="623766"/>
            <a:chOff x="4525" y="2566"/>
            <a:chExt cx="931" cy="147"/>
          </a:xfrm>
        </p:grpSpPr>
        <p:sp>
          <p:nvSpPr>
            <p:cNvPr id="847912" name="Rectangle 40"/>
            <p:cNvSpPr>
              <a:spLocks noChangeArrowheads="1"/>
            </p:cNvSpPr>
            <p:nvPr/>
          </p:nvSpPr>
          <p:spPr bwMode="auto">
            <a:xfrm>
              <a:off x="4525" y="2566"/>
              <a:ext cx="931" cy="147"/>
            </a:xfrm>
            <a:prstGeom prst="rect">
              <a:avLst/>
            </a:prstGeom>
            <a:solidFill>
              <a:schemeClr val="hlink"/>
            </a:solidFill>
            <a:ln w="28575">
              <a:solidFill>
                <a:schemeClr val="tx1"/>
              </a:solidFill>
              <a:miter lim="800000"/>
              <a:headEnd/>
              <a:tailEnd/>
            </a:ln>
            <a:effectLst/>
          </p:spPr>
          <p:txBody>
            <a:bodyPr anchor="ctr">
              <a:spAutoFit/>
            </a:bodyPr>
            <a:lstStyle/>
            <a:p>
              <a:pPr algn="ctr">
                <a:defRPr/>
              </a:pPr>
              <a:endParaRPr lang="en-US">
                <a:latin typeface="+mn-lt"/>
              </a:endParaRPr>
            </a:p>
          </p:txBody>
        </p:sp>
        <p:sp>
          <p:nvSpPr>
            <p:cNvPr id="29725" name="Rectangle 41"/>
            <p:cNvSpPr>
              <a:spLocks noChangeArrowheads="1"/>
            </p:cNvSpPr>
            <p:nvPr/>
          </p:nvSpPr>
          <p:spPr bwMode="auto">
            <a:xfrm>
              <a:off x="4560" y="2573"/>
              <a:ext cx="860" cy="131"/>
            </a:xfrm>
            <a:prstGeom prst="rect">
              <a:avLst/>
            </a:prstGeom>
            <a:solidFill>
              <a:schemeClr val="hlink"/>
            </a:solidFill>
            <a:ln w="28575">
              <a:noFill/>
              <a:miter lim="800000"/>
              <a:headEnd/>
              <a:tailEnd/>
            </a:ln>
          </p:spPr>
          <p:txBody>
            <a:bodyPr wrap="none" anchor="ctr"/>
            <a:lstStyle/>
            <a:p>
              <a:pPr algn="ctr">
                <a:defRPr/>
              </a:pPr>
              <a:r>
                <a:rPr lang="en-US" dirty="0">
                  <a:latin typeface="+mn-lt"/>
                </a:rPr>
                <a:t>State/local </a:t>
              </a:r>
            </a:p>
            <a:p>
              <a:pPr algn="ctr">
                <a:defRPr/>
              </a:pPr>
              <a:r>
                <a:rPr lang="en-US" dirty="0">
                  <a:latin typeface="+mn-lt"/>
                </a:rPr>
                <a:t>Agencies or NGOs</a:t>
              </a:r>
            </a:p>
          </p:txBody>
        </p:sp>
      </p:grpSp>
      <p:sp>
        <p:nvSpPr>
          <p:cNvPr id="847914" name="Line 42"/>
          <p:cNvSpPr>
            <a:spLocks noChangeShapeType="1"/>
          </p:cNvSpPr>
          <p:nvPr/>
        </p:nvSpPr>
        <p:spPr bwMode="auto">
          <a:xfrm flipH="1" flipV="1">
            <a:off x="6459538" y="2863851"/>
            <a:ext cx="2087562" cy="2366963"/>
          </a:xfrm>
          <a:prstGeom prst="line">
            <a:avLst/>
          </a:prstGeom>
          <a:noFill/>
          <a:ln w="12700">
            <a:solidFill>
              <a:schemeClr val="tx1"/>
            </a:solidFill>
            <a:round/>
            <a:headEnd/>
            <a:tailEnd type="triangle" w="med" len="med"/>
          </a:ln>
          <a:effectLst/>
        </p:spPr>
        <p:txBody>
          <a:bodyPr/>
          <a:lstStyle/>
          <a:p>
            <a:pPr algn="ctr">
              <a:defRPr/>
            </a:pPr>
            <a:endParaRPr lang="en-US">
              <a:latin typeface="+mn-lt"/>
            </a:endParaRPr>
          </a:p>
        </p:txBody>
      </p:sp>
      <p:sp>
        <p:nvSpPr>
          <p:cNvPr id="847915" name="Line 43"/>
          <p:cNvSpPr>
            <a:spLocks noChangeShapeType="1"/>
          </p:cNvSpPr>
          <p:nvPr/>
        </p:nvSpPr>
        <p:spPr bwMode="auto">
          <a:xfrm flipH="1" flipV="1">
            <a:off x="6180138" y="4210051"/>
            <a:ext cx="2366962" cy="1033463"/>
          </a:xfrm>
          <a:prstGeom prst="line">
            <a:avLst/>
          </a:prstGeom>
          <a:noFill/>
          <a:ln w="12700">
            <a:solidFill>
              <a:schemeClr val="tx1"/>
            </a:solidFill>
            <a:round/>
            <a:headEnd/>
            <a:tailEnd type="triangle" w="med" len="med"/>
          </a:ln>
          <a:effectLst/>
        </p:spPr>
        <p:txBody>
          <a:bodyPr/>
          <a:lstStyle/>
          <a:p>
            <a:pPr algn="ctr">
              <a:defRPr/>
            </a:pPr>
            <a:endParaRPr lang="en-US">
              <a:latin typeface="+mn-lt"/>
            </a:endParaRPr>
          </a:p>
        </p:txBody>
      </p:sp>
      <p:sp>
        <p:nvSpPr>
          <p:cNvPr id="847916" name="Line 44"/>
          <p:cNvSpPr>
            <a:spLocks noChangeShapeType="1"/>
          </p:cNvSpPr>
          <p:nvPr/>
        </p:nvSpPr>
        <p:spPr bwMode="auto">
          <a:xfrm flipH="1" flipV="1">
            <a:off x="6167438" y="4210051"/>
            <a:ext cx="2659062" cy="119063"/>
          </a:xfrm>
          <a:prstGeom prst="line">
            <a:avLst/>
          </a:prstGeom>
          <a:noFill/>
          <a:ln w="12700">
            <a:solidFill>
              <a:schemeClr val="tx1"/>
            </a:solidFill>
            <a:round/>
            <a:headEnd/>
            <a:tailEnd type="triangle" w="med" len="med"/>
          </a:ln>
          <a:effectLst/>
        </p:spPr>
        <p:txBody>
          <a:bodyPr/>
          <a:lstStyle/>
          <a:p>
            <a:pPr algn="ctr">
              <a:defRPr/>
            </a:pPr>
            <a:endParaRPr lang="en-US">
              <a:latin typeface="+mn-lt"/>
            </a:endParaRPr>
          </a:p>
        </p:txBody>
      </p:sp>
      <p:sp>
        <p:nvSpPr>
          <p:cNvPr id="46" name="Rectangle 45"/>
          <p:cNvSpPr/>
          <p:nvPr/>
        </p:nvSpPr>
        <p:spPr>
          <a:xfrm>
            <a:off x="2971800" y="215901"/>
            <a:ext cx="7696200" cy="769441"/>
          </a:xfrm>
          <a:prstGeom prst="rect">
            <a:avLst/>
          </a:prstGeom>
        </p:spPr>
        <p:txBody>
          <a:bodyPr>
            <a:spAutoFit/>
          </a:bodyPr>
          <a:lstStyle/>
          <a:p>
            <a:pPr algn="ctr">
              <a:defRPr/>
            </a:pPr>
            <a:r>
              <a:rPr lang="en-US" sz="4400" dirty="0">
                <a:latin typeface="Arial Black" panose="020B0A04020102020204" pitchFamily="34" charset="0"/>
              </a:rPr>
              <a:t>Request for Forces</a:t>
            </a:r>
          </a:p>
        </p:txBody>
      </p:sp>
      <p:sp>
        <p:nvSpPr>
          <p:cNvPr id="44" name="Slide Number Placeholder 4">
            <a:extLst>
              <a:ext uri="{FF2B5EF4-FFF2-40B4-BE49-F238E27FC236}">
                <a16:creationId xmlns:a16="http://schemas.microsoft.com/office/drawing/2014/main" id="{2905330A-CD19-4745-AB04-49615DD4F618}"/>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34</a:t>
            </a:fld>
            <a:endParaRPr lang="en-US" sz="1600" dirty="0">
              <a:solidFill>
                <a:srgbClr val="BDBDBD"/>
              </a:solidFill>
              <a:latin typeface="Arial Black" panose="020B0A04020102020204" pitchFamily="34"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4572000" y="923926"/>
            <a:ext cx="6096000" cy="5847755"/>
          </a:xfrm>
          <a:prstGeom prst="rect">
            <a:avLst/>
          </a:prstGeom>
          <a:noFill/>
          <a:ln w="9525">
            <a:noFill/>
            <a:miter lim="800000"/>
            <a:headEnd/>
            <a:tailEnd/>
          </a:ln>
        </p:spPr>
        <p:txBody>
          <a:bodyPr wrap="square">
            <a:spAutoFit/>
          </a:bodyPr>
          <a:lstStyle/>
          <a:p>
            <a:pPr marL="342900" indent="-342900">
              <a:spcBef>
                <a:spcPct val="50000"/>
              </a:spcBef>
              <a:defRPr/>
            </a:pPr>
            <a:endParaRPr lang="en-US" sz="2400" b="1" dirty="0">
              <a:effectLst>
                <a:outerShdw blurRad="38100" dist="38100" dir="2700000" algn="tl">
                  <a:srgbClr val="C0C0C0"/>
                </a:outerShdw>
              </a:effectLst>
              <a:latin typeface="Arial" charset="0"/>
            </a:endParaRPr>
          </a:p>
          <a:p>
            <a:pPr marL="800100" lvl="1" indent="-342900">
              <a:spcBef>
                <a:spcPct val="50000"/>
              </a:spcBef>
              <a:buFont typeface="Arial" panose="020B0604020202020204" pitchFamily="34" charset="0"/>
              <a:buChar char="•"/>
              <a:defRPr/>
            </a:pPr>
            <a:r>
              <a:rPr lang="en-US" sz="2000" dirty="0">
                <a:effectLst>
                  <a:outerShdw blurRad="38100" dist="38100" dir="2700000" algn="tl">
                    <a:srgbClr val="C0C0C0"/>
                  </a:outerShdw>
                </a:effectLst>
                <a:latin typeface="+mj-lt"/>
              </a:rPr>
              <a:t>CAP is ready, willing and able to assist</a:t>
            </a:r>
          </a:p>
          <a:p>
            <a:pPr marL="800100" lvl="1" indent="-342900">
              <a:spcBef>
                <a:spcPts val="600"/>
              </a:spcBef>
              <a:buFont typeface="Arial" panose="020B0604020202020204" pitchFamily="34" charset="0"/>
              <a:buChar char="•"/>
              <a:defRPr/>
            </a:pPr>
            <a:r>
              <a:rPr lang="en-US" sz="2000" dirty="0">
                <a:effectLst>
                  <a:outerShdw blurRad="38100" dist="38100" dir="2700000" algn="tl">
                    <a:srgbClr val="C0C0C0"/>
                  </a:outerShdw>
                </a:effectLst>
                <a:latin typeface="+mj-lt"/>
              </a:rPr>
              <a:t>CAP volunteers are trained professionals who will work to meet your requirements</a:t>
            </a:r>
          </a:p>
          <a:p>
            <a:pPr marL="1257300" lvl="2" indent="-342900">
              <a:spcBef>
                <a:spcPts val="600"/>
              </a:spcBef>
              <a:buFont typeface="Arial" panose="020B0604020202020204" pitchFamily="34" charset="0"/>
              <a:buChar char="•"/>
              <a:defRPr/>
            </a:pPr>
            <a:r>
              <a:rPr lang="en-US" sz="2000" dirty="0">
                <a:effectLst>
                  <a:outerShdw blurRad="38100" dist="38100" dir="2700000" algn="tl">
                    <a:srgbClr val="C0C0C0"/>
                  </a:outerShdw>
                </a:effectLst>
                <a:latin typeface="+mj-lt"/>
              </a:rPr>
              <a:t>Airborne Reconnaissance</a:t>
            </a:r>
          </a:p>
          <a:p>
            <a:pPr marL="1257300" lvl="2" indent="-342900">
              <a:spcBef>
                <a:spcPts val="600"/>
              </a:spcBef>
              <a:buFont typeface="Arial" panose="020B0604020202020204" pitchFamily="34" charset="0"/>
              <a:buChar char="•"/>
              <a:defRPr/>
            </a:pPr>
            <a:r>
              <a:rPr lang="en-US" sz="2000" dirty="0">
                <a:effectLst>
                  <a:outerShdw blurRad="38100" dist="38100" dir="2700000" algn="tl">
                    <a:srgbClr val="C0C0C0"/>
                  </a:outerShdw>
                </a:effectLst>
                <a:latin typeface="+mj-lt"/>
              </a:rPr>
              <a:t>Air Defense Intercept Training</a:t>
            </a:r>
          </a:p>
          <a:p>
            <a:pPr marL="1257300" lvl="2" indent="-342900">
              <a:spcBef>
                <a:spcPts val="600"/>
              </a:spcBef>
              <a:buFont typeface="Arial" panose="020B0604020202020204" pitchFamily="34" charset="0"/>
              <a:buChar char="•"/>
              <a:defRPr/>
            </a:pPr>
            <a:r>
              <a:rPr lang="en-US" sz="2000" dirty="0">
                <a:effectLst>
                  <a:outerShdw blurRad="38100" dist="38100" dir="2700000" algn="tl">
                    <a:srgbClr val="C0C0C0"/>
                  </a:outerShdw>
                </a:effectLst>
                <a:latin typeface="+mj-lt"/>
              </a:rPr>
              <a:t>Communications Support</a:t>
            </a:r>
          </a:p>
          <a:p>
            <a:pPr marL="1257300" lvl="2" indent="-342900">
              <a:spcBef>
                <a:spcPts val="600"/>
              </a:spcBef>
              <a:buFont typeface="Arial" panose="020B0604020202020204" pitchFamily="34" charset="0"/>
              <a:buChar char="•"/>
              <a:defRPr/>
            </a:pPr>
            <a:r>
              <a:rPr lang="en-US" sz="2000" dirty="0">
                <a:effectLst>
                  <a:outerShdw blurRad="38100" dist="38100" dir="2700000" algn="tl">
                    <a:srgbClr val="C0C0C0"/>
                  </a:outerShdw>
                </a:effectLst>
                <a:latin typeface="+mj-lt"/>
              </a:rPr>
              <a:t>Chaplain Services</a:t>
            </a:r>
          </a:p>
          <a:p>
            <a:pPr marL="1257300" lvl="2" indent="-342900">
              <a:spcBef>
                <a:spcPts val="600"/>
              </a:spcBef>
              <a:buFont typeface="Arial" panose="020B0604020202020204" pitchFamily="34" charset="0"/>
              <a:buChar char="•"/>
              <a:defRPr/>
            </a:pPr>
            <a:r>
              <a:rPr lang="en-US" sz="2000" dirty="0">
                <a:effectLst>
                  <a:outerShdw blurRad="38100" dist="38100" dir="2700000" algn="tl">
                    <a:srgbClr val="C0C0C0"/>
                  </a:outerShdw>
                </a:effectLst>
                <a:latin typeface="+mj-lt"/>
              </a:rPr>
              <a:t>Low level route surveys</a:t>
            </a:r>
          </a:p>
          <a:p>
            <a:pPr marL="1257300" lvl="2" indent="-342900">
              <a:spcBef>
                <a:spcPts val="600"/>
              </a:spcBef>
              <a:buFont typeface="Arial" panose="020B0604020202020204" pitchFamily="34" charset="0"/>
              <a:buChar char="•"/>
              <a:defRPr/>
            </a:pPr>
            <a:r>
              <a:rPr lang="en-US" sz="2000" dirty="0">
                <a:effectLst>
                  <a:outerShdw blurRad="38100" dist="38100" dir="2700000" algn="tl">
                    <a:srgbClr val="C0C0C0"/>
                  </a:outerShdw>
                </a:effectLst>
                <a:latin typeface="+mj-lt"/>
              </a:rPr>
              <a:t>AF Thunderbird pre-show surveys</a:t>
            </a:r>
          </a:p>
          <a:p>
            <a:pPr marL="1257300" lvl="2" indent="-342900">
              <a:spcBef>
                <a:spcPts val="600"/>
              </a:spcBef>
              <a:buFont typeface="Arial" panose="020B0604020202020204" pitchFamily="34" charset="0"/>
              <a:buChar char="•"/>
              <a:defRPr/>
            </a:pPr>
            <a:r>
              <a:rPr lang="en-US" sz="2000" dirty="0">
                <a:effectLst>
                  <a:outerShdw blurRad="38100" dist="38100" dir="2700000" algn="tl">
                    <a:srgbClr val="C0C0C0"/>
                  </a:outerShdw>
                </a:effectLst>
                <a:latin typeface="+mj-lt"/>
              </a:rPr>
              <a:t>Disaster Mental Health Response Teams</a:t>
            </a:r>
          </a:p>
          <a:p>
            <a:pPr marL="1257300" lvl="2" indent="-342900">
              <a:spcBef>
                <a:spcPts val="600"/>
              </a:spcBef>
              <a:buFont typeface="Arial" panose="020B0604020202020204" pitchFamily="34" charset="0"/>
              <a:buChar char="•"/>
              <a:defRPr/>
            </a:pPr>
            <a:r>
              <a:rPr lang="en-US" sz="2000" dirty="0">
                <a:effectLst>
                  <a:outerShdw blurRad="38100" dist="38100" dir="2700000" algn="tl">
                    <a:srgbClr val="C0C0C0"/>
                  </a:outerShdw>
                </a:effectLst>
                <a:latin typeface="+mj-lt"/>
              </a:rPr>
              <a:t>Cordon support &amp; crowd control</a:t>
            </a:r>
          </a:p>
          <a:p>
            <a:pPr marL="1257300" lvl="2" indent="-342900">
              <a:spcBef>
                <a:spcPts val="600"/>
              </a:spcBef>
              <a:buFont typeface="Arial" panose="020B0604020202020204" pitchFamily="34" charset="0"/>
              <a:buChar char="•"/>
              <a:defRPr/>
            </a:pPr>
            <a:r>
              <a:rPr lang="en-US" sz="2000" dirty="0">
                <a:effectLst>
                  <a:outerShdw blurRad="38100" dist="38100" dir="2700000" algn="tl">
                    <a:srgbClr val="C0C0C0"/>
                  </a:outerShdw>
                </a:effectLst>
                <a:latin typeface="+mj-lt"/>
              </a:rPr>
              <a:t>Shelter Management</a:t>
            </a:r>
          </a:p>
          <a:p>
            <a:pPr marL="1257300" lvl="2" indent="-342900">
              <a:spcBef>
                <a:spcPts val="600"/>
              </a:spcBef>
              <a:buFont typeface="Arial" panose="020B0604020202020204" pitchFamily="34" charset="0"/>
              <a:buChar char="•"/>
              <a:defRPr/>
            </a:pPr>
            <a:r>
              <a:rPr lang="en-US" sz="2000" dirty="0">
                <a:effectLst>
                  <a:outerShdw blurRad="38100" dist="38100" dir="2700000" algn="tl">
                    <a:srgbClr val="C0C0C0"/>
                  </a:outerShdw>
                </a:effectLst>
                <a:latin typeface="+mj-lt"/>
              </a:rPr>
              <a:t>Wing Inspection Team support</a:t>
            </a:r>
          </a:p>
          <a:p>
            <a:pPr marL="800100" lvl="1" indent="-342900">
              <a:spcBef>
                <a:spcPts val="600"/>
              </a:spcBef>
              <a:buFont typeface="Arial" panose="020B0604020202020204" pitchFamily="34" charset="0"/>
              <a:buChar char="•"/>
              <a:defRPr/>
            </a:pPr>
            <a:r>
              <a:rPr lang="en-US" sz="2000" dirty="0">
                <a:effectLst>
                  <a:outerShdw blurRad="38100" dist="38100" dir="2700000" algn="tl">
                    <a:srgbClr val="C0C0C0"/>
                  </a:outerShdw>
                </a:effectLst>
                <a:latin typeface="+mj-lt"/>
              </a:rPr>
              <a:t>CAP is a cost-effective force multiplier</a:t>
            </a:r>
          </a:p>
        </p:txBody>
      </p:sp>
      <p:sp>
        <p:nvSpPr>
          <p:cNvPr id="5" name="Rectangle 4"/>
          <p:cNvSpPr/>
          <p:nvPr/>
        </p:nvSpPr>
        <p:spPr>
          <a:xfrm>
            <a:off x="1524000" y="215901"/>
            <a:ext cx="10668000" cy="769441"/>
          </a:xfrm>
          <a:prstGeom prst="rect">
            <a:avLst/>
          </a:prstGeom>
        </p:spPr>
        <p:txBody>
          <a:bodyPr wrap="square">
            <a:spAutoFit/>
          </a:bodyPr>
          <a:lstStyle/>
          <a:p>
            <a:pPr algn="ctr">
              <a:defRPr/>
            </a:pPr>
            <a:r>
              <a:rPr lang="en-US" sz="4400" b="1" dirty="0">
                <a:latin typeface="Arial Black" panose="020B0A04020102020204" pitchFamily="34" charset="0"/>
              </a:rPr>
              <a:t>Bottom Line</a:t>
            </a:r>
          </a:p>
        </p:txBody>
      </p:sp>
      <p:sp>
        <p:nvSpPr>
          <p:cNvPr id="2" name="Rectangle 2"/>
          <p:cNvSpPr>
            <a:spLocks noChangeArrowheads="1"/>
          </p:cNvSpPr>
          <p:nvPr/>
        </p:nvSpPr>
        <p:spPr bwMode="auto">
          <a:xfrm>
            <a:off x="1524001" y="-169277"/>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2708" name="Picture 4" descr="CAP Hurricanne Flor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999" y="4114800"/>
            <a:ext cx="3357772" cy="2657867"/>
          </a:xfrm>
          <a:prstGeom prst="rect">
            <a:avLst/>
          </a:prstGeom>
          <a:noFill/>
          <a:extLst>
            <a:ext uri="{909E8E84-426E-40DD-AFC4-6F175D3DCCD1}">
              <a14:hiddenFill xmlns:a14="http://schemas.microsoft.com/office/drawing/2010/main">
                <a:solidFill>
                  <a:srgbClr val="FFFFFF"/>
                </a:solidFill>
              </a14:hiddenFill>
            </a:ext>
          </a:extLst>
        </p:spPr>
      </p:pic>
      <p:pic>
        <p:nvPicPr>
          <p:cNvPr id="72710" name="Picture 6" descr="Image result for civil air patrol communications pictures"/>
          <p:cNvPicPr>
            <a:picLocks noChangeAspect="1" noChangeArrowheads="1"/>
          </p:cNvPicPr>
          <p:nvPr/>
        </p:nvPicPr>
        <p:blipFill rotWithShape="1">
          <a:blip r:embed="rId4">
            <a:extLst>
              <a:ext uri="{28A0092B-C50C-407E-A947-70E740481C1C}">
                <a14:useLocalDpi xmlns:a14="http://schemas.microsoft.com/office/drawing/2010/main" val="0"/>
              </a:ext>
            </a:extLst>
          </a:blip>
          <a:srcRect l="31426"/>
          <a:stretch/>
        </p:blipFill>
        <p:spPr bwMode="auto">
          <a:xfrm>
            <a:off x="1674999" y="1388403"/>
            <a:ext cx="3387778" cy="2600174"/>
          </a:xfrm>
          <a:prstGeom prst="rect">
            <a:avLst/>
          </a:prstGeom>
          <a:noFill/>
          <a:extLst>
            <a:ext uri="{909E8E84-426E-40DD-AFC4-6F175D3DCCD1}">
              <a14:hiddenFill xmlns:a14="http://schemas.microsoft.com/office/drawing/2010/main">
                <a:solidFill>
                  <a:srgbClr val="FFFFFF"/>
                </a:solidFill>
              </a14:hiddenFill>
            </a:ext>
          </a:extLst>
        </p:spPr>
      </p:pic>
      <p:pic>
        <p:nvPicPr>
          <p:cNvPr id="10" name="40E0233D-6688-4E42-962A-D128DA49A291">
            <a:extLst>
              <a:ext uri="{FF2B5EF4-FFF2-40B4-BE49-F238E27FC236}">
                <a16:creationId xmlns:a16="http://schemas.microsoft.com/office/drawing/2014/main" id="{D97AEBF2-D2F8-4BF3-B54C-F6E1DDE8C6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172" y="5781935"/>
            <a:ext cx="825416" cy="95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4">
            <a:extLst>
              <a:ext uri="{FF2B5EF4-FFF2-40B4-BE49-F238E27FC236}">
                <a16:creationId xmlns:a16="http://schemas.microsoft.com/office/drawing/2014/main" id="{93D6D59A-7ABB-4E53-9A89-65DEDD4D3385}"/>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35</a:t>
            </a:fld>
            <a:endParaRPr lang="en-US" sz="1600" dirty="0">
              <a:solidFill>
                <a:srgbClr val="BDBDBD"/>
              </a:solidFill>
              <a:latin typeface="Arial Black" panose="020B0A04020102020204" pitchFamily="34"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096CA-A8F7-4CC8-A959-897D09E792CD}"/>
              </a:ext>
            </a:extLst>
          </p:cNvPr>
          <p:cNvSpPr/>
          <p:nvPr/>
        </p:nvSpPr>
        <p:spPr>
          <a:xfrm>
            <a:off x="0" y="36944"/>
            <a:ext cx="12192000" cy="1200329"/>
          </a:xfrm>
          <a:prstGeom prst="rect">
            <a:avLst/>
          </a:prstGeom>
        </p:spPr>
        <p:txBody>
          <a:bodyPr wrap="square">
            <a:spAutoFit/>
          </a:bodyPr>
          <a:lstStyle/>
          <a:p>
            <a:pPr algn="ctr" eaLnBrk="1" hangingPunct="1">
              <a:defRPr/>
            </a:pPr>
            <a:r>
              <a:rPr lang="en-US" sz="7200" dirty="0">
                <a:latin typeface="Arial Black" panose="020B0A04020102020204" pitchFamily="34" charset="0"/>
              </a:rPr>
              <a:t>QUESTIONS?</a:t>
            </a:r>
          </a:p>
        </p:txBody>
      </p:sp>
      <p:pic>
        <p:nvPicPr>
          <p:cNvPr id="2" name="Picture 1">
            <a:extLst>
              <a:ext uri="{FF2B5EF4-FFF2-40B4-BE49-F238E27FC236}">
                <a16:creationId xmlns:a16="http://schemas.microsoft.com/office/drawing/2014/main" id="{A0465C63-8677-4F3C-973A-425ED4023BA7}"/>
              </a:ext>
            </a:extLst>
          </p:cNvPr>
          <p:cNvPicPr>
            <a:picLocks noChangeAspect="1"/>
          </p:cNvPicPr>
          <p:nvPr/>
        </p:nvPicPr>
        <p:blipFill>
          <a:blip r:embed="rId2"/>
          <a:stretch>
            <a:fillRect/>
          </a:stretch>
        </p:blipFill>
        <p:spPr>
          <a:xfrm>
            <a:off x="3269672" y="1237273"/>
            <a:ext cx="5652656" cy="5652656"/>
          </a:xfrm>
          <a:prstGeom prst="rect">
            <a:avLst/>
          </a:prstGeom>
        </p:spPr>
      </p:pic>
      <p:sp>
        <p:nvSpPr>
          <p:cNvPr id="8" name="Slide Number Placeholder 4">
            <a:extLst>
              <a:ext uri="{FF2B5EF4-FFF2-40B4-BE49-F238E27FC236}">
                <a16:creationId xmlns:a16="http://schemas.microsoft.com/office/drawing/2014/main" id="{48C6A255-BE82-4980-BD45-C5B394802578}"/>
              </a:ext>
            </a:extLst>
          </p:cNvPr>
          <p:cNvSpPr>
            <a:spLocks noGrp="1"/>
          </p:cNvSpPr>
          <p:nvPr>
            <p:ph type="sldNum" sz="quarter" idx="11"/>
          </p:nvPr>
        </p:nvSpPr>
        <p:spPr>
          <a:xfrm>
            <a:off x="10932666" y="6459897"/>
            <a:ext cx="956865" cy="321416"/>
          </a:xfrm>
        </p:spPr>
        <p:txBody>
          <a:bodyPr/>
          <a:lstStyle/>
          <a:p>
            <a:fld id="{A47E3F7A-0EE5-45E7-B40F-D7CBCF0FD8B8}" type="slidenum">
              <a:rPr lang="en-US" smtClean="0"/>
              <a:pPr/>
              <a:t>36</a:t>
            </a:fld>
            <a:endParaRPr lang="en-US" dirty="0"/>
          </a:p>
        </p:txBody>
      </p:sp>
    </p:spTree>
    <p:extLst>
      <p:ext uri="{BB962C8B-B14F-4D97-AF65-F5344CB8AC3E}">
        <p14:creationId xmlns:p14="http://schemas.microsoft.com/office/powerpoint/2010/main" val="47310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1576137" y="215901"/>
            <a:ext cx="10615863" cy="769441"/>
          </a:xfrm>
          <a:prstGeom prst="rect">
            <a:avLst/>
          </a:prstGeom>
        </p:spPr>
        <p:txBody>
          <a:bodyPr wrap="square">
            <a:spAutoFit/>
          </a:bodyPr>
          <a:lstStyle/>
          <a:p>
            <a:pPr algn="ctr">
              <a:defRPr/>
            </a:pPr>
            <a:r>
              <a:rPr lang="en-US" sz="4400" dirty="0">
                <a:latin typeface="Arial Black" panose="020B0A04020102020204" pitchFamily="34" charset="0"/>
              </a:rPr>
              <a:t>Disaster Relief Operations</a:t>
            </a:r>
          </a:p>
        </p:txBody>
      </p:sp>
      <p:pic>
        <p:nvPicPr>
          <p:cNvPr id="28676" name="Picture 11" descr="PR Refinery Fire 10-1-3369.jpg"/>
          <p:cNvPicPr>
            <a:picLocks noChangeAspect="1"/>
          </p:cNvPicPr>
          <p:nvPr/>
        </p:nvPicPr>
        <p:blipFill>
          <a:blip r:embed="rId3" cstate="print"/>
          <a:srcRect/>
          <a:stretch>
            <a:fillRect/>
          </a:stretch>
        </p:blipFill>
        <p:spPr bwMode="auto">
          <a:xfrm>
            <a:off x="0" y="3913174"/>
            <a:ext cx="4267200" cy="2944826"/>
          </a:xfrm>
          <a:prstGeom prst="rect">
            <a:avLst/>
          </a:prstGeom>
          <a:noFill/>
          <a:ln w="9525">
            <a:noFill/>
            <a:miter lim="800000"/>
            <a:headEnd/>
            <a:tailEnd/>
          </a:ln>
        </p:spPr>
      </p:pic>
      <p:pic>
        <p:nvPicPr>
          <p:cNvPr id="28678" name="Picture 8" descr="AR Tornado - APR 2014b.jpg"/>
          <p:cNvPicPr>
            <a:picLocks noChangeAspect="1"/>
          </p:cNvPicPr>
          <p:nvPr/>
        </p:nvPicPr>
        <p:blipFill>
          <a:blip r:embed="rId4" cstate="print"/>
          <a:srcRect l="19591" t="16853" b="12640"/>
          <a:stretch>
            <a:fillRect/>
          </a:stretch>
        </p:blipFill>
        <p:spPr bwMode="auto">
          <a:xfrm>
            <a:off x="3978328" y="1188060"/>
            <a:ext cx="4901394" cy="2853617"/>
          </a:xfrm>
          <a:prstGeom prst="rect">
            <a:avLst/>
          </a:prstGeom>
          <a:noFill/>
          <a:ln w="9525">
            <a:noFill/>
            <a:miter lim="800000"/>
            <a:headEnd/>
            <a:tailEnd/>
          </a:ln>
        </p:spPr>
      </p:pic>
      <p:sp>
        <p:nvSpPr>
          <p:cNvPr id="2" name="AutoShape 2">
            <a:extLst>
              <a:ext uri="{FF2B5EF4-FFF2-40B4-BE49-F238E27FC236}">
                <a16:creationId xmlns:a16="http://schemas.microsoft.com/office/drawing/2014/main" id="{7395EEEF-666C-4C3A-851D-2071922C9452}"/>
              </a:ext>
            </a:extLst>
          </p:cNvPr>
          <p:cNvSpPr>
            <a:spLocks noChangeAspect="1" noChangeArrowheads="1"/>
          </p:cNvSpPr>
          <p:nvPr/>
        </p:nvSpPr>
        <p:spPr bwMode="auto">
          <a:xfrm>
            <a:off x="9806201" y="2852736"/>
            <a:ext cx="252048" cy="2520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6" descr="A group of people sitting at a table&#10;&#10;Description generated with very high confidence">
            <a:extLst>
              <a:ext uri="{FF2B5EF4-FFF2-40B4-BE49-F238E27FC236}">
                <a16:creationId xmlns:a16="http://schemas.microsoft.com/office/drawing/2014/main" id="{485B680C-FACE-4DDF-92B9-BBD1695690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60294" y="1188060"/>
            <a:ext cx="3356784" cy="3002940"/>
          </a:xfrm>
          <a:prstGeom prst="rect">
            <a:avLst/>
          </a:prstGeom>
        </p:spPr>
      </p:pic>
      <p:pic>
        <p:nvPicPr>
          <p:cNvPr id="3" name="Picture 2">
            <a:extLst>
              <a:ext uri="{FF2B5EF4-FFF2-40B4-BE49-F238E27FC236}">
                <a16:creationId xmlns:a16="http://schemas.microsoft.com/office/drawing/2014/main" id="{1C461A6F-99D1-4E10-A28E-D4E157C5AC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746" t="15952" r="22486" b="8214"/>
          <a:stretch/>
        </p:blipFill>
        <p:spPr>
          <a:xfrm>
            <a:off x="3858" y="1190263"/>
            <a:ext cx="4263342" cy="2864768"/>
          </a:xfrm>
          <a:prstGeom prst="rect">
            <a:avLst/>
          </a:prstGeom>
        </p:spPr>
      </p:pic>
      <p:pic>
        <p:nvPicPr>
          <p:cNvPr id="15" name="Picture 4" descr="A picture containing person, indoor, truck, man&#10;&#10;Description generated with very high confidence">
            <a:extLst>
              <a:ext uri="{FF2B5EF4-FFF2-40B4-BE49-F238E27FC236}">
                <a16:creationId xmlns:a16="http://schemas.microsoft.com/office/drawing/2014/main" id="{A06C4275-8F59-48CF-B783-77C543BD321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5850" b="18659"/>
          <a:stretch/>
        </p:blipFill>
        <p:spPr>
          <a:xfrm>
            <a:off x="4267200" y="4041677"/>
            <a:ext cx="3160256" cy="2816323"/>
          </a:xfrm>
          <a:prstGeom prst="rect">
            <a:avLst/>
          </a:prstGeom>
        </p:spPr>
      </p:pic>
      <p:pic>
        <p:nvPicPr>
          <p:cNvPr id="7174" name="Picture 6" descr="View from above">
            <a:extLst>
              <a:ext uri="{FF2B5EF4-FFF2-40B4-BE49-F238E27FC236}">
                <a16:creationId xmlns:a16="http://schemas.microsoft.com/office/drawing/2014/main" id="{CE21942F-D69A-4AE8-8F8E-23E5C2BAF7F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3424" t="28290" r="8950" b="29342"/>
          <a:stretch/>
        </p:blipFill>
        <p:spPr bwMode="auto">
          <a:xfrm>
            <a:off x="7427456" y="4041677"/>
            <a:ext cx="4789622" cy="28405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032EBAE-9369-4457-9358-B5563C6E856E}"/>
              </a:ext>
            </a:extLst>
          </p:cNvPr>
          <p:cNvPicPr>
            <a:picLocks noChangeAspect="1"/>
          </p:cNvPicPr>
          <p:nvPr/>
        </p:nvPicPr>
        <p:blipFill>
          <a:blip r:embed="rId9"/>
          <a:stretch>
            <a:fillRect/>
          </a:stretch>
        </p:blipFill>
        <p:spPr>
          <a:xfrm>
            <a:off x="38100" y="38100"/>
            <a:ext cx="1143000" cy="1143000"/>
          </a:xfrm>
          <a:prstGeom prst="rect">
            <a:avLst/>
          </a:prstGeom>
        </p:spPr>
      </p:pic>
    </p:spTree>
    <p:extLst>
      <p:ext uri="{BB962C8B-B14F-4D97-AF65-F5344CB8AC3E}">
        <p14:creationId xmlns:p14="http://schemas.microsoft.com/office/powerpoint/2010/main" val="18249516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3">
            <a:extLst>
              <a:ext uri="{FF2B5EF4-FFF2-40B4-BE49-F238E27FC236}">
                <a16:creationId xmlns:a16="http://schemas.microsoft.com/office/drawing/2014/main" id="{E271775D-E96F-4C15-A878-725F0E9070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000" t="28140" r="23000" b="44579"/>
          <a:stretch/>
        </p:blipFill>
        <p:spPr>
          <a:xfrm>
            <a:off x="4720949" y="986588"/>
            <a:ext cx="4417544" cy="1325613"/>
          </a:xfrm>
          <a:prstGeom prst="rect">
            <a:avLst/>
          </a:prstGeom>
        </p:spPr>
      </p:pic>
      <p:sp>
        <p:nvSpPr>
          <p:cNvPr id="5" name="Rectangle 4"/>
          <p:cNvSpPr/>
          <p:nvPr/>
        </p:nvSpPr>
        <p:spPr>
          <a:xfrm>
            <a:off x="1275348" y="120592"/>
            <a:ext cx="11036968" cy="707886"/>
          </a:xfrm>
          <a:prstGeom prst="rect">
            <a:avLst/>
          </a:prstGeom>
        </p:spPr>
        <p:txBody>
          <a:bodyPr wrap="square">
            <a:spAutoFit/>
          </a:bodyPr>
          <a:lstStyle/>
          <a:p>
            <a:pPr algn="ctr">
              <a:defRPr/>
            </a:pPr>
            <a:r>
              <a:rPr lang="en-US" sz="4000" dirty="0">
                <a:latin typeface="Arial Black" panose="020B0A04020102020204" pitchFamily="34" charset="0"/>
              </a:rPr>
              <a:t>CAP doesn’t just support SAR &amp; HADR</a:t>
            </a:r>
          </a:p>
        </p:txBody>
      </p:sp>
      <p:pic>
        <p:nvPicPr>
          <p:cNvPr id="6" name="40E0233D-6688-4E42-962A-D128DA49A291">
            <a:extLst>
              <a:ext uri="{FF2B5EF4-FFF2-40B4-BE49-F238E27FC236}">
                <a16:creationId xmlns:a16="http://schemas.microsoft.com/office/drawing/2014/main" id="{130EB40B-93C2-4E40-B5B2-D0D88BF23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172" y="5781935"/>
            <a:ext cx="825416" cy="95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4">
            <a:extLst>
              <a:ext uri="{FF2B5EF4-FFF2-40B4-BE49-F238E27FC236}">
                <a16:creationId xmlns:a16="http://schemas.microsoft.com/office/drawing/2014/main" id="{8DA3AB9E-15D0-4CAF-848E-B729FDFAB895}"/>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5</a:t>
            </a:fld>
            <a:endParaRPr lang="en-US" sz="1600" dirty="0">
              <a:solidFill>
                <a:srgbClr val="BDBDBD"/>
              </a:solidFill>
              <a:latin typeface="Arial Black" panose="020B0A04020102020204" pitchFamily="34" charset="0"/>
            </a:endParaRPr>
          </a:p>
        </p:txBody>
      </p:sp>
      <p:pic>
        <p:nvPicPr>
          <p:cNvPr id="13" name="Picture 7" descr="F15Crash">
            <a:extLst>
              <a:ext uri="{FF2B5EF4-FFF2-40B4-BE49-F238E27FC236}">
                <a16:creationId xmlns:a16="http://schemas.microsoft.com/office/drawing/2014/main" id="{C0B0DC33-148E-4D1D-B22C-9F2BD3CBC0A2}"/>
              </a:ext>
            </a:extLst>
          </p:cNvPr>
          <p:cNvPicPr>
            <a:picLocks noChangeAspect="1" noChangeArrowheads="1"/>
          </p:cNvPicPr>
          <p:nvPr/>
        </p:nvPicPr>
        <p:blipFill rotWithShape="1">
          <a:blip r:embed="rId5" cstate="print"/>
          <a:srcRect l="9655" t="13739" r="23483" b="27478"/>
          <a:stretch/>
        </p:blipFill>
        <p:spPr bwMode="auto">
          <a:xfrm>
            <a:off x="6524619" y="4886976"/>
            <a:ext cx="3380530" cy="1981588"/>
          </a:xfrm>
          <a:prstGeom prst="rect">
            <a:avLst/>
          </a:prstGeom>
          <a:noFill/>
          <a:ln w="9525">
            <a:noFill/>
            <a:miter lim="800000"/>
            <a:headEnd/>
            <a:tailEnd/>
          </a:ln>
        </p:spPr>
      </p:pic>
      <p:pic>
        <p:nvPicPr>
          <p:cNvPr id="14" name="Picture 16" descr="New Radio Tower.jpg">
            <a:extLst>
              <a:ext uri="{FF2B5EF4-FFF2-40B4-BE49-F238E27FC236}">
                <a16:creationId xmlns:a16="http://schemas.microsoft.com/office/drawing/2014/main" id="{313989D7-B94B-4334-A1D9-97B3F0FBE380}"/>
              </a:ext>
            </a:extLst>
          </p:cNvPr>
          <p:cNvPicPr>
            <a:picLocks noChangeAspect="1"/>
          </p:cNvPicPr>
          <p:nvPr/>
        </p:nvPicPr>
        <p:blipFill rotWithShape="1">
          <a:blip r:embed="rId6" cstate="print"/>
          <a:srcRect l="34721" t="48752" r="41667" b="7292"/>
          <a:stretch/>
        </p:blipFill>
        <p:spPr bwMode="auto">
          <a:xfrm>
            <a:off x="9312442" y="3294604"/>
            <a:ext cx="2879558" cy="3573959"/>
          </a:xfrm>
          <a:prstGeom prst="rect">
            <a:avLst/>
          </a:prstGeom>
          <a:noFill/>
          <a:ln w="9525">
            <a:noFill/>
            <a:miter lim="800000"/>
            <a:headEnd/>
            <a:tailEnd/>
          </a:ln>
        </p:spPr>
      </p:pic>
      <p:pic>
        <p:nvPicPr>
          <p:cNvPr id="3" name="Picture 2">
            <a:extLst>
              <a:ext uri="{FF2B5EF4-FFF2-40B4-BE49-F238E27FC236}">
                <a16:creationId xmlns:a16="http://schemas.microsoft.com/office/drawing/2014/main" id="{69181A8B-6618-4289-BA24-B627B8F94235}"/>
              </a:ext>
            </a:extLst>
          </p:cNvPr>
          <p:cNvPicPr>
            <a:picLocks noChangeAspect="1"/>
          </p:cNvPicPr>
          <p:nvPr/>
        </p:nvPicPr>
        <p:blipFill rotWithShape="1">
          <a:blip r:embed="rId7"/>
          <a:srcRect l="20710" t="42887" r="65345" b="26043"/>
          <a:stretch/>
        </p:blipFill>
        <p:spPr>
          <a:xfrm>
            <a:off x="8883368" y="986589"/>
            <a:ext cx="3314943" cy="2308015"/>
          </a:xfrm>
          <a:prstGeom prst="rect">
            <a:avLst/>
          </a:prstGeom>
        </p:spPr>
      </p:pic>
      <p:pic>
        <p:nvPicPr>
          <p:cNvPr id="17" name="Picture 16" descr="A group of men posing for a picture next to a plane&#10;&#10;Description automatically generated with medium confidence">
            <a:extLst>
              <a:ext uri="{FF2B5EF4-FFF2-40B4-BE49-F238E27FC236}">
                <a16:creationId xmlns:a16="http://schemas.microsoft.com/office/drawing/2014/main" id="{788224E2-5E84-4352-A678-0C8DF4A523C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11005" b="14620"/>
          <a:stretch/>
        </p:blipFill>
        <p:spPr>
          <a:xfrm>
            <a:off x="5742623" y="2312202"/>
            <a:ext cx="3578389" cy="2574773"/>
          </a:xfrm>
          <a:prstGeom prst="rect">
            <a:avLst/>
          </a:prstGeom>
        </p:spPr>
      </p:pic>
      <p:pic>
        <p:nvPicPr>
          <p:cNvPr id="18" name="Picture 17">
            <a:extLst>
              <a:ext uri="{FF2B5EF4-FFF2-40B4-BE49-F238E27FC236}">
                <a16:creationId xmlns:a16="http://schemas.microsoft.com/office/drawing/2014/main" id="{7882034E-760C-4588-A6A6-A43E54A07F6C}"/>
              </a:ext>
            </a:extLst>
          </p:cNvPr>
          <p:cNvPicPr>
            <a:picLocks noChangeAspect="1" noChangeArrowheads="1"/>
          </p:cNvPicPr>
          <p:nvPr/>
        </p:nvPicPr>
        <p:blipFill rotWithShape="1">
          <a:blip r:embed="rId9" r:link="rId10" cstate="print">
            <a:extLst>
              <a:ext uri="{28A0092B-C50C-407E-A947-70E740481C1C}">
                <a14:useLocalDpi xmlns:a14="http://schemas.microsoft.com/office/drawing/2010/main" val="0"/>
              </a:ext>
            </a:extLst>
          </a:blip>
          <a:srcRect l="18761" t="10883" r="22493" b="24171"/>
          <a:stretch>
            <a:fillRect/>
          </a:stretch>
        </p:blipFill>
        <p:spPr bwMode="auto">
          <a:xfrm>
            <a:off x="3195933" y="4279601"/>
            <a:ext cx="3499277" cy="25783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kellystcloseup">
            <a:extLst>
              <a:ext uri="{FF2B5EF4-FFF2-40B4-BE49-F238E27FC236}">
                <a16:creationId xmlns:a16="http://schemas.microsoft.com/office/drawing/2014/main" id="{EF7015B5-3794-4603-968A-A3AF2A5D6F60}"/>
              </a:ext>
            </a:extLst>
          </p:cNvPr>
          <p:cNvPicPr>
            <a:picLocks noChangeAspect="1" noChangeArrowheads="1"/>
          </p:cNvPicPr>
          <p:nvPr/>
        </p:nvPicPr>
        <p:blipFill>
          <a:blip r:embed="rId11" cstate="print"/>
          <a:srcRect t="8675"/>
          <a:stretch>
            <a:fillRect/>
          </a:stretch>
        </p:blipFill>
        <p:spPr bwMode="auto">
          <a:xfrm>
            <a:off x="-26797" y="1701201"/>
            <a:ext cx="3740095" cy="2578399"/>
          </a:xfrm>
          <a:prstGeom prst="rect">
            <a:avLst/>
          </a:prstGeom>
          <a:noFill/>
          <a:ln w="9525">
            <a:noFill/>
            <a:miter lim="800000"/>
            <a:headEnd/>
            <a:tailEnd/>
          </a:ln>
        </p:spPr>
      </p:pic>
      <p:pic>
        <p:nvPicPr>
          <p:cNvPr id="19" name="Picture 18">
            <a:extLst>
              <a:ext uri="{FF2B5EF4-FFF2-40B4-BE49-F238E27FC236}">
                <a16:creationId xmlns:a16="http://schemas.microsoft.com/office/drawing/2014/main" id="{71B9930F-CBB0-4919-AD63-503D45F90B42}"/>
              </a:ext>
            </a:extLst>
          </p:cNvPr>
          <p:cNvPicPr>
            <a:picLocks noChangeAspect="1"/>
          </p:cNvPicPr>
          <p:nvPr/>
        </p:nvPicPr>
        <p:blipFill rotWithShape="1">
          <a:blip r:embed="rId12"/>
          <a:srcRect l="8092" t="26813" r="74546" b="31335"/>
          <a:stretch/>
        </p:blipFill>
        <p:spPr>
          <a:xfrm>
            <a:off x="-9495" y="4283242"/>
            <a:ext cx="3380530" cy="2574759"/>
          </a:xfrm>
          <a:prstGeom prst="rect">
            <a:avLst/>
          </a:prstGeom>
        </p:spPr>
      </p:pic>
      <p:pic>
        <p:nvPicPr>
          <p:cNvPr id="9" name="Picture 8" descr="CAP_0041.jpg">
            <a:extLst>
              <a:ext uri="{FF2B5EF4-FFF2-40B4-BE49-F238E27FC236}">
                <a16:creationId xmlns:a16="http://schemas.microsoft.com/office/drawing/2014/main" id="{161026C6-809A-4956-AA3C-29779E83C0A6}"/>
              </a:ext>
            </a:extLst>
          </p:cNvPr>
          <p:cNvPicPr>
            <a:picLocks noChangeAspect="1"/>
          </p:cNvPicPr>
          <p:nvPr/>
        </p:nvPicPr>
        <p:blipFill rotWithShape="1">
          <a:blip r:embed="rId13" cstate="print"/>
          <a:srcRect l="26540" t="20752" r="6026" b="11014"/>
          <a:stretch/>
        </p:blipFill>
        <p:spPr bwMode="auto">
          <a:xfrm>
            <a:off x="2853670" y="2292350"/>
            <a:ext cx="2935169" cy="1987250"/>
          </a:xfrm>
          <a:prstGeom prst="rect">
            <a:avLst/>
          </a:prstGeom>
          <a:noFill/>
          <a:ln w="9525">
            <a:noFill/>
            <a:miter lim="800000"/>
            <a:headEnd/>
            <a:tailEnd/>
          </a:ln>
        </p:spPr>
      </p:pic>
      <p:pic>
        <p:nvPicPr>
          <p:cNvPr id="21" name="Picture 40" descr="intercept.jpg">
            <a:extLst>
              <a:ext uri="{FF2B5EF4-FFF2-40B4-BE49-F238E27FC236}">
                <a16:creationId xmlns:a16="http://schemas.microsoft.com/office/drawing/2014/main" id="{A987E119-60D6-4488-9C49-8453CAE4C3E0}"/>
              </a:ext>
            </a:extLst>
          </p:cNvPr>
          <p:cNvPicPr>
            <a:picLocks noChangeAspect="1"/>
          </p:cNvPicPr>
          <p:nvPr/>
        </p:nvPicPr>
        <p:blipFill rotWithShape="1">
          <a:blip r:embed="rId14" cstate="print"/>
          <a:srcRect l="13690" t="18835" r="4688" b="38281"/>
          <a:stretch/>
        </p:blipFill>
        <p:spPr bwMode="auto">
          <a:xfrm>
            <a:off x="1713563" y="996513"/>
            <a:ext cx="3314944" cy="1305762"/>
          </a:xfrm>
          <a:prstGeom prst="rect">
            <a:avLst/>
          </a:prstGeom>
          <a:noFill/>
          <a:ln w="9525">
            <a:noFill/>
            <a:miter lim="800000"/>
            <a:headEnd/>
            <a:tailEnd/>
          </a:ln>
        </p:spPr>
      </p:pic>
    </p:spTree>
    <p:extLst>
      <p:ext uri="{BB962C8B-B14F-4D97-AF65-F5344CB8AC3E}">
        <p14:creationId xmlns:p14="http://schemas.microsoft.com/office/powerpoint/2010/main" val="1799477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81"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28800" y="4928593"/>
            <a:ext cx="2058988" cy="1544241"/>
          </a:xfrm>
          <a:prstGeom prst="rect">
            <a:avLst/>
          </a:prstGeom>
          <a:noFill/>
          <a:ln w="9525">
            <a:noFill/>
            <a:miter lim="800000"/>
            <a:headEnd/>
            <a:tailEnd/>
          </a:ln>
        </p:spPr>
      </p:pic>
      <p:pic>
        <p:nvPicPr>
          <p:cNvPr id="792582"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17689" y="3133872"/>
            <a:ext cx="2090737" cy="1588794"/>
          </a:xfrm>
          <a:prstGeom prst="rect">
            <a:avLst/>
          </a:prstGeom>
          <a:noFill/>
          <a:ln w="9525">
            <a:noFill/>
            <a:miter lim="800000"/>
            <a:headEnd/>
            <a:tailEnd/>
          </a:ln>
        </p:spPr>
      </p:pic>
      <p:pic>
        <p:nvPicPr>
          <p:cNvPr id="792584"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48400" y="1753937"/>
            <a:ext cx="1131888" cy="992691"/>
          </a:xfrm>
          <a:prstGeom prst="rect">
            <a:avLst/>
          </a:prstGeom>
          <a:noFill/>
          <a:ln w="9525">
            <a:noFill/>
            <a:miter lim="800000"/>
            <a:headEnd/>
            <a:tailEnd/>
          </a:ln>
        </p:spPr>
      </p:pic>
      <p:sp>
        <p:nvSpPr>
          <p:cNvPr id="792585" name="Text Box 9"/>
          <p:cNvSpPr txBox="1">
            <a:spLocks noChangeArrowheads="1"/>
          </p:cNvSpPr>
          <p:nvPr/>
        </p:nvSpPr>
        <p:spPr bwMode="auto">
          <a:xfrm>
            <a:off x="3886201" y="5334001"/>
            <a:ext cx="2532063" cy="708025"/>
          </a:xfrm>
          <a:prstGeom prst="rect">
            <a:avLst/>
          </a:prstGeom>
          <a:noFill/>
          <a:ln w="9525">
            <a:noFill/>
            <a:miter lim="800000"/>
            <a:headEnd/>
            <a:tailEnd/>
          </a:ln>
          <a:effectLst/>
        </p:spPr>
        <p:txBody>
          <a:bodyPr lIns="91431" tIns="45715" rIns="91431" bIns="45715">
            <a:spAutoFit/>
          </a:bodyPr>
          <a:lstStyle/>
          <a:p>
            <a:pPr>
              <a:spcBef>
                <a:spcPct val="50000"/>
              </a:spcBef>
              <a:defRPr/>
            </a:pPr>
            <a:r>
              <a:rPr lang="en-US" sz="2000" b="1" dirty="0">
                <a:latin typeface="+mn-lt"/>
              </a:rPr>
              <a:t>Aerospace Education</a:t>
            </a:r>
          </a:p>
        </p:txBody>
      </p:sp>
      <p:sp>
        <p:nvSpPr>
          <p:cNvPr id="792586" name="Rectangle 10"/>
          <p:cNvSpPr>
            <a:spLocks noChangeArrowheads="1"/>
          </p:cNvSpPr>
          <p:nvPr/>
        </p:nvSpPr>
        <p:spPr bwMode="auto">
          <a:xfrm>
            <a:off x="3886201" y="3657601"/>
            <a:ext cx="1382713" cy="708025"/>
          </a:xfrm>
          <a:prstGeom prst="rect">
            <a:avLst/>
          </a:prstGeom>
          <a:noFill/>
          <a:ln w="9525">
            <a:noFill/>
            <a:miter lim="800000"/>
            <a:headEnd/>
            <a:tailEnd/>
          </a:ln>
          <a:effectLst/>
        </p:spPr>
        <p:txBody>
          <a:bodyPr lIns="91431" tIns="45715" rIns="91431" bIns="45715">
            <a:spAutoFit/>
          </a:bodyPr>
          <a:lstStyle/>
          <a:p>
            <a:pPr>
              <a:defRPr/>
            </a:pPr>
            <a:r>
              <a:rPr lang="en-US" sz="2000" b="1" dirty="0">
                <a:latin typeface="+mn-lt"/>
              </a:rPr>
              <a:t>Cadet</a:t>
            </a:r>
          </a:p>
          <a:p>
            <a:pPr>
              <a:defRPr/>
            </a:pPr>
            <a:r>
              <a:rPr lang="en-US" sz="2000" b="1" dirty="0">
                <a:latin typeface="+mn-lt"/>
              </a:rPr>
              <a:t>Programs</a:t>
            </a:r>
          </a:p>
        </p:txBody>
      </p:sp>
      <p:sp>
        <p:nvSpPr>
          <p:cNvPr id="792587" name="Rectangle 11"/>
          <p:cNvSpPr>
            <a:spLocks noChangeArrowheads="1"/>
          </p:cNvSpPr>
          <p:nvPr/>
        </p:nvSpPr>
        <p:spPr bwMode="auto">
          <a:xfrm>
            <a:off x="3886200" y="1905001"/>
            <a:ext cx="1568450" cy="708025"/>
          </a:xfrm>
          <a:prstGeom prst="rect">
            <a:avLst/>
          </a:prstGeom>
          <a:noFill/>
          <a:ln w="9525">
            <a:noFill/>
            <a:miter lim="800000"/>
            <a:headEnd/>
            <a:tailEnd/>
          </a:ln>
          <a:effectLst/>
        </p:spPr>
        <p:txBody>
          <a:bodyPr lIns="91431" tIns="45715" rIns="91431" bIns="45715">
            <a:spAutoFit/>
          </a:bodyPr>
          <a:lstStyle/>
          <a:p>
            <a:pPr>
              <a:defRPr/>
            </a:pPr>
            <a:r>
              <a:rPr lang="en-US" sz="2000" b="1" dirty="0">
                <a:latin typeface="+mn-lt"/>
              </a:rPr>
              <a:t>Emergency</a:t>
            </a:r>
          </a:p>
          <a:p>
            <a:pPr>
              <a:defRPr/>
            </a:pPr>
            <a:r>
              <a:rPr lang="en-US" sz="2000" b="1" dirty="0">
                <a:latin typeface="+mn-lt"/>
              </a:rPr>
              <a:t>Services</a:t>
            </a:r>
          </a:p>
        </p:txBody>
      </p:sp>
      <p:sp>
        <p:nvSpPr>
          <p:cNvPr id="792588" name="Rectangle 12"/>
          <p:cNvSpPr>
            <a:spLocks noChangeArrowheads="1"/>
          </p:cNvSpPr>
          <p:nvPr/>
        </p:nvSpPr>
        <p:spPr bwMode="auto">
          <a:xfrm>
            <a:off x="7620000" y="1434678"/>
            <a:ext cx="3048000" cy="1631206"/>
          </a:xfrm>
          <a:prstGeom prst="rect">
            <a:avLst/>
          </a:prstGeom>
          <a:noFill/>
          <a:ln w="50800">
            <a:noFill/>
            <a:miter lim="800000"/>
            <a:headEnd/>
            <a:tailEnd/>
          </a:ln>
          <a:effectLst/>
        </p:spPr>
        <p:txBody>
          <a:bodyPr lIns="91431" tIns="45715" rIns="91431" bIns="45715">
            <a:spAutoFit/>
          </a:bodyPr>
          <a:lstStyle/>
          <a:p>
            <a:pPr>
              <a:defRPr/>
            </a:pPr>
            <a:r>
              <a:rPr lang="en-US" sz="2000" b="1" dirty="0">
                <a:latin typeface="+mn-lt"/>
              </a:rPr>
              <a:t>SAR &amp; Disaster Relief</a:t>
            </a:r>
          </a:p>
          <a:p>
            <a:pPr>
              <a:defRPr/>
            </a:pPr>
            <a:r>
              <a:rPr lang="en-US" sz="2000" b="1" dirty="0">
                <a:latin typeface="+mn-lt"/>
              </a:rPr>
              <a:t>Homeland Security</a:t>
            </a:r>
          </a:p>
          <a:p>
            <a:pPr>
              <a:defRPr/>
            </a:pPr>
            <a:r>
              <a:rPr lang="en-US" sz="2000" b="1" dirty="0">
                <a:latin typeface="+mn-lt"/>
              </a:rPr>
              <a:t>Drug Interdiction</a:t>
            </a:r>
          </a:p>
          <a:p>
            <a:pPr>
              <a:defRPr/>
            </a:pPr>
            <a:r>
              <a:rPr lang="en-US" sz="2000" b="1" dirty="0">
                <a:latin typeface="+mn-lt"/>
              </a:rPr>
              <a:t>AFROTC Flights</a:t>
            </a:r>
          </a:p>
          <a:p>
            <a:pPr>
              <a:defRPr/>
            </a:pPr>
            <a:r>
              <a:rPr lang="en-US" sz="2000" b="1" dirty="0">
                <a:latin typeface="+mn-lt"/>
              </a:rPr>
              <a:t>AFJROTC Flights</a:t>
            </a:r>
          </a:p>
        </p:txBody>
      </p:sp>
      <p:sp>
        <p:nvSpPr>
          <p:cNvPr id="792589" name="Rectangle 13"/>
          <p:cNvSpPr>
            <a:spLocks noChangeArrowheads="1"/>
          </p:cNvSpPr>
          <p:nvPr/>
        </p:nvSpPr>
        <p:spPr bwMode="auto">
          <a:xfrm>
            <a:off x="7620000" y="5038999"/>
            <a:ext cx="3048000" cy="1323429"/>
          </a:xfrm>
          <a:prstGeom prst="rect">
            <a:avLst/>
          </a:prstGeom>
          <a:noFill/>
          <a:ln w="50800">
            <a:noFill/>
            <a:miter lim="800000"/>
            <a:headEnd/>
            <a:tailEnd/>
          </a:ln>
          <a:effectLst/>
        </p:spPr>
        <p:txBody>
          <a:bodyPr wrap="square" lIns="91431" tIns="45715" rIns="91431" bIns="45715">
            <a:spAutoFit/>
          </a:bodyPr>
          <a:lstStyle/>
          <a:p>
            <a:pPr>
              <a:defRPr/>
            </a:pPr>
            <a:r>
              <a:rPr lang="en-US" sz="2000" b="1" dirty="0">
                <a:latin typeface="+mn-lt"/>
              </a:rPr>
              <a:t>CAP Members</a:t>
            </a:r>
          </a:p>
          <a:p>
            <a:pPr>
              <a:defRPr/>
            </a:pPr>
            <a:r>
              <a:rPr lang="en-US" sz="2000" b="1" dirty="0">
                <a:latin typeface="+mn-lt"/>
              </a:rPr>
              <a:t>AE Members / Teachers</a:t>
            </a:r>
          </a:p>
          <a:p>
            <a:pPr>
              <a:defRPr/>
            </a:pPr>
            <a:r>
              <a:rPr lang="en-US" sz="2000" b="1" dirty="0">
                <a:latin typeface="+mn-lt"/>
              </a:rPr>
              <a:t>General Public</a:t>
            </a:r>
          </a:p>
          <a:p>
            <a:pPr>
              <a:defRPr/>
            </a:pPr>
            <a:r>
              <a:rPr lang="en-US" sz="2000" b="1" dirty="0">
                <a:latin typeface="+mn-lt"/>
              </a:rPr>
              <a:t>STEM Activities</a:t>
            </a:r>
          </a:p>
        </p:txBody>
      </p:sp>
      <p:sp>
        <p:nvSpPr>
          <p:cNvPr id="792590" name="Rectangle 14"/>
          <p:cNvSpPr>
            <a:spLocks noChangeArrowheads="1"/>
          </p:cNvSpPr>
          <p:nvPr/>
        </p:nvSpPr>
        <p:spPr bwMode="auto">
          <a:xfrm>
            <a:off x="7620000" y="3349625"/>
            <a:ext cx="3048000" cy="1323975"/>
          </a:xfrm>
          <a:prstGeom prst="rect">
            <a:avLst/>
          </a:prstGeom>
          <a:noFill/>
          <a:ln w="50800">
            <a:noFill/>
            <a:miter lim="800000"/>
            <a:headEnd/>
            <a:tailEnd/>
          </a:ln>
          <a:effectLst/>
        </p:spPr>
        <p:txBody>
          <a:bodyPr lIns="91431" tIns="45715" rIns="91431" bIns="45715">
            <a:spAutoFit/>
          </a:bodyPr>
          <a:lstStyle/>
          <a:p>
            <a:pPr>
              <a:defRPr/>
            </a:pPr>
            <a:r>
              <a:rPr lang="en-US" sz="2000" b="1" dirty="0">
                <a:latin typeface="+mn-lt"/>
              </a:rPr>
              <a:t>Leadership</a:t>
            </a:r>
          </a:p>
          <a:p>
            <a:pPr>
              <a:defRPr/>
            </a:pPr>
            <a:r>
              <a:rPr lang="en-US" sz="2000" b="1" dirty="0">
                <a:latin typeface="+mn-lt"/>
              </a:rPr>
              <a:t>Character Development</a:t>
            </a:r>
          </a:p>
          <a:p>
            <a:pPr>
              <a:defRPr/>
            </a:pPr>
            <a:r>
              <a:rPr lang="en-US" sz="2000" b="1" dirty="0">
                <a:latin typeface="+mn-lt"/>
              </a:rPr>
              <a:t>Aerospace Education</a:t>
            </a:r>
          </a:p>
          <a:p>
            <a:pPr>
              <a:defRPr/>
            </a:pPr>
            <a:r>
              <a:rPr lang="en-US" sz="2000" b="1" dirty="0">
                <a:latin typeface="+mn-lt"/>
              </a:rPr>
              <a:t>Physical Fitness</a:t>
            </a:r>
          </a:p>
        </p:txBody>
      </p:sp>
      <p:sp>
        <p:nvSpPr>
          <p:cNvPr id="15" name="Rectangle 14"/>
          <p:cNvSpPr/>
          <p:nvPr/>
        </p:nvSpPr>
        <p:spPr>
          <a:xfrm>
            <a:off x="2971800" y="215901"/>
            <a:ext cx="7696200" cy="769441"/>
          </a:xfrm>
          <a:prstGeom prst="rect">
            <a:avLst/>
          </a:prstGeom>
        </p:spPr>
        <p:txBody>
          <a:bodyPr>
            <a:spAutoFit/>
          </a:bodyPr>
          <a:lstStyle/>
          <a:p>
            <a:pPr algn="ctr">
              <a:defRPr/>
            </a:pPr>
            <a:r>
              <a:rPr lang="en-US" sz="4400" dirty="0">
                <a:latin typeface="Arial Black" panose="020B0A04020102020204" pitchFamily="34" charset="0"/>
              </a:rPr>
              <a:t>Congressional Charter</a:t>
            </a:r>
          </a:p>
        </p:txBody>
      </p:sp>
      <p:sp>
        <p:nvSpPr>
          <p:cNvPr id="2" name="Rectangle 2"/>
          <p:cNvSpPr>
            <a:spLocks noChangeArrowheads="1"/>
          </p:cNvSpPr>
          <p:nvPr/>
        </p:nvSpPr>
        <p:spPr bwMode="auto">
          <a:xfrm flipV="1">
            <a:off x="2328000" y="-7156819"/>
            <a:ext cx="1014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1681" name="Picture 1" descr="cid:029052df-df35-4ef9-abe0-1b179bd96cbd@capnhq.gov"/>
          <p:cNvPicPr>
            <a:picLocks noChangeAspect="1" noChangeArrowheads="1"/>
          </p:cNvPicPr>
          <p:nvPr/>
        </p:nvPicPr>
        <p:blipFill rotWithShape="1">
          <a:blip r:embed="rId6" r:link="rId7" cstate="print">
            <a:extLst>
              <a:ext uri="{28A0092B-C50C-407E-A947-70E740481C1C}">
                <a14:useLocalDpi xmlns:a14="http://schemas.microsoft.com/office/drawing/2010/main" val="0"/>
              </a:ext>
            </a:extLst>
          </a:blip>
          <a:srcRect b="11023"/>
          <a:stretch>
            <a:fillRect/>
          </a:stretch>
        </p:blipFill>
        <p:spPr bwMode="auto">
          <a:xfrm>
            <a:off x="1809222" y="1444773"/>
            <a:ext cx="2076979" cy="1450828"/>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4">
            <a:extLst>
              <a:ext uri="{FF2B5EF4-FFF2-40B4-BE49-F238E27FC236}">
                <a16:creationId xmlns:a16="http://schemas.microsoft.com/office/drawing/2014/main" id="{ECB0CA4F-E5E8-4FB0-B258-2DA4D00BEFBD}"/>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6</a:t>
            </a:fld>
            <a:endParaRPr lang="en-US" sz="1600" dirty="0">
              <a:solidFill>
                <a:srgbClr val="BDBDBD"/>
              </a:solidFill>
              <a:latin typeface="Arial Black" panose="020B0A04020102020204" pitchFamily="34" charset="0"/>
            </a:endParaRPr>
          </a:p>
        </p:txBody>
      </p:sp>
    </p:spTree>
    <p:extLst>
      <p:ext uri="{BB962C8B-B14F-4D97-AF65-F5344CB8AC3E}">
        <p14:creationId xmlns:p14="http://schemas.microsoft.com/office/powerpoint/2010/main" val="2068191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92584"/>
                                        </p:tgtEl>
                                        <p:attrNameLst>
                                          <p:attrName>style.visibility</p:attrName>
                                        </p:attrNameLst>
                                      </p:cBhvr>
                                      <p:to>
                                        <p:strVal val="visible"/>
                                      </p:to>
                                    </p:set>
                                    <p:anim calcmode="lin" valueType="num">
                                      <p:cBhvr additive="base">
                                        <p:cTn id="7" dur="500" fill="hold"/>
                                        <p:tgtEl>
                                          <p:spTgt spid="792584"/>
                                        </p:tgtEl>
                                        <p:attrNameLst>
                                          <p:attrName>ppt_x</p:attrName>
                                        </p:attrNameLst>
                                      </p:cBhvr>
                                      <p:tavLst>
                                        <p:tav tm="0">
                                          <p:val>
                                            <p:strVal val="#ppt_x"/>
                                          </p:val>
                                        </p:tav>
                                        <p:tav tm="100000">
                                          <p:val>
                                            <p:strVal val="#ppt_x"/>
                                          </p:val>
                                        </p:tav>
                                      </p:tavLst>
                                    </p:anim>
                                    <p:anim calcmode="lin" valueType="num">
                                      <p:cBhvr additive="base">
                                        <p:cTn id="8" dur="500" fill="hold"/>
                                        <p:tgtEl>
                                          <p:spTgt spid="79258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792587"/>
                                        </p:tgtEl>
                                        <p:attrNameLst>
                                          <p:attrName>style.visibility</p:attrName>
                                        </p:attrNameLst>
                                      </p:cBhvr>
                                      <p:to>
                                        <p:strVal val="visible"/>
                                      </p:to>
                                    </p:set>
                                    <p:animEffect transition="in" filter="fade">
                                      <p:cBhvr>
                                        <p:cTn id="11" dur="500"/>
                                        <p:tgtEl>
                                          <p:spTgt spid="792587"/>
                                        </p:tgtEl>
                                      </p:cBhvr>
                                    </p:animEffect>
                                  </p:childTnLst>
                                </p:cTn>
                              </p:par>
                              <p:par>
                                <p:cTn id="12" presetID="10" presetClass="entr" presetSubtype="0" fill="hold" nodeType="withEffect">
                                  <p:stCondLst>
                                    <p:cond delay="1000"/>
                                  </p:stCondLst>
                                  <p:childTnLst>
                                    <p:set>
                                      <p:cBhvr>
                                        <p:cTn id="13" dur="1" fill="hold">
                                          <p:stCondLst>
                                            <p:cond delay="0"/>
                                          </p:stCondLst>
                                        </p:cTn>
                                        <p:tgtEl>
                                          <p:spTgt spid="792588"/>
                                        </p:tgtEl>
                                        <p:attrNameLst>
                                          <p:attrName>style.visibility</p:attrName>
                                        </p:attrNameLst>
                                      </p:cBhvr>
                                      <p:to>
                                        <p:strVal val="visible"/>
                                      </p:to>
                                    </p:set>
                                    <p:animEffect transition="in" filter="fade">
                                      <p:cBhvr>
                                        <p:cTn id="14" dur="500"/>
                                        <p:tgtEl>
                                          <p:spTgt spid="79258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72222E-6 2.22222E-6 L -0.00139 0.24768 " pathEditMode="relative" rAng="0" ptsTypes="AA">
                                      <p:cBhvr>
                                        <p:cTn id="18" dur="500" fill="hold"/>
                                        <p:tgtEl>
                                          <p:spTgt spid="792584"/>
                                        </p:tgtEl>
                                        <p:attrNameLst>
                                          <p:attrName>ppt_x</p:attrName>
                                          <p:attrName>ppt_y</p:attrName>
                                        </p:attrNameLst>
                                      </p:cBhvr>
                                      <p:rCtr x="-1" y="124"/>
                                    </p:animMotion>
                                  </p:childTnLst>
                                </p:cTn>
                              </p:par>
                              <p:par>
                                <p:cTn id="19" presetID="10" presetClass="entr" presetSubtype="0" fill="hold" grpId="0" nodeType="withEffect">
                                  <p:stCondLst>
                                    <p:cond delay="0"/>
                                  </p:stCondLst>
                                  <p:childTnLst>
                                    <p:set>
                                      <p:cBhvr>
                                        <p:cTn id="20" dur="1" fill="hold">
                                          <p:stCondLst>
                                            <p:cond delay="0"/>
                                          </p:stCondLst>
                                        </p:cTn>
                                        <p:tgtEl>
                                          <p:spTgt spid="792590"/>
                                        </p:tgtEl>
                                        <p:attrNameLst>
                                          <p:attrName>style.visibility</p:attrName>
                                        </p:attrNameLst>
                                      </p:cBhvr>
                                      <p:to>
                                        <p:strVal val="visible"/>
                                      </p:to>
                                    </p:set>
                                    <p:animEffect transition="in" filter="fade">
                                      <p:cBhvr>
                                        <p:cTn id="21" dur="500"/>
                                        <p:tgtEl>
                                          <p:spTgt spid="792590"/>
                                        </p:tgtEl>
                                      </p:cBhvr>
                                    </p:animEffect>
                                  </p:childTnLst>
                                </p:cTn>
                              </p:par>
                              <p:par>
                                <p:cTn id="22" presetID="10" presetClass="entr" presetSubtype="0" fill="hold" nodeType="withEffect">
                                  <p:stCondLst>
                                    <p:cond delay="0"/>
                                  </p:stCondLst>
                                  <p:childTnLst>
                                    <p:set>
                                      <p:cBhvr>
                                        <p:cTn id="23" dur="1" fill="hold">
                                          <p:stCondLst>
                                            <p:cond delay="0"/>
                                          </p:stCondLst>
                                        </p:cTn>
                                        <p:tgtEl>
                                          <p:spTgt spid="792582"/>
                                        </p:tgtEl>
                                        <p:attrNameLst>
                                          <p:attrName>style.visibility</p:attrName>
                                        </p:attrNameLst>
                                      </p:cBhvr>
                                      <p:to>
                                        <p:strVal val="visible"/>
                                      </p:to>
                                    </p:set>
                                    <p:animEffect transition="in" filter="fade">
                                      <p:cBhvr>
                                        <p:cTn id="24" dur="1000"/>
                                        <p:tgtEl>
                                          <p:spTgt spid="79258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92586"/>
                                        </p:tgtEl>
                                        <p:attrNameLst>
                                          <p:attrName>style.visibility</p:attrName>
                                        </p:attrNameLst>
                                      </p:cBhvr>
                                      <p:to>
                                        <p:strVal val="visible"/>
                                      </p:to>
                                    </p:set>
                                    <p:animEffect transition="in" filter="fade">
                                      <p:cBhvr>
                                        <p:cTn id="27" dur="1000"/>
                                        <p:tgtEl>
                                          <p:spTgt spid="79258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0.00139 0.24768 L -0.00139 0.48565 " pathEditMode="relative" rAng="0" ptsTypes="AA">
                                      <p:cBhvr>
                                        <p:cTn id="31" dur="500" fill="hold"/>
                                        <p:tgtEl>
                                          <p:spTgt spid="792584"/>
                                        </p:tgtEl>
                                        <p:attrNameLst>
                                          <p:attrName>ppt_x</p:attrName>
                                          <p:attrName>ppt_y</p:attrName>
                                        </p:attrNameLst>
                                      </p:cBhvr>
                                      <p:rCtr x="0" y="119"/>
                                    </p:animMotion>
                                  </p:childTnLst>
                                </p:cTn>
                              </p:par>
                              <p:par>
                                <p:cTn id="32" presetID="10" presetClass="entr" presetSubtype="0" fill="hold" nodeType="withEffect">
                                  <p:stCondLst>
                                    <p:cond delay="0"/>
                                  </p:stCondLst>
                                  <p:childTnLst>
                                    <p:set>
                                      <p:cBhvr>
                                        <p:cTn id="33" dur="1" fill="hold">
                                          <p:stCondLst>
                                            <p:cond delay="0"/>
                                          </p:stCondLst>
                                        </p:cTn>
                                        <p:tgtEl>
                                          <p:spTgt spid="792581"/>
                                        </p:tgtEl>
                                        <p:attrNameLst>
                                          <p:attrName>style.visibility</p:attrName>
                                        </p:attrNameLst>
                                      </p:cBhvr>
                                      <p:to>
                                        <p:strVal val="visible"/>
                                      </p:to>
                                    </p:set>
                                    <p:animEffect transition="in" filter="fade">
                                      <p:cBhvr>
                                        <p:cTn id="34" dur="500"/>
                                        <p:tgtEl>
                                          <p:spTgt spid="79258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92585"/>
                                        </p:tgtEl>
                                        <p:attrNameLst>
                                          <p:attrName>style.visibility</p:attrName>
                                        </p:attrNameLst>
                                      </p:cBhvr>
                                      <p:to>
                                        <p:strVal val="visible"/>
                                      </p:to>
                                    </p:set>
                                    <p:animEffect transition="in" filter="fade">
                                      <p:cBhvr>
                                        <p:cTn id="37" dur="500"/>
                                        <p:tgtEl>
                                          <p:spTgt spid="79258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92589"/>
                                        </p:tgtEl>
                                        <p:attrNameLst>
                                          <p:attrName>style.visibility</p:attrName>
                                        </p:attrNameLst>
                                      </p:cBhvr>
                                      <p:to>
                                        <p:strVal val="visible"/>
                                      </p:to>
                                    </p:set>
                                    <p:animEffect transition="in" filter="fade">
                                      <p:cBhvr>
                                        <p:cTn id="40" dur="500"/>
                                        <p:tgtEl>
                                          <p:spTgt spid="792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585" grpId="0"/>
      <p:bldP spid="792586" grpId="0"/>
      <p:bldP spid="792587" grpId="0"/>
      <p:bldP spid="792589" grpId="0"/>
      <p:bldP spid="79259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idx="1"/>
          </p:nvPr>
        </p:nvGraphicFramePr>
        <p:xfrm>
          <a:off x="1905000" y="3733800"/>
          <a:ext cx="8534400" cy="297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p:cNvGraphicFramePr/>
          <p:nvPr/>
        </p:nvGraphicFramePr>
        <p:xfrm>
          <a:off x="1905000" y="2362200"/>
          <a:ext cx="8458200" cy="1295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 14"/>
          <p:cNvGraphicFramePr/>
          <p:nvPr/>
        </p:nvGraphicFramePr>
        <p:xfrm>
          <a:off x="2819400" y="1320800"/>
          <a:ext cx="6781800" cy="889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Rectangle 7"/>
          <p:cNvSpPr/>
          <p:nvPr/>
        </p:nvSpPr>
        <p:spPr>
          <a:xfrm>
            <a:off x="2971800" y="215901"/>
            <a:ext cx="7696200" cy="769441"/>
          </a:xfrm>
          <a:prstGeom prst="rect">
            <a:avLst/>
          </a:prstGeom>
        </p:spPr>
        <p:txBody>
          <a:bodyPr>
            <a:spAutoFit/>
          </a:bodyPr>
          <a:lstStyle/>
          <a:p>
            <a:pPr algn="ctr">
              <a:defRPr/>
            </a:pPr>
            <a:r>
              <a:rPr lang="en-US" sz="4400" dirty="0">
                <a:latin typeface="Arial Black" panose="020B0A04020102020204" pitchFamily="34" charset="0"/>
              </a:rPr>
              <a:t>Legal Authority</a:t>
            </a:r>
          </a:p>
        </p:txBody>
      </p:sp>
      <p:sp>
        <p:nvSpPr>
          <p:cNvPr id="6" name="Slide Number Placeholder 4">
            <a:extLst>
              <a:ext uri="{FF2B5EF4-FFF2-40B4-BE49-F238E27FC236}">
                <a16:creationId xmlns:a16="http://schemas.microsoft.com/office/drawing/2014/main" id="{85B2C8B5-3A9D-43EA-B752-0DDE921B2782}"/>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7</a:t>
            </a:fld>
            <a:endParaRPr lang="en-US" sz="1600" dirty="0">
              <a:solidFill>
                <a:srgbClr val="BDBDBD"/>
              </a:solidFill>
              <a:latin typeface="Arial Black" panose="020B0A04020102020204" pitchFamily="34" charset="0"/>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2971800" y="215901"/>
            <a:ext cx="7696200" cy="769441"/>
          </a:xfrm>
          <a:prstGeom prst="rect">
            <a:avLst/>
          </a:prstGeom>
        </p:spPr>
        <p:txBody>
          <a:bodyPr>
            <a:spAutoFit/>
          </a:bodyPr>
          <a:lstStyle/>
          <a:p>
            <a:pPr algn="ctr">
              <a:defRPr/>
            </a:pPr>
            <a:r>
              <a:rPr lang="en-US" sz="4400" dirty="0">
                <a:latin typeface="Arial Black" panose="020B0A04020102020204" pitchFamily="34" charset="0"/>
              </a:rPr>
              <a:t>Organizational Chart</a:t>
            </a:r>
          </a:p>
        </p:txBody>
      </p:sp>
      <p:pic>
        <p:nvPicPr>
          <p:cNvPr id="33" name="Picture 32"/>
          <p:cNvPicPr>
            <a:picLocks noChangeAspect="1"/>
          </p:cNvPicPr>
          <p:nvPr/>
        </p:nvPicPr>
        <p:blipFill rotWithShape="1">
          <a:blip r:embed="rId3"/>
          <a:srcRect l="54188" t="18029" r="5253"/>
          <a:stretch/>
        </p:blipFill>
        <p:spPr>
          <a:xfrm>
            <a:off x="1524000" y="1143000"/>
            <a:ext cx="9144000" cy="5775085"/>
          </a:xfrm>
          <a:prstGeom prst="rect">
            <a:avLst/>
          </a:prstGeom>
        </p:spPr>
      </p:pic>
      <p:sp>
        <p:nvSpPr>
          <p:cNvPr id="6" name="Slide Number Placeholder 4">
            <a:extLst>
              <a:ext uri="{FF2B5EF4-FFF2-40B4-BE49-F238E27FC236}">
                <a16:creationId xmlns:a16="http://schemas.microsoft.com/office/drawing/2014/main" id="{2B0401E9-4D53-4EB7-A05C-6EC7089A2D47}"/>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8</a:t>
            </a:fld>
            <a:endParaRPr lang="en-US" sz="1600" dirty="0">
              <a:solidFill>
                <a:srgbClr val="BDBDBD"/>
              </a:solidFill>
              <a:latin typeface="Arial Black" panose="020B0A04020102020204" pitchFamily="34" charset="0"/>
            </a:endParaRPr>
          </a:p>
        </p:txBody>
      </p:sp>
    </p:spTree>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B142FE2-01CF-4C47-9273-953BFECCB74C}"/>
              </a:ext>
            </a:extLst>
          </p:cNvPr>
          <p:cNvSpPr/>
          <p:nvPr/>
        </p:nvSpPr>
        <p:spPr>
          <a:xfrm>
            <a:off x="0" y="0"/>
            <a:ext cx="1984375" cy="1681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38288" y="215901"/>
            <a:ext cx="9967912" cy="769441"/>
          </a:xfrm>
          <a:prstGeom prst="rect">
            <a:avLst/>
          </a:prstGeom>
        </p:spPr>
        <p:txBody>
          <a:bodyPr wrap="square">
            <a:spAutoFit/>
          </a:bodyPr>
          <a:lstStyle/>
          <a:p>
            <a:pPr algn="ctr">
              <a:defRPr/>
            </a:pPr>
            <a:r>
              <a:rPr lang="en-US" sz="4400" dirty="0">
                <a:latin typeface="Arial Black" panose="020B0A04020102020204" pitchFamily="34" charset="0"/>
              </a:rPr>
              <a:t>Membership and Resources</a:t>
            </a:r>
          </a:p>
        </p:txBody>
      </p:sp>
      <p:pic>
        <p:nvPicPr>
          <p:cNvPr id="10" name="Picture 9" descr="182 cut out.jpg"/>
          <p:cNvPicPr/>
          <p:nvPr/>
        </p:nvPicPr>
        <p:blipFill>
          <a:blip r:embed="rId3" cstate="print">
            <a:extLst>
              <a:ext uri="{BEBA8EAE-BF5A-486C-A8C5-ECC9F3942E4B}">
                <a14:imgProps xmlns:a14="http://schemas.microsoft.com/office/drawing/2010/main">
                  <a14:imgLayer r:embed="rId4">
                    <a14:imgEffect>
                      <a14:backgroundRemoval t="33540" b="68812" l="0" r="100000">
                        <a14:foregroundMark x1="62490" y1="48886" x2="62490" y2="48886"/>
                        <a14:foregroundMark x1="57983" y1="53218" x2="57983" y2="53218"/>
                        <a14:foregroundMark x1="38503" y1="50124" x2="38503" y2="50124"/>
                        <a14:foregroundMark x1="60428" y1="61634" x2="60428" y2="61634"/>
                        <a14:foregroundMark x1="61727" y1="62500" x2="61727" y2="62500"/>
                        <a14:foregroundMark x1="59282" y1="61015" x2="59282" y2="61015"/>
                        <a14:foregroundMark x1="57066" y1="59282" x2="57066" y2="59282"/>
                        <a14:foregroundMark x1="41024" y1="61510" x2="41024" y2="61510"/>
                        <a14:foregroundMark x1="38808" y1="63861" x2="38808" y2="63861"/>
                        <a14:foregroundMark x1="36058" y1="48639" x2="36058" y2="48639"/>
                        <a14:foregroundMark x1="33919" y1="46658" x2="33919" y2="46658"/>
                        <a14:foregroundMark x1="82659" y1="37624" x2="82659" y2="37624"/>
                        <a14:foregroundMark x1="51031" y1="43688" x2="51031" y2="43688"/>
                        <a14:foregroundMark x1="54545" y1="46287" x2="54545" y2="46287"/>
                        <a14:backgroundMark x1="33690" y1="36386" x2="33690" y2="36386"/>
                        <a14:backgroundMark x1="22231" y1="59035" x2="22231" y2="59035"/>
                        <a14:backgroundMark x1="89610" y1="60891" x2="89610" y2="60891"/>
                        <a14:backgroundMark x1="75019" y1="35272" x2="75019" y2="35272"/>
                      </a14:backgroundRemoval>
                    </a14:imgEffect>
                  </a14:imgLayer>
                </a14:imgProps>
              </a:ext>
            </a:extLst>
          </a:blip>
          <a:srcRect t="30000" b="31346"/>
          <a:stretch>
            <a:fillRect/>
          </a:stretch>
        </p:blipFill>
        <p:spPr>
          <a:xfrm>
            <a:off x="6405659" y="854635"/>
            <a:ext cx="5748241" cy="1295400"/>
          </a:xfrm>
          <a:prstGeom prst="rect">
            <a:avLst/>
          </a:prstGeom>
        </p:spPr>
      </p:pic>
      <p:graphicFrame>
        <p:nvGraphicFramePr>
          <p:cNvPr id="11" name="Group 53"/>
          <p:cNvGraphicFramePr>
            <a:graphicFrameLocks noGrp="1"/>
          </p:cNvGraphicFramePr>
          <p:nvPr>
            <p:ph/>
            <p:extLst>
              <p:ext uri="{D42A27DB-BD31-4B8C-83A1-F6EECF244321}">
                <p14:modId xmlns:p14="http://schemas.microsoft.com/office/powerpoint/2010/main" val="1795063831"/>
              </p:ext>
            </p:extLst>
          </p:nvPr>
        </p:nvGraphicFramePr>
        <p:xfrm>
          <a:off x="38099" y="1452673"/>
          <a:ext cx="4141836" cy="5405327"/>
        </p:xfrm>
        <a:graphic>
          <a:graphicData uri="http://schemas.openxmlformats.org/drawingml/2006/table">
            <a:tbl>
              <a:tblPr/>
              <a:tblGrid>
                <a:gridCol w="3192666">
                  <a:extLst>
                    <a:ext uri="{9D8B030D-6E8A-4147-A177-3AD203B41FA5}">
                      <a16:colId xmlns:a16="http://schemas.microsoft.com/office/drawing/2014/main" val="20000"/>
                    </a:ext>
                  </a:extLst>
                </a:gridCol>
                <a:gridCol w="949170">
                  <a:extLst>
                    <a:ext uri="{9D8B030D-6E8A-4147-A177-3AD203B41FA5}">
                      <a16:colId xmlns:a16="http://schemas.microsoft.com/office/drawing/2014/main" val="20001"/>
                    </a:ext>
                  </a:extLst>
                </a:gridCol>
              </a:tblGrid>
              <a:tr h="312531">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Tx/>
                        <a:buNone/>
                        <a:tabLst/>
                      </a:pPr>
                      <a:r>
                        <a:rPr kumimoji="0" lang="en-US" sz="1800" b="1" i="0" u="none" strike="noStrike" cap="none" normalizeH="0" baseline="0" dirty="0">
                          <a:ln>
                            <a:noFill/>
                          </a:ln>
                          <a:solidFill>
                            <a:srgbClr val="FFFFFF"/>
                          </a:solidFill>
                          <a:effectLst>
                            <a:outerShdw blurRad="38100" dist="38100" dir="2700000" algn="tl">
                              <a:srgbClr val="000000"/>
                            </a:outerShdw>
                          </a:effectLst>
                          <a:latin typeface="Calibri" pitchFamily="34" charset="0"/>
                          <a:cs typeface="Arial" charset="0"/>
                        </a:rPr>
                        <a:t>2022 Statistics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1E429A"/>
                    </a:solidFill>
                  </a:tcPr>
                </a:tc>
                <a:tc hMerge="1">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4A8F"/>
                    </a:solidFill>
                  </a:tcPr>
                </a:tc>
                <a:extLst>
                  <a:ext uri="{0D108BD9-81ED-4DB2-BD59-A6C34878D82A}">
                    <a16:rowId xmlns:a16="http://schemas.microsoft.com/office/drawing/2014/main" val="10000"/>
                  </a:ext>
                </a:extLst>
              </a:tr>
              <a:tr h="329805">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Tx/>
                        <a:buNone/>
                        <a:tabLst/>
                      </a:pPr>
                      <a:r>
                        <a:rPr kumimoji="0" lang="en-US" sz="1600" b="1"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Membership</a:t>
                      </a:r>
                      <a:endParaRPr kumimoji="0" lang="en-US" sz="1600" b="1" i="0" u="none" strike="noStrike" cap="none" normalizeH="0" baseline="0" dirty="0">
                        <a:ln>
                          <a:noFill/>
                        </a:ln>
                        <a:solidFill>
                          <a:srgbClr val="DCE6F2"/>
                        </a:solidFill>
                        <a:effectLst>
                          <a:outerShdw blurRad="38100" dist="38100" dir="2700000" algn="tl">
                            <a:srgbClr val="000000"/>
                          </a:outerShdw>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hMerge="1">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Tx/>
                        <a:buNone/>
                        <a:tabLst/>
                      </a:pPr>
                      <a:endPar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extLst>
                  <a:ext uri="{0D108BD9-81ED-4DB2-BD59-A6C34878D82A}">
                    <a16:rowId xmlns:a16="http://schemas.microsoft.com/office/drawing/2014/main" val="10001"/>
                  </a:ext>
                </a:extLst>
              </a:tr>
              <a:tr h="329805">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Adult Members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lang="en-US" sz="1600" dirty="0">
                          <a:latin typeface="Calibri" pitchFamily="34" charset="0"/>
                        </a:rPr>
                        <a:t>34,273</a:t>
                      </a:r>
                      <a:endPar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extLst>
                  <a:ext uri="{0D108BD9-81ED-4DB2-BD59-A6C34878D82A}">
                    <a16:rowId xmlns:a16="http://schemas.microsoft.com/office/drawing/2014/main" val="10002"/>
                  </a:ext>
                </a:extLst>
              </a:tr>
              <a:tr h="329805">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Cadets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lang="en-US" sz="1600" dirty="0">
                          <a:latin typeface="Calibri" pitchFamily="34" charset="0"/>
                        </a:rPr>
                        <a:t>24,098</a:t>
                      </a:r>
                      <a:endPar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extLst>
                  <a:ext uri="{0D108BD9-81ED-4DB2-BD59-A6C34878D82A}">
                    <a16:rowId xmlns:a16="http://schemas.microsoft.com/office/drawing/2014/main" val="10003"/>
                  </a:ext>
                </a:extLst>
              </a:tr>
              <a:tr h="329805">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Total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58,371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extLst>
                  <a:ext uri="{0D108BD9-81ED-4DB2-BD59-A6C34878D82A}">
                    <a16:rowId xmlns:a16="http://schemas.microsoft.com/office/drawing/2014/main" val="10004"/>
                  </a:ext>
                </a:extLst>
              </a:tr>
              <a:tr h="329805">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Tx/>
                        <a:buNone/>
                        <a:tabLst/>
                      </a:pPr>
                      <a:r>
                        <a:rPr kumimoji="0" lang="en-US" sz="1600" b="1"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Units</a:t>
                      </a:r>
                      <a:endParaRPr kumimoji="0" lang="en-US" sz="1600" b="1" i="0" u="none" strike="noStrike" cap="none" normalizeH="0" baseline="0" dirty="0">
                        <a:ln>
                          <a:noFill/>
                        </a:ln>
                        <a:solidFill>
                          <a:srgbClr val="DCE6F2"/>
                        </a:solidFill>
                        <a:effectLst>
                          <a:outerShdw blurRad="38100" dist="38100" dir="2700000" algn="tl">
                            <a:srgbClr val="000000"/>
                          </a:outerShdw>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hMerge="1">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endPar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extLst>
                  <a:ext uri="{0D108BD9-81ED-4DB2-BD59-A6C34878D82A}">
                    <a16:rowId xmlns:a16="http://schemas.microsoft.com/office/drawing/2014/main" val="10005"/>
                  </a:ext>
                </a:extLst>
              </a:tr>
              <a:tr h="345647">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NHQ, Region, Wings, Units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1,399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extLst>
                  <a:ext uri="{0D108BD9-81ED-4DB2-BD59-A6C34878D82A}">
                    <a16:rowId xmlns:a16="http://schemas.microsoft.com/office/drawing/2014/main" val="10006"/>
                  </a:ext>
                </a:extLst>
              </a:tr>
              <a:tr h="329805">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Tx/>
                        <a:buNone/>
                        <a:tabLst/>
                      </a:pPr>
                      <a:r>
                        <a:rPr kumimoji="0" lang="en-US" sz="1600" b="1"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Equipment</a:t>
                      </a:r>
                      <a:endParaRPr kumimoji="0" lang="en-US" sz="1600" b="1" i="0" u="none" strike="noStrike" cap="none" normalizeH="0" baseline="0" dirty="0">
                        <a:ln>
                          <a:noFill/>
                        </a:ln>
                        <a:solidFill>
                          <a:srgbClr val="DCE6F2"/>
                        </a:solidFill>
                        <a:effectLst>
                          <a:outerShdw blurRad="38100" dist="38100" dir="2700000" algn="tl">
                            <a:srgbClr val="000000"/>
                          </a:outerShdw>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hMerge="1">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endPar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extLst>
                  <a:ext uri="{0D108BD9-81ED-4DB2-BD59-A6C34878D82A}">
                    <a16:rowId xmlns:a16="http://schemas.microsoft.com/office/drawing/2014/main" val="10007"/>
                  </a:ext>
                </a:extLst>
              </a:tr>
              <a:tr h="329805">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Aircraft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540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extLst>
                  <a:ext uri="{0D108BD9-81ED-4DB2-BD59-A6C34878D82A}">
                    <a16:rowId xmlns:a16="http://schemas.microsoft.com/office/drawing/2014/main" val="10008"/>
                  </a:ext>
                </a:extLst>
              </a:tr>
              <a:tr h="330557">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Gliders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45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extLst>
                  <a:ext uri="{0D108BD9-81ED-4DB2-BD59-A6C34878D82A}">
                    <a16:rowId xmlns:a16="http://schemas.microsoft.com/office/drawing/2014/main" val="10009"/>
                  </a:ext>
                </a:extLst>
              </a:tr>
              <a:tr h="330557">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Hot Air Balloons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extLst>
                  <a:ext uri="{0D108BD9-81ED-4DB2-BD59-A6C34878D82A}">
                    <a16:rowId xmlns:a16="http://schemas.microsoft.com/office/drawing/2014/main" val="10010"/>
                  </a:ext>
                </a:extLst>
              </a:tr>
              <a:tr h="329805">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Vehicles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1,045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extLst>
                  <a:ext uri="{0D108BD9-81ED-4DB2-BD59-A6C34878D82A}">
                    <a16:rowId xmlns:a16="http://schemas.microsoft.com/office/drawing/2014/main" val="10011"/>
                  </a:ext>
                </a:extLst>
              </a:tr>
              <a:tr h="329805">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err="1">
                          <a:ln>
                            <a:noFill/>
                          </a:ln>
                          <a:solidFill>
                            <a:srgbClr val="000000"/>
                          </a:solidFill>
                          <a:effectLst>
                            <a:outerShdw blurRad="38100" dist="38100" dir="2700000" algn="tl">
                              <a:srgbClr val="FFFFFF"/>
                            </a:outerShdw>
                          </a:effectLst>
                          <a:latin typeface="Calibri" pitchFamily="34" charset="0"/>
                          <a:cs typeface="Arial" charset="0"/>
                        </a:rPr>
                        <a:t>sUAS</a:t>
                      </a:r>
                      <a:endPar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2,350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extLst>
                  <a:ext uri="{0D108BD9-81ED-4DB2-BD59-A6C34878D82A}">
                    <a16:rowId xmlns:a16="http://schemas.microsoft.com/office/drawing/2014/main" val="3965031630"/>
                  </a:ext>
                </a:extLst>
              </a:tr>
              <a:tr h="329805">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VHF LMR Radios –  Short/Mid Range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12,886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extLst>
                  <a:ext uri="{0D108BD9-81ED-4DB2-BD59-A6C34878D82A}">
                    <a16:rowId xmlns:a16="http://schemas.microsoft.com/office/drawing/2014/main" val="10012"/>
                  </a:ext>
                </a:extLst>
              </a:tr>
              <a:tr h="331988">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VHF Repeaters – Fixed &amp; Tactical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727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extLst>
                  <a:ext uri="{0D108BD9-81ED-4DB2-BD59-A6C34878D82A}">
                    <a16:rowId xmlns:a16="http://schemas.microsoft.com/office/drawing/2014/main" val="562752543"/>
                  </a:ext>
                </a:extLst>
              </a:tr>
              <a:tr h="331988">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HF Radios – Long Range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Tx/>
                        <a:buNone/>
                        <a:tabLst/>
                      </a:pPr>
                      <a:r>
                        <a:rPr kumimoji="0" lang="en-US" sz="1600" b="0" i="0" u="none" strike="noStrike" cap="none" normalizeH="0" baseline="0" dirty="0">
                          <a:ln>
                            <a:noFill/>
                          </a:ln>
                          <a:solidFill>
                            <a:srgbClr val="000000"/>
                          </a:solidFill>
                          <a:effectLst>
                            <a:outerShdw blurRad="38100" dist="38100" dir="2700000" algn="tl">
                              <a:srgbClr val="FFFFFF"/>
                            </a:outerShdw>
                          </a:effectLst>
                          <a:latin typeface="Calibri" pitchFamily="34" charset="0"/>
                          <a:cs typeface="Arial" charset="0"/>
                        </a:rPr>
                        <a:t>2,060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extLst>
                  <a:ext uri="{0D108BD9-81ED-4DB2-BD59-A6C34878D82A}">
                    <a16:rowId xmlns:a16="http://schemas.microsoft.com/office/drawing/2014/main" val="10013"/>
                  </a:ext>
                </a:extLst>
              </a:tr>
            </a:tbl>
          </a:graphicData>
        </a:graphic>
      </p:graphicFrame>
      <p:pic>
        <p:nvPicPr>
          <p:cNvPr id="2" name="Picture 1">
            <a:extLst>
              <a:ext uri="{FF2B5EF4-FFF2-40B4-BE49-F238E27FC236}">
                <a16:creationId xmlns:a16="http://schemas.microsoft.com/office/drawing/2014/main" id="{A4548181-C34D-4248-9FDE-741B027EEA4E}"/>
              </a:ext>
            </a:extLst>
          </p:cNvPr>
          <p:cNvPicPr>
            <a:picLocks noChangeAspect="1"/>
          </p:cNvPicPr>
          <p:nvPr/>
        </p:nvPicPr>
        <p:blipFill>
          <a:blip r:embed="rId5"/>
          <a:stretch>
            <a:fillRect/>
          </a:stretch>
        </p:blipFill>
        <p:spPr>
          <a:xfrm rot="594094">
            <a:off x="7764474" y="1568181"/>
            <a:ext cx="3803650" cy="1552224"/>
          </a:xfrm>
          <a:prstGeom prst="rect">
            <a:avLst/>
          </a:prstGeom>
        </p:spPr>
      </p:pic>
      <p:pic>
        <p:nvPicPr>
          <p:cNvPr id="9" name="Picture 8">
            <a:extLst>
              <a:ext uri="{FF2B5EF4-FFF2-40B4-BE49-F238E27FC236}">
                <a16:creationId xmlns:a16="http://schemas.microsoft.com/office/drawing/2014/main" id="{74530958-A144-4239-B449-BF44CE22BF18}"/>
              </a:ext>
            </a:extLst>
          </p:cNvPr>
          <p:cNvPicPr>
            <a:picLocks noChangeAspect="1"/>
          </p:cNvPicPr>
          <p:nvPr/>
        </p:nvPicPr>
        <p:blipFill>
          <a:blip r:embed="rId6"/>
          <a:stretch>
            <a:fillRect/>
          </a:stretch>
        </p:blipFill>
        <p:spPr>
          <a:xfrm>
            <a:off x="8763939" y="3030875"/>
            <a:ext cx="2766015" cy="946642"/>
          </a:xfrm>
          <a:prstGeom prst="rect">
            <a:avLst/>
          </a:prstGeom>
        </p:spPr>
      </p:pic>
      <p:pic>
        <p:nvPicPr>
          <p:cNvPr id="4" name="Picture 3">
            <a:extLst>
              <a:ext uri="{FF2B5EF4-FFF2-40B4-BE49-F238E27FC236}">
                <a16:creationId xmlns:a16="http://schemas.microsoft.com/office/drawing/2014/main" id="{E26B9CC9-D5CF-46FC-A355-BDAF1C66FADA}"/>
              </a:ext>
            </a:extLst>
          </p:cNvPr>
          <p:cNvPicPr>
            <a:picLocks noChangeAspect="1"/>
          </p:cNvPicPr>
          <p:nvPr/>
        </p:nvPicPr>
        <p:blipFill>
          <a:blip r:embed="rId7"/>
          <a:stretch>
            <a:fillRect/>
          </a:stretch>
        </p:blipFill>
        <p:spPr>
          <a:xfrm>
            <a:off x="4317201" y="1109558"/>
            <a:ext cx="2208723" cy="2725543"/>
          </a:xfrm>
          <a:prstGeom prst="rect">
            <a:avLst/>
          </a:prstGeom>
        </p:spPr>
      </p:pic>
      <p:pic>
        <p:nvPicPr>
          <p:cNvPr id="13" name="Picture 4" descr="CAP Hurricanne Florence">
            <a:extLst>
              <a:ext uri="{FF2B5EF4-FFF2-40B4-BE49-F238E27FC236}">
                <a16:creationId xmlns:a16="http://schemas.microsoft.com/office/drawing/2014/main" id="{14E9EC11-BE8C-4D3B-A72F-EC04656E582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8564"/>
          <a:stretch/>
        </p:blipFill>
        <p:spPr bwMode="auto">
          <a:xfrm>
            <a:off x="6296737" y="3038529"/>
            <a:ext cx="2373265" cy="2306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91ECE8E-9B2B-4866-BC9F-DF2B22196379}"/>
              </a:ext>
            </a:extLst>
          </p:cNvPr>
          <p:cNvPicPr>
            <a:picLocks noChangeAspect="1"/>
          </p:cNvPicPr>
          <p:nvPr/>
        </p:nvPicPr>
        <p:blipFill>
          <a:blip r:embed="rId9"/>
          <a:stretch>
            <a:fillRect/>
          </a:stretch>
        </p:blipFill>
        <p:spPr>
          <a:xfrm>
            <a:off x="38100" y="38100"/>
            <a:ext cx="1386416" cy="1386416"/>
          </a:xfrm>
          <a:prstGeom prst="rect">
            <a:avLst/>
          </a:prstGeom>
        </p:spPr>
      </p:pic>
      <p:sp>
        <p:nvSpPr>
          <p:cNvPr id="19" name="Slide Number Placeholder 4">
            <a:extLst>
              <a:ext uri="{FF2B5EF4-FFF2-40B4-BE49-F238E27FC236}">
                <a16:creationId xmlns:a16="http://schemas.microsoft.com/office/drawing/2014/main" id="{17B73519-239B-47F0-93C0-5EA9B4C45FC3}"/>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solidFill>
                  <a:srgbClr val="BDBDBD"/>
                </a:solidFill>
                <a:latin typeface="Arial Black" panose="020B0A04020102020204" pitchFamily="34" charset="0"/>
              </a:rPr>
              <a:pPr algn="r"/>
              <a:t>9</a:t>
            </a:fld>
            <a:endParaRPr lang="en-US" sz="1600" dirty="0">
              <a:solidFill>
                <a:srgbClr val="BDBDBD"/>
              </a:solidFill>
              <a:latin typeface="Arial Black" panose="020B0A04020102020204" pitchFamily="34" charset="0"/>
            </a:endParaRPr>
          </a:p>
        </p:txBody>
      </p:sp>
      <p:pic>
        <p:nvPicPr>
          <p:cNvPr id="18" name="Picture 17" descr="C:\++MOTSOL++\++IEUTK++\APX4000_2K_IEUTK\WorkFiles\APX2000_4000_2Knobs_M2_front.png">
            <a:extLst>
              <a:ext uri="{FF2B5EF4-FFF2-40B4-BE49-F238E27FC236}">
                <a16:creationId xmlns:a16="http://schemas.microsoft.com/office/drawing/2014/main" id="{36298273-8E84-43CA-BEEB-D5834DE24D97}"/>
              </a:ext>
            </a:extLst>
          </p:cNvPr>
          <p:cNvPicPr>
            <a:picLocks noChangeAspect="1" noChangeArrowheads="1"/>
          </p:cNvPicPr>
          <p:nvPr/>
        </p:nvPicPr>
        <p:blipFill rotWithShape="1">
          <a:blip r:embed="rId10"/>
          <a:srcRect t="-638"/>
          <a:stretch/>
        </p:blipFill>
        <p:spPr bwMode="auto">
          <a:xfrm rot="1831078">
            <a:off x="4946253" y="3435905"/>
            <a:ext cx="718624" cy="2534562"/>
          </a:xfrm>
          <a:prstGeom prst="rect">
            <a:avLst/>
          </a:prstGeom>
          <a:noFill/>
          <a:ln w="9525">
            <a:noFill/>
            <a:miter lim="800000"/>
            <a:headEnd/>
            <a:tailEnd/>
          </a:ln>
        </p:spPr>
      </p:pic>
      <p:pic>
        <p:nvPicPr>
          <p:cNvPr id="20" name="Picture 34" descr="D:\My_MOT_SOL\++IEUTK++\APXMobile_O2_July2012\images\O2_IEUTK_front.png">
            <a:extLst>
              <a:ext uri="{FF2B5EF4-FFF2-40B4-BE49-F238E27FC236}">
                <a16:creationId xmlns:a16="http://schemas.microsoft.com/office/drawing/2014/main" id="{A7BAD8D7-D853-4AC6-9D34-3F3528FB4FA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41566" y="6062654"/>
            <a:ext cx="1995632" cy="67235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DB9FB986-3CA2-4C85-96D7-706ACDFAC4FD}"/>
              </a:ext>
            </a:extLst>
          </p:cNvPr>
          <p:cNvPicPr>
            <a:picLocks noChangeAspect="1"/>
          </p:cNvPicPr>
          <p:nvPr/>
        </p:nvPicPr>
        <p:blipFill>
          <a:blip r:embed="rId12"/>
          <a:stretch>
            <a:fillRect/>
          </a:stretch>
        </p:blipFill>
        <p:spPr>
          <a:xfrm>
            <a:off x="8696749" y="3920946"/>
            <a:ext cx="1780306" cy="1002450"/>
          </a:xfrm>
          <a:prstGeom prst="rect">
            <a:avLst/>
          </a:prstGeom>
        </p:spPr>
      </p:pic>
      <p:pic>
        <p:nvPicPr>
          <p:cNvPr id="22" name="Picture 2" descr="Skydio X2D drone supports short-range reconnaissance requirements for the US Army. Image courtesy of SKYDIO, INC.">
            <a:extLst>
              <a:ext uri="{FF2B5EF4-FFF2-40B4-BE49-F238E27FC236}">
                <a16:creationId xmlns:a16="http://schemas.microsoft.com/office/drawing/2014/main" id="{A61D80A1-8FB6-44D7-8372-7887F924AE2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09865" y="3920946"/>
            <a:ext cx="1782135" cy="1002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53011BA-615E-4B0C-B262-4681855B33CB}"/>
              </a:ext>
            </a:extLst>
          </p:cNvPr>
          <p:cNvPicPr>
            <a:picLocks noChangeAspect="1"/>
          </p:cNvPicPr>
          <p:nvPr/>
        </p:nvPicPr>
        <p:blipFill>
          <a:blip r:embed="rId14"/>
          <a:stretch>
            <a:fillRect/>
          </a:stretch>
        </p:blipFill>
        <p:spPr>
          <a:xfrm>
            <a:off x="8139992" y="4561078"/>
            <a:ext cx="4013908" cy="2515383"/>
          </a:xfrm>
          <a:prstGeom prst="rect">
            <a:avLst/>
          </a:prstGeom>
        </p:spPr>
      </p:pic>
      <p:pic>
        <p:nvPicPr>
          <p:cNvPr id="25" name="Picture 24">
            <a:extLst>
              <a:ext uri="{FF2B5EF4-FFF2-40B4-BE49-F238E27FC236}">
                <a16:creationId xmlns:a16="http://schemas.microsoft.com/office/drawing/2014/main" id="{51AB64DD-DC33-469E-8738-7444286FE30D}"/>
              </a:ext>
            </a:extLst>
          </p:cNvPr>
          <p:cNvPicPr>
            <a:picLocks noChangeAspect="1"/>
          </p:cNvPicPr>
          <p:nvPr/>
        </p:nvPicPr>
        <p:blipFill>
          <a:blip r:embed="rId15"/>
          <a:stretch>
            <a:fillRect/>
          </a:stretch>
        </p:blipFill>
        <p:spPr>
          <a:xfrm>
            <a:off x="6245818" y="5286385"/>
            <a:ext cx="2114845" cy="1581371"/>
          </a:xfrm>
          <a:prstGeom prst="rect">
            <a:avLst/>
          </a:prstGeom>
        </p:spPr>
      </p:pic>
    </p:spTree>
    <p:extLst>
      <p:ext uri="{BB962C8B-B14F-4D97-AF65-F5344CB8AC3E}">
        <p14:creationId xmlns:p14="http://schemas.microsoft.com/office/powerpoint/2010/main" val="4157376905"/>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CB133CFE6B2043A3265F551C2A48B6" ma:contentTypeVersion="13" ma:contentTypeDescription="Create a new document." ma:contentTypeScope="" ma:versionID="590588417af6e24d9117623f03744229">
  <xsd:schema xmlns:xsd="http://www.w3.org/2001/XMLSchema" xmlns:xs="http://www.w3.org/2001/XMLSchema" xmlns:p="http://schemas.microsoft.com/office/2006/metadata/properties" xmlns:ns3="f082730e-7b9c-4129-bbee-f217eaf3d42f" xmlns:ns4="87e3da72-1e49-4fd4-9be6-826676cc3dab" targetNamespace="http://schemas.microsoft.com/office/2006/metadata/properties" ma:root="true" ma:fieldsID="9be3fc585a4c75c801d477b0c8e5daa4" ns3:_="" ns4:_="">
    <xsd:import namespace="f082730e-7b9c-4129-bbee-f217eaf3d42f"/>
    <xsd:import namespace="87e3da72-1e49-4fd4-9be6-826676cc3da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82730e-7b9c-4129-bbee-f217eaf3d4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e3da72-1e49-4fd4-9be6-826676cc3da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6D9778-690B-479A-8606-62D58BCDF985}">
  <ds:schemaRefs>
    <ds:schemaRef ds:uri="http://schemas.microsoft.com/office/2006/metadata/properties"/>
    <ds:schemaRef ds:uri="http://purl.org/dc/terms/"/>
    <ds:schemaRef ds:uri="http://schemas.openxmlformats.org/package/2006/metadata/core-properties"/>
    <ds:schemaRef ds:uri="http://purl.org/dc/elements/1.1/"/>
    <ds:schemaRef ds:uri="http://purl.org/dc/dcmitype/"/>
    <ds:schemaRef ds:uri="87e3da72-1e49-4fd4-9be6-826676cc3dab"/>
    <ds:schemaRef ds:uri="http://schemas.microsoft.com/office/2006/documentManagement/types"/>
    <ds:schemaRef ds:uri="http://schemas.microsoft.com/office/infopath/2007/PartnerControls"/>
    <ds:schemaRef ds:uri="f082730e-7b9c-4129-bbee-f217eaf3d42f"/>
    <ds:schemaRef ds:uri="http://www.w3.org/XML/1998/namespace"/>
  </ds:schemaRefs>
</ds:datastoreItem>
</file>

<file path=customXml/itemProps2.xml><?xml version="1.0" encoding="utf-8"?>
<ds:datastoreItem xmlns:ds="http://schemas.openxmlformats.org/officeDocument/2006/customXml" ds:itemID="{E03FCD22-D9E6-436A-83AA-EC490A79C817}">
  <ds:schemaRefs>
    <ds:schemaRef ds:uri="http://schemas.microsoft.com/sharepoint/v3/contenttype/forms"/>
  </ds:schemaRefs>
</ds:datastoreItem>
</file>

<file path=customXml/itemProps3.xml><?xml version="1.0" encoding="utf-8"?>
<ds:datastoreItem xmlns:ds="http://schemas.openxmlformats.org/officeDocument/2006/customXml" ds:itemID="{DB4A4F70-F54F-4DC9-809F-351686632A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82730e-7b9c-4129-bbee-f217eaf3d42f"/>
    <ds:schemaRef ds:uri="87e3da72-1e49-4fd4-9be6-826676cc3d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686</TotalTime>
  <Words>1867</Words>
  <Application>Microsoft Office PowerPoint</Application>
  <PresentationFormat>Widescreen</PresentationFormat>
  <Paragraphs>340</Paragraphs>
  <Slides>36</Slides>
  <Notes>28</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49" baseType="lpstr">
      <vt:lpstr>Arial</vt:lpstr>
      <vt:lpstr>Arial Black</vt:lpstr>
      <vt:lpstr>BauerBodni Titl BT</vt:lpstr>
      <vt:lpstr>Calibri</vt:lpstr>
      <vt:lpstr>Calibri Light</vt:lpstr>
      <vt:lpstr>Rajdhani SemiBold</vt:lpstr>
      <vt:lpstr>Tahoma</vt:lpstr>
      <vt:lpstr>Times New Roman</vt:lpstr>
      <vt:lpstr>Wingdings</vt:lpstr>
      <vt:lpstr>Office Theme</vt:lpstr>
      <vt:lpstr>4_Custom Design</vt:lpstr>
      <vt:lpstr>3_Custom Design</vt:lpstr>
      <vt:lpstr>Worksheet</vt:lpstr>
      <vt:lpstr>Mission Briefing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VHF-FM &amp; HF Resources</vt:lpstr>
      <vt:lpstr>PowerPoint Presentation</vt:lpstr>
      <vt:lpstr>PowerPoint Presentation</vt:lpstr>
      <vt:lpstr>PowerPoint Presentation</vt:lpstr>
      <vt:lpstr>PowerPoint Presentation</vt:lpstr>
      <vt:lpstr>Waldo Air XCAM Sensors</vt:lpstr>
      <vt:lpstr>High Resolution Collection</vt:lpstr>
      <vt:lpstr>Imagery Can Be Collected Over DoD Installations Pre or Post Event</vt:lpstr>
      <vt:lpstr>Arkansas Tornado Remote Damage Assessment Using Artificial Intelligence</vt:lpstr>
      <vt:lpstr>Sensor Equipped Aircraft</vt:lpstr>
      <vt:lpstr>PowerPoint Presentation</vt:lpstr>
      <vt:lpstr>sUAS can also support mishaps like the recent T-38 crash near KMGM</vt:lpstr>
      <vt:lpstr>sUAS can also support mishaps like the recent T-38 crash near KMGM</vt:lpstr>
      <vt:lpstr>PowerPoint Presentation</vt:lpstr>
      <vt:lpstr>AERONet for CAP Operational View</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S. Bolinger</dc:creator>
  <cp:lastModifiedBy>Desmarais, John W.</cp:lastModifiedBy>
  <cp:revision>36</cp:revision>
  <dcterms:created xsi:type="dcterms:W3CDTF">2020-01-13T17:43:42Z</dcterms:created>
  <dcterms:modified xsi:type="dcterms:W3CDTF">2022-08-11T02:42:52Z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0x010100D8CB133CFE6B2043A3265F551C2A48B6</vt:lpwstr>
  </property>
</Properties>
</file>