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3" r:id="rId1"/>
  </p:sldMasterIdLst>
  <p:notesMasterIdLst>
    <p:notesMasterId r:id="rId22"/>
  </p:notesMasterIdLst>
  <p:handoutMasterIdLst>
    <p:handoutMasterId r:id="rId23"/>
  </p:handoutMasterIdLst>
  <p:sldIdLst>
    <p:sldId id="256" r:id="rId2"/>
    <p:sldId id="330" r:id="rId3"/>
    <p:sldId id="331" r:id="rId4"/>
    <p:sldId id="343" r:id="rId5"/>
    <p:sldId id="333" r:id="rId6"/>
    <p:sldId id="340" r:id="rId7"/>
    <p:sldId id="341" r:id="rId8"/>
    <p:sldId id="342" r:id="rId9"/>
    <p:sldId id="344" r:id="rId10"/>
    <p:sldId id="345" r:id="rId11"/>
    <p:sldId id="349" r:id="rId12"/>
    <p:sldId id="336" r:id="rId13"/>
    <p:sldId id="337" r:id="rId14"/>
    <p:sldId id="346" r:id="rId15"/>
    <p:sldId id="339" r:id="rId16"/>
    <p:sldId id="338" r:id="rId17"/>
    <p:sldId id="347" r:id="rId18"/>
    <p:sldId id="348" r:id="rId19"/>
    <p:sldId id="332" r:id="rId20"/>
    <p:sldId id="329" r:id="rId21"/>
  </p:sldIdLst>
  <p:sldSz cx="9144000" cy="6858000" type="screen4x3"/>
  <p:notesSz cx="7010400" cy="9296400"/>
  <p:defaultTextStyle>
    <a:defPPr>
      <a:defRPr lang="en-US"/>
    </a:defPPr>
    <a:lvl1pPr algn="l" rtl="0" eaLnBrk="0" fontAlgn="base" hangingPunct="0">
      <a:spcBef>
        <a:spcPct val="0"/>
      </a:spcBef>
      <a:spcAft>
        <a:spcPct val="0"/>
      </a:spcAft>
      <a:defRPr sz="1600" kern="1200">
        <a:solidFill>
          <a:schemeClr val="tx1"/>
        </a:solidFill>
        <a:latin typeface="BauerBodni Titl BT" pitchFamily="82" charset="0"/>
        <a:ea typeface="+mn-ea"/>
        <a:cs typeface="+mn-cs"/>
      </a:defRPr>
    </a:lvl1pPr>
    <a:lvl2pPr marL="457200" algn="l" rtl="0" eaLnBrk="0" fontAlgn="base" hangingPunct="0">
      <a:spcBef>
        <a:spcPct val="0"/>
      </a:spcBef>
      <a:spcAft>
        <a:spcPct val="0"/>
      </a:spcAft>
      <a:defRPr sz="1600" kern="1200">
        <a:solidFill>
          <a:schemeClr val="tx1"/>
        </a:solidFill>
        <a:latin typeface="BauerBodni Titl BT" pitchFamily="82" charset="0"/>
        <a:ea typeface="+mn-ea"/>
        <a:cs typeface="+mn-cs"/>
      </a:defRPr>
    </a:lvl2pPr>
    <a:lvl3pPr marL="914400" algn="l" rtl="0" eaLnBrk="0" fontAlgn="base" hangingPunct="0">
      <a:spcBef>
        <a:spcPct val="0"/>
      </a:spcBef>
      <a:spcAft>
        <a:spcPct val="0"/>
      </a:spcAft>
      <a:defRPr sz="1600" kern="1200">
        <a:solidFill>
          <a:schemeClr val="tx1"/>
        </a:solidFill>
        <a:latin typeface="BauerBodni Titl BT"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BauerBodni Titl BT"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BauerBodni Titl BT" pitchFamily="82" charset="0"/>
        <a:ea typeface="+mn-ea"/>
        <a:cs typeface="+mn-cs"/>
      </a:defRPr>
    </a:lvl5pPr>
    <a:lvl6pPr marL="2286000" algn="l" defTabSz="914400" rtl="0" eaLnBrk="1" latinLnBrk="0" hangingPunct="1">
      <a:defRPr sz="1600" kern="1200">
        <a:solidFill>
          <a:schemeClr val="tx1"/>
        </a:solidFill>
        <a:latin typeface="BauerBodni Titl BT" pitchFamily="82" charset="0"/>
        <a:ea typeface="+mn-ea"/>
        <a:cs typeface="+mn-cs"/>
      </a:defRPr>
    </a:lvl6pPr>
    <a:lvl7pPr marL="2743200" algn="l" defTabSz="914400" rtl="0" eaLnBrk="1" latinLnBrk="0" hangingPunct="1">
      <a:defRPr sz="1600" kern="1200">
        <a:solidFill>
          <a:schemeClr val="tx1"/>
        </a:solidFill>
        <a:latin typeface="BauerBodni Titl BT" pitchFamily="82" charset="0"/>
        <a:ea typeface="+mn-ea"/>
        <a:cs typeface="+mn-cs"/>
      </a:defRPr>
    </a:lvl7pPr>
    <a:lvl8pPr marL="3200400" algn="l" defTabSz="914400" rtl="0" eaLnBrk="1" latinLnBrk="0" hangingPunct="1">
      <a:defRPr sz="1600" kern="1200">
        <a:solidFill>
          <a:schemeClr val="tx1"/>
        </a:solidFill>
        <a:latin typeface="BauerBodni Titl BT" pitchFamily="82" charset="0"/>
        <a:ea typeface="+mn-ea"/>
        <a:cs typeface="+mn-cs"/>
      </a:defRPr>
    </a:lvl8pPr>
    <a:lvl9pPr marL="3657600" algn="l" defTabSz="914400" rtl="0" eaLnBrk="1" latinLnBrk="0" hangingPunct="1">
      <a:defRPr sz="1600" kern="1200">
        <a:solidFill>
          <a:schemeClr val="tx1"/>
        </a:solidFill>
        <a:latin typeface="BauerBodni Titl BT"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4A8F"/>
    <a:srgbClr val="FF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58" autoAdjust="0"/>
  </p:normalViewPr>
  <p:slideViewPr>
    <p:cSldViewPr>
      <p:cViewPr varScale="1">
        <p:scale>
          <a:sx n="92" d="100"/>
          <a:sy n="92" d="100"/>
        </p:scale>
        <p:origin x="942" y="-3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314"/>
    </p:cViewPr>
  </p:sorterViewPr>
  <p:notesViewPr>
    <p:cSldViewPr>
      <p:cViewPr varScale="1">
        <p:scale>
          <a:sx n="64" d="100"/>
          <a:sy n="64" d="100"/>
        </p:scale>
        <p:origin x="-2616"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7577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dirty="0"/>
          </a:p>
        </p:txBody>
      </p:sp>
      <p:sp>
        <p:nvSpPr>
          <p:cNvPr id="7578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7578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charset="0"/>
              </a:defRPr>
            </a:lvl1pPr>
          </a:lstStyle>
          <a:p>
            <a:pPr>
              <a:defRPr/>
            </a:pPr>
            <a:fld id="{1D10C6D7-AD60-468D-971B-9557D9A5FF51}" type="slidenum">
              <a:rPr lang="en-US" altLang="en-US"/>
              <a:pPr>
                <a:defRPr/>
              </a:pPr>
              <a:t>‹#›</a:t>
            </a:fld>
            <a:endParaRPr lang="en-US" altLang="en-US" dirty="0"/>
          </a:p>
        </p:txBody>
      </p:sp>
    </p:spTree>
    <p:extLst>
      <p:ext uri="{BB962C8B-B14F-4D97-AF65-F5344CB8AC3E}">
        <p14:creationId xmlns:p14="http://schemas.microsoft.com/office/powerpoint/2010/main" val="1982109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7475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dirty="0"/>
          </a:p>
        </p:txBody>
      </p:sp>
      <p:sp>
        <p:nvSpPr>
          <p:cNvPr id="7475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smtClean="0">
                <a:latin typeface="Arial" charset="0"/>
              </a:defRPr>
            </a:lvl1pPr>
          </a:lstStyle>
          <a:p>
            <a:pPr>
              <a:defRPr/>
            </a:pPr>
            <a:fld id="{3F369C5A-E75B-4B2C-9C23-0202D462ED97}" type="slidenum">
              <a:rPr lang="en-US" altLang="en-US"/>
              <a:pPr>
                <a:defRPr/>
              </a:pPr>
              <a:t>‹#›</a:t>
            </a:fld>
            <a:endParaRPr lang="en-US" altLang="en-US" dirty="0"/>
          </a:p>
        </p:txBody>
      </p:sp>
    </p:spTree>
    <p:extLst>
      <p:ext uri="{BB962C8B-B14F-4D97-AF65-F5344CB8AC3E}">
        <p14:creationId xmlns:p14="http://schemas.microsoft.com/office/powerpoint/2010/main" val="703833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A45C441E-24EA-4AA9-8F71-84E3180F56F2}" type="slidenum">
              <a:rPr lang="en-US" altLang="en-US"/>
              <a:pPr/>
              <a:t>1</a:t>
            </a:fld>
            <a:endParaRPr lang="en-US" alt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altLang="en-US" dirty="0" smtClean="0"/>
          </a:p>
        </p:txBody>
      </p:sp>
    </p:spTree>
    <p:extLst>
      <p:ext uri="{BB962C8B-B14F-4D97-AF65-F5344CB8AC3E}">
        <p14:creationId xmlns:p14="http://schemas.microsoft.com/office/powerpoint/2010/main" val="212110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369C5A-E75B-4B2C-9C23-0202D462ED97}" type="slidenum">
              <a:rPr lang="en-US" altLang="en-US" smtClean="0"/>
              <a:pPr>
                <a:defRPr/>
              </a:pPr>
              <a:t>2</a:t>
            </a:fld>
            <a:endParaRPr lang="en-US" altLang="en-US" dirty="0"/>
          </a:p>
        </p:txBody>
      </p:sp>
    </p:spTree>
    <p:extLst>
      <p:ext uri="{BB962C8B-B14F-4D97-AF65-F5344CB8AC3E}">
        <p14:creationId xmlns:p14="http://schemas.microsoft.com/office/powerpoint/2010/main" val="247670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The CAP communications system provides mission critical secure tactical command and control communications (C3) between aircraft, ground teams and incident command posts performing search and rescue and disaster recovery operations in the field</a:t>
            </a:r>
          </a:p>
        </p:txBody>
      </p:sp>
    </p:spTree>
    <p:extLst>
      <p:ext uri="{BB962C8B-B14F-4D97-AF65-F5344CB8AC3E}">
        <p14:creationId xmlns:p14="http://schemas.microsoft.com/office/powerpoint/2010/main" val="261840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35039" y="4416425"/>
            <a:ext cx="5140325" cy="4183063"/>
          </a:xfrm>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355405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35039" y="4416425"/>
            <a:ext cx="5140325" cy="4183063"/>
          </a:xfrm>
          <a:noFill/>
          <a:ln/>
        </p:spPr>
        <p:txBody>
          <a:bodyPr/>
          <a:lstStyle/>
          <a:p>
            <a:endParaRPr lang="en-US" dirty="0" smtClean="0">
              <a:latin typeface="Arial" pitchFamily="34" charset="0"/>
            </a:endParaRPr>
          </a:p>
        </p:txBody>
      </p:sp>
    </p:spTree>
    <p:extLst>
      <p:ext uri="{BB962C8B-B14F-4D97-AF65-F5344CB8AC3E}">
        <p14:creationId xmlns:p14="http://schemas.microsoft.com/office/powerpoint/2010/main" val="1754402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1377950" y="1304925"/>
            <a:ext cx="7156450" cy="685800"/>
          </a:xfrm>
        </p:spPr>
        <p:txBody>
          <a:bodyPr/>
          <a:lstStyle>
            <a:lvl1pPr>
              <a:defRPr sz="3600">
                <a:solidFill>
                  <a:schemeClr val="bg2"/>
                </a:solidFill>
              </a:defRPr>
            </a:lvl1pPr>
          </a:lstStyle>
          <a:p>
            <a:r>
              <a:rPr lang="en-US" smtClean="0"/>
              <a:t>Click to edit Master title style</a:t>
            </a:r>
            <a:endParaRPr lang="en-US"/>
          </a:p>
        </p:txBody>
      </p:sp>
      <p:sp>
        <p:nvSpPr>
          <p:cNvPr id="76803" name="Rectangle 3"/>
          <p:cNvSpPr>
            <a:spLocks noGrp="1" noChangeArrowheads="1"/>
          </p:cNvSpPr>
          <p:nvPr>
            <p:ph type="subTitle" idx="1"/>
          </p:nvPr>
        </p:nvSpPr>
        <p:spPr>
          <a:xfrm>
            <a:off x="4572000" y="4876800"/>
            <a:ext cx="4343400" cy="1524000"/>
          </a:xfrm>
        </p:spPr>
        <p:txBody>
          <a:bodyPr/>
          <a:lstStyle>
            <a:lvl1pPr marL="0" indent="0">
              <a:buFont typeface="Wingdings" pitchFamily="2" charset="2"/>
              <a:buNone/>
              <a:defRPr>
                <a:solidFill>
                  <a:srgbClr val="DB540D"/>
                </a:solidFill>
                <a:effectLst>
                  <a:outerShdw blurRad="38100" dist="38100" dir="2700000" algn="tl">
                    <a:srgbClr val="C0C0C0"/>
                  </a:outerShdw>
                </a:effectLst>
              </a:defRPr>
            </a:lvl1pPr>
          </a:lstStyle>
          <a:p>
            <a:r>
              <a:rPr lang="en-US" smtClean="0"/>
              <a:t>Click to edit Master subtitle style</a:t>
            </a:r>
            <a:endParaRPr lang="en-US"/>
          </a:p>
        </p:txBody>
      </p:sp>
    </p:spTree>
    <p:extLst>
      <p:ext uri="{BB962C8B-B14F-4D97-AF65-F5344CB8AC3E}">
        <p14:creationId xmlns:p14="http://schemas.microsoft.com/office/powerpoint/2010/main" val="161290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90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7389935" cy="609600"/>
          </a:xfrm>
        </p:spPr>
        <p:txBody>
          <a:bodyPr/>
          <a:lstStyle>
            <a:lvl1pPr algn="ctr">
              <a:defRPr sz="40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buClr>
              <a:buFont typeface="Arial" pitchFamily="34" charset="0"/>
              <a:buChar char="•"/>
              <a:defRPr/>
            </a:lvl1pPr>
            <a:lvl2pPr>
              <a:buClr>
                <a:schemeClr val="tx1"/>
              </a:buClr>
              <a:buFont typeface="Arial" pitchFamily="34" charset="0"/>
              <a:buChar char="•"/>
              <a:defRPr/>
            </a:lvl2pPr>
            <a:lvl3pPr>
              <a:buClr>
                <a:schemeClr val="tx1"/>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330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705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24000"/>
            <a:ext cx="3352800" cy="4876800"/>
          </a:xfrm>
        </p:spPr>
        <p:txBody>
          <a:bodyPr/>
          <a:lstStyle>
            <a:lvl1pPr>
              <a:buClr>
                <a:schemeClr val="tx1"/>
              </a:buClr>
              <a:buFont typeface="Arial" pitchFamily="34" charset="0"/>
              <a:buChar char="•"/>
              <a:defRPr sz="2800"/>
            </a:lvl1pPr>
            <a:lvl2pPr>
              <a:buClr>
                <a:schemeClr val="tx1"/>
              </a:buClr>
              <a:buFont typeface="Arial" pitchFamily="34" charset="0"/>
              <a:buChar char="•"/>
              <a:defRPr sz="2400"/>
            </a:lvl2pPr>
            <a:lvl3pPr>
              <a:buClr>
                <a:schemeClr val="tx1"/>
              </a:buClr>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524000"/>
            <a:ext cx="3352800" cy="4876800"/>
          </a:xfrm>
        </p:spPr>
        <p:txBody>
          <a:bodyPr/>
          <a:lstStyle>
            <a:lvl1pPr>
              <a:buClr>
                <a:schemeClr val="tx1"/>
              </a:buClr>
              <a:buFont typeface="Arial" pitchFamily="34" charset="0"/>
              <a:buChar char="•"/>
              <a:defRPr sz="2800"/>
            </a:lvl1pPr>
            <a:lvl2pPr>
              <a:buClr>
                <a:schemeClr val="tx1"/>
              </a:buClr>
              <a:buFont typeface="Arial" pitchFamily="34" charset="0"/>
              <a:buChar char="•"/>
              <a:defRPr sz="2400"/>
            </a:lvl2pPr>
            <a:lvl3pPr>
              <a:buClr>
                <a:schemeClr val="tx1"/>
              </a:buClr>
              <a:buFont typeface="Arial"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406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391400" cy="609600"/>
          </a:xfrm>
        </p:spPr>
        <p:txBody>
          <a:bodyPr/>
          <a:lstStyle>
            <a:lvl1pPr algn="ctr">
              <a:defRPr sz="4000"/>
            </a:lvl1pPr>
          </a:lstStyle>
          <a:p>
            <a:r>
              <a:rPr lang="en-US" smtClean="0"/>
              <a:t>Click to edit Master title style</a:t>
            </a:r>
            <a:endParaRPr lang="en-US"/>
          </a:p>
        </p:txBody>
      </p:sp>
    </p:spTree>
    <p:extLst>
      <p:ext uri="{BB962C8B-B14F-4D97-AF65-F5344CB8AC3E}">
        <p14:creationId xmlns:p14="http://schemas.microsoft.com/office/powerpoint/2010/main" val="368216745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7162800" y="0"/>
            <a:ext cx="1981200" cy="1219200"/>
          </a:xfrm>
          <a:prstGeom prst="rect">
            <a:avLst/>
          </a:prstGeom>
          <a:solidFill>
            <a:schemeClr val="bg1"/>
          </a:solidFill>
          <a:ln>
            <a:noFill/>
          </a:ln>
          <a:extLst/>
        </p:spPr>
        <p:txBody>
          <a:bodyPr/>
          <a:lstStyle>
            <a:lvl1pPr>
              <a:defRPr sz="1600">
                <a:solidFill>
                  <a:schemeClr val="tx1"/>
                </a:solidFill>
                <a:latin typeface="BauerBodni Titl BT" pitchFamily="82" charset="0"/>
              </a:defRPr>
            </a:lvl1pPr>
            <a:lvl2pPr marL="742950" indent="-285750">
              <a:defRPr sz="1600">
                <a:solidFill>
                  <a:schemeClr val="tx1"/>
                </a:solidFill>
                <a:latin typeface="BauerBodni Titl BT" pitchFamily="82" charset="0"/>
              </a:defRPr>
            </a:lvl2pPr>
            <a:lvl3pPr marL="1143000" indent="-228600">
              <a:defRPr sz="1600">
                <a:solidFill>
                  <a:schemeClr val="tx1"/>
                </a:solidFill>
                <a:latin typeface="BauerBodni Titl BT" pitchFamily="82" charset="0"/>
              </a:defRPr>
            </a:lvl3pPr>
            <a:lvl4pPr marL="1600200" indent="-228600">
              <a:defRPr sz="1600">
                <a:solidFill>
                  <a:schemeClr val="tx1"/>
                </a:solidFill>
                <a:latin typeface="BauerBodni Titl BT" pitchFamily="82" charset="0"/>
              </a:defRPr>
            </a:lvl4pPr>
            <a:lvl5pPr marL="2057400" indent="-228600">
              <a:defRPr sz="1600">
                <a:solidFill>
                  <a:schemeClr val="tx1"/>
                </a:solidFill>
                <a:latin typeface="BauerBodni Titl BT" pitchFamily="82" charset="0"/>
              </a:defRPr>
            </a:lvl5pPr>
            <a:lvl6pPr marL="2514600" indent="-228600" eaLnBrk="0" fontAlgn="base" hangingPunct="0">
              <a:spcBef>
                <a:spcPct val="0"/>
              </a:spcBef>
              <a:spcAft>
                <a:spcPct val="0"/>
              </a:spcAft>
              <a:defRPr sz="1600">
                <a:solidFill>
                  <a:schemeClr val="tx1"/>
                </a:solidFill>
                <a:latin typeface="BauerBodni Titl BT" pitchFamily="82" charset="0"/>
              </a:defRPr>
            </a:lvl6pPr>
            <a:lvl7pPr marL="2971800" indent="-228600" eaLnBrk="0" fontAlgn="base" hangingPunct="0">
              <a:spcBef>
                <a:spcPct val="0"/>
              </a:spcBef>
              <a:spcAft>
                <a:spcPct val="0"/>
              </a:spcAft>
              <a:defRPr sz="1600">
                <a:solidFill>
                  <a:schemeClr val="tx1"/>
                </a:solidFill>
                <a:latin typeface="BauerBodni Titl BT" pitchFamily="82" charset="0"/>
              </a:defRPr>
            </a:lvl7pPr>
            <a:lvl8pPr marL="3429000" indent="-228600" eaLnBrk="0" fontAlgn="base" hangingPunct="0">
              <a:spcBef>
                <a:spcPct val="0"/>
              </a:spcBef>
              <a:spcAft>
                <a:spcPct val="0"/>
              </a:spcAft>
              <a:defRPr sz="1600">
                <a:solidFill>
                  <a:schemeClr val="tx1"/>
                </a:solidFill>
                <a:latin typeface="BauerBodni Titl BT" pitchFamily="82" charset="0"/>
              </a:defRPr>
            </a:lvl8pPr>
            <a:lvl9pPr marL="3886200" indent="-228600" eaLnBrk="0" fontAlgn="base" hangingPunct="0">
              <a:spcBef>
                <a:spcPct val="0"/>
              </a:spcBef>
              <a:spcAft>
                <a:spcPct val="0"/>
              </a:spcAft>
              <a:defRPr sz="1600">
                <a:solidFill>
                  <a:schemeClr val="tx1"/>
                </a:solidFill>
                <a:latin typeface="BauerBodni Titl BT" pitchFamily="82" charset="0"/>
              </a:defRPr>
            </a:lvl9pPr>
          </a:lstStyle>
          <a:p>
            <a:pPr eaLnBrk="1" hangingPunct="1">
              <a:defRPr/>
            </a:pPr>
            <a:endParaRPr lang="en-US" altLang="en-US" dirty="0" smtClean="0"/>
          </a:p>
        </p:txBody>
      </p:sp>
      <p:sp>
        <p:nvSpPr>
          <p:cNvPr id="6" name="Rectangle 5"/>
          <p:cNvSpPr>
            <a:spLocks noChangeArrowheads="1"/>
          </p:cNvSpPr>
          <p:nvPr userDrawn="1"/>
        </p:nvSpPr>
        <p:spPr bwMode="auto">
          <a:xfrm>
            <a:off x="7162800" y="0"/>
            <a:ext cx="1981200" cy="1219200"/>
          </a:xfrm>
          <a:prstGeom prst="rect">
            <a:avLst/>
          </a:prstGeom>
          <a:solidFill>
            <a:schemeClr val="bg1"/>
          </a:solidFill>
          <a:ln>
            <a:noFill/>
          </a:ln>
          <a:extLst/>
        </p:spPr>
        <p:txBody>
          <a:bodyPr/>
          <a:lstStyle>
            <a:lvl1pPr>
              <a:defRPr sz="1600">
                <a:solidFill>
                  <a:schemeClr val="tx1"/>
                </a:solidFill>
                <a:latin typeface="BauerBodni Titl BT" pitchFamily="82" charset="0"/>
              </a:defRPr>
            </a:lvl1pPr>
            <a:lvl2pPr marL="742950" indent="-285750">
              <a:defRPr sz="1600">
                <a:solidFill>
                  <a:schemeClr val="tx1"/>
                </a:solidFill>
                <a:latin typeface="BauerBodni Titl BT" pitchFamily="82" charset="0"/>
              </a:defRPr>
            </a:lvl2pPr>
            <a:lvl3pPr marL="1143000" indent="-228600">
              <a:defRPr sz="1600">
                <a:solidFill>
                  <a:schemeClr val="tx1"/>
                </a:solidFill>
                <a:latin typeface="BauerBodni Titl BT" pitchFamily="82" charset="0"/>
              </a:defRPr>
            </a:lvl3pPr>
            <a:lvl4pPr marL="1600200" indent="-228600">
              <a:defRPr sz="1600">
                <a:solidFill>
                  <a:schemeClr val="tx1"/>
                </a:solidFill>
                <a:latin typeface="BauerBodni Titl BT" pitchFamily="82" charset="0"/>
              </a:defRPr>
            </a:lvl4pPr>
            <a:lvl5pPr marL="2057400" indent="-228600">
              <a:defRPr sz="1600">
                <a:solidFill>
                  <a:schemeClr val="tx1"/>
                </a:solidFill>
                <a:latin typeface="BauerBodni Titl BT" pitchFamily="82" charset="0"/>
              </a:defRPr>
            </a:lvl5pPr>
            <a:lvl6pPr marL="2514600" indent="-228600" eaLnBrk="0" fontAlgn="base" hangingPunct="0">
              <a:spcBef>
                <a:spcPct val="0"/>
              </a:spcBef>
              <a:spcAft>
                <a:spcPct val="0"/>
              </a:spcAft>
              <a:defRPr sz="1600">
                <a:solidFill>
                  <a:schemeClr val="tx1"/>
                </a:solidFill>
                <a:latin typeface="BauerBodni Titl BT" pitchFamily="82" charset="0"/>
              </a:defRPr>
            </a:lvl6pPr>
            <a:lvl7pPr marL="2971800" indent="-228600" eaLnBrk="0" fontAlgn="base" hangingPunct="0">
              <a:spcBef>
                <a:spcPct val="0"/>
              </a:spcBef>
              <a:spcAft>
                <a:spcPct val="0"/>
              </a:spcAft>
              <a:defRPr sz="1600">
                <a:solidFill>
                  <a:schemeClr val="tx1"/>
                </a:solidFill>
                <a:latin typeface="BauerBodni Titl BT" pitchFamily="82" charset="0"/>
              </a:defRPr>
            </a:lvl7pPr>
            <a:lvl8pPr marL="3429000" indent="-228600" eaLnBrk="0" fontAlgn="base" hangingPunct="0">
              <a:spcBef>
                <a:spcPct val="0"/>
              </a:spcBef>
              <a:spcAft>
                <a:spcPct val="0"/>
              </a:spcAft>
              <a:defRPr sz="1600">
                <a:solidFill>
                  <a:schemeClr val="tx1"/>
                </a:solidFill>
                <a:latin typeface="BauerBodni Titl BT" pitchFamily="82" charset="0"/>
              </a:defRPr>
            </a:lvl8pPr>
            <a:lvl9pPr marL="3886200" indent="-228600" eaLnBrk="0" fontAlgn="base" hangingPunct="0">
              <a:spcBef>
                <a:spcPct val="0"/>
              </a:spcBef>
              <a:spcAft>
                <a:spcPct val="0"/>
              </a:spcAft>
              <a:defRPr sz="1600">
                <a:solidFill>
                  <a:schemeClr val="tx1"/>
                </a:solidFill>
                <a:latin typeface="BauerBodni Titl BT" pitchFamily="82" charset="0"/>
              </a:defRPr>
            </a:lvl9pPr>
          </a:lstStyle>
          <a:p>
            <a:pPr eaLnBrk="1" hangingPunct="1">
              <a:defRPr/>
            </a:pPr>
            <a:endParaRPr lang="en-US" altLang="en-US" dirty="0" smtClean="0"/>
          </a:p>
        </p:txBody>
      </p:sp>
    </p:spTree>
    <p:extLst>
      <p:ext uri="{BB962C8B-B14F-4D97-AF65-F5344CB8AC3E}">
        <p14:creationId xmlns:p14="http://schemas.microsoft.com/office/powerpoint/2010/main" val="198878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598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74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609600"/>
            <a:ext cx="20193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00"/>
            <a:ext cx="59055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45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dirty="0"/>
          </a:p>
        </p:txBody>
      </p:sp>
      <p:sp>
        <p:nvSpPr>
          <p:cNvPr id="75778" name="Rectangle 2"/>
          <p:cNvSpPr>
            <a:spLocks noGrp="1" noChangeArrowheads="1"/>
          </p:cNvSpPr>
          <p:nvPr>
            <p:ph type="title"/>
          </p:nvPr>
        </p:nvSpPr>
        <p:spPr bwMode="auto">
          <a:xfrm>
            <a:off x="609600" y="609600"/>
            <a:ext cx="8077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title</a:t>
            </a:r>
          </a:p>
        </p:txBody>
      </p:sp>
      <p:sp>
        <p:nvSpPr>
          <p:cNvPr id="1027" name="Rectangle 3"/>
          <p:cNvSpPr>
            <a:spLocks noGrp="1" noChangeArrowheads="1"/>
          </p:cNvSpPr>
          <p:nvPr>
            <p:ph type="body" idx="1"/>
          </p:nvPr>
        </p:nvSpPr>
        <p:spPr bwMode="auto">
          <a:xfrm>
            <a:off x="1828800" y="1524000"/>
            <a:ext cx="6858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2"/>
          <p:cNvPicPr>
            <a:picLocks noChangeAspect="1" noChangeArrowheads="1"/>
          </p:cNvPicPr>
          <p:nvPr/>
        </p:nvPicPr>
        <p:blipFill>
          <a:blip r:embed="rId13" cstate="print"/>
          <a:srcRect/>
          <a:stretch>
            <a:fillRect/>
          </a:stretch>
        </p:blipFill>
        <p:spPr bwMode="auto">
          <a:xfrm>
            <a:off x="152400" y="92075"/>
            <a:ext cx="1506538" cy="1506538"/>
          </a:xfrm>
          <a:prstGeom prst="rect">
            <a:avLst/>
          </a:prstGeom>
          <a:noFill/>
          <a:ln w="9525" algn="ctr">
            <a:noFill/>
            <a:miter lim="800000"/>
            <a:headEnd/>
            <a:tailEnd/>
          </a:ln>
          <a:effectLst>
            <a:outerShdw dist="35921" dir="2700000" algn="ctr" rotWithShape="0">
              <a:schemeClr val="bg2"/>
            </a:outerShdw>
          </a:effectLst>
        </p:spPr>
      </p:pic>
      <p:sp>
        <p:nvSpPr>
          <p:cNvPr id="9" name="TextBox 8"/>
          <p:cNvSpPr txBox="1"/>
          <p:nvPr/>
        </p:nvSpPr>
        <p:spPr>
          <a:xfrm>
            <a:off x="0" y="6396647"/>
            <a:ext cx="9144000" cy="584200"/>
          </a:xfrm>
          <a:prstGeom prst="rect">
            <a:avLst/>
          </a:prstGeom>
          <a:noFill/>
        </p:spPr>
        <p:txBody>
          <a:bodyPr>
            <a:spAutoFit/>
          </a:bodyPr>
          <a:lstStyle/>
          <a:p>
            <a:pPr algn="ctr" eaLnBrk="1" hangingPunct="1">
              <a:defRPr/>
            </a:pPr>
            <a:r>
              <a:rPr lang="en-CA" b="1" cap="all" dirty="0">
                <a:ln w="6350">
                  <a:noFill/>
                </a:ln>
                <a:solidFill>
                  <a:srgbClr val="002060"/>
                </a:solidFill>
                <a:effectLst/>
                <a:latin typeface="+mn-lt"/>
              </a:rPr>
              <a:t>Citizens Serving Communities</a:t>
            </a:r>
          </a:p>
          <a:p>
            <a:pPr eaLnBrk="1" hangingPunct="1">
              <a:defRPr/>
            </a:pPr>
            <a:endParaRPr lang="en-US" dirty="0">
              <a:solidFill>
                <a:srgbClr val="0B4A8F"/>
              </a:solidFill>
            </a:endParaRPr>
          </a:p>
        </p:txBody>
      </p:sp>
      <p:sp>
        <p:nvSpPr>
          <p:cNvPr id="10" name="Date Placeholder 3"/>
          <p:cNvSpPr>
            <a:spLocks noGrp="1"/>
          </p:cNvSpPr>
          <p:nvPr>
            <p:ph type="dt" sz="half" idx="2"/>
          </p:nvPr>
        </p:nvSpPr>
        <p:spPr>
          <a:xfrm>
            <a:off x="0" y="6400800"/>
            <a:ext cx="2133600" cy="365125"/>
          </a:xfrm>
          <a:prstGeom prst="rect">
            <a:avLst/>
          </a:prstGeom>
        </p:spPr>
        <p:txBody>
          <a:bodyPr/>
          <a:lstStyle>
            <a:lvl1pPr>
              <a:defRPr b="1">
                <a:solidFill>
                  <a:srgbClr val="002060"/>
                </a:solidFill>
                <a:latin typeface="+mn-lt"/>
              </a:defRPr>
            </a:lvl1pPr>
          </a:lstStyle>
          <a:p>
            <a:r>
              <a:rPr lang="en-US" dirty="0" smtClean="0"/>
              <a:t>16 MARCH 2016</a:t>
            </a:r>
            <a:endParaRPr lang="en-US" dirty="0"/>
          </a:p>
        </p:txBody>
      </p:sp>
      <p:sp>
        <p:nvSpPr>
          <p:cNvPr id="11" name="Slide Number Placeholder 4"/>
          <p:cNvSpPr>
            <a:spLocks noGrp="1"/>
          </p:cNvSpPr>
          <p:nvPr>
            <p:ph type="sldNum" sz="quarter" idx="4"/>
          </p:nvPr>
        </p:nvSpPr>
        <p:spPr>
          <a:xfrm>
            <a:off x="7008935" y="6396647"/>
            <a:ext cx="2133600" cy="365125"/>
          </a:xfrm>
          <a:prstGeom prst="rect">
            <a:avLst/>
          </a:prstGeom>
        </p:spPr>
        <p:txBody>
          <a:bodyPr/>
          <a:lstStyle>
            <a:lvl1pPr>
              <a:defRPr>
                <a:solidFill>
                  <a:srgbClr val="002060"/>
                </a:solidFill>
                <a:latin typeface="+mn-lt"/>
              </a:defRPr>
            </a:lvl1pPr>
          </a:lstStyle>
          <a:p>
            <a:pPr algn="r"/>
            <a:fld id="{30A07A2B-D043-4D7E-9D36-9AC40431B1F0}" type="slidenum">
              <a:rPr lang="en-US" smtClean="0"/>
              <a:pPr algn="r"/>
              <a:t>‹#›</a:t>
            </a:fld>
            <a:endParaRPr lang="en-US" dirty="0"/>
          </a:p>
        </p:txBody>
      </p:sp>
      <p:sp>
        <p:nvSpPr>
          <p:cNvPr id="12" name="Rectangle 11"/>
          <p:cNvSpPr/>
          <p:nvPr userDrawn="1"/>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dirty="0"/>
          </a:p>
        </p:txBody>
      </p:sp>
      <p:pic>
        <p:nvPicPr>
          <p:cNvPr id="13" name="Picture 2"/>
          <p:cNvPicPr>
            <a:picLocks noChangeAspect="1" noChangeArrowheads="1"/>
          </p:cNvPicPr>
          <p:nvPr userDrawn="1"/>
        </p:nvPicPr>
        <p:blipFill>
          <a:blip r:embed="rId13" cstate="print"/>
          <a:srcRect/>
          <a:stretch>
            <a:fillRect/>
          </a:stretch>
        </p:blipFill>
        <p:spPr bwMode="auto">
          <a:xfrm>
            <a:off x="152400" y="92075"/>
            <a:ext cx="1506538" cy="1506538"/>
          </a:xfrm>
          <a:prstGeom prst="rect">
            <a:avLst/>
          </a:prstGeom>
          <a:noFill/>
          <a:ln w="9525" algn="ctr">
            <a:noFill/>
            <a:miter lim="800000"/>
            <a:headEnd/>
            <a:tailEnd/>
          </a:ln>
          <a:effectLst>
            <a:outerShdw dist="35921" dir="2700000" algn="ctr" rotWithShape="0">
              <a:schemeClr val="bg2"/>
            </a:outerShdw>
          </a:effectLst>
        </p:spPr>
      </p:pic>
      <p:sp>
        <p:nvSpPr>
          <p:cNvPr id="15" name="TextBox 14"/>
          <p:cNvSpPr txBox="1"/>
          <p:nvPr userDrawn="1"/>
        </p:nvSpPr>
        <p:spPr>
          <a:xfrm>
            <a:off x="76200" y="6538914"/>
            <a:ext cx="9144000" cy="584200"/>
          </a:xfrm>
          <a:prstGeom prst="rect">
            <a:avLst/>
          </a:prstGeom>
          <a:noFill/>
        </p:spPr>
        <p:txBody>
          <a:bodyPr>
            <a:spAutoFit/>
          </a:bodyPr>
          <a:lstStyle/>
          <a:p>
            <a:pPr algn="ctr" eaLnBrk="1" hangingPunct="1">
              <a:defRPr/>
            </a:pPr>
            <a:r>
              <a:rPr lang="en-CA" b="1" cap="all" dirty="0">
                <a:ln w="6350">
                  <a:noFill/>
                </a:ln>
                <a:solidFill>
                  <a:srgbClr val="002060"/>
                </a:solidFill>
                <a:effectLst/>
                <a:latin typeface="+mn-lt"/>
              </a:rPr>
              <a:t>Citizens Serving Communities</a:t>
            </a:r>
          </a:p>
          <a:p>
            <a:pPr eaLnBrk="1" hangingPunct="1">
              <a:defRPr/>
            </a:pPr>
            <a:endParaRPr lang="en-US" dirty="0">
              <a:solidFill>
                <a:srgbClr val="0B4A8F"/>
              </a:solidFill>
            </a:endParaRPr>
          </a:p>
        </p:txBody>
      </p:sp>
      <p:sp>
        <p:nvSpPr>
          <p:cNvPr id="16" name="Date Placeholder 3"/>
          <p:cNvSpPr txBox="1">
            <a:spLocks/>
          </p:cNvSpPr>
          <p:nvPr userDrawn="1"/>
        </p:nvSpPr>
        <p:spPr>
          <a:xfrm>
            <a:off x="6595" y="6538914"/>
            <a:ext cx="2133600" cy="365125"/>
          </a:xfrm>
          <a:prstGeom prst="rect">
            <a:avLst/>
          </a:prstGeom>
        </p:spPr>
        <p:txBody>
          <a:bodyPr/>
          <a:lstStyle>
            <a:defPPr>
              <a:defRPr lang="en-US"/>
            </a:defPPr>
            <a:lvl1pPr algn="l" rtl="0" eaLnBrk="0" fontAlgn="base" hangingPunct="0">
              <a:spcBef>
                <a:spcPct val="0"/>
              </a:spcBef>
              <a:spcAft>
                <a:spcPct val="0"/>
              </a:spcAft>
              <a:defRPr sz="1600" b="1" kern="1200">
                <a:solidFill>
                  <a:srgbClr val="002060"/>
                </a:solidFill>
                <a:latin typeface="+mn-lt"/>
                <a:ea typeface="+mn-ea"/>
                <a:cs typeface="+mn-cs"/>
              </a:defRPr>
            </a:lvl1pPr>
            <a:lvl2pPr marL="457200" algn="l" rtl="0" eaLnBrk="0" fontAlgn="base" hangingPunct="0">
              <a:spcBef>
                <a:spcPct val="0"/>
              </a:spcBef>
              <a:spcAft>
                <a:spcPct val="0"/>
              </a:spcAft>
              <a:defRPr sz="1600" kern="1200">
                <a:solidFill>
                  <a:schemeClr val="tx1"/>
                </a:solidFill>
                <a:latin typeface="BauerBodni Titl BT" pitchFamily="82" charset="0"/>
                <a:ea typeface="+mn-ea"/>
                <a:cs typeface="+mn-cs"/>
              </a:defRPr>
            </a:lvl2pPr>
            <a:lvl3pPr marL="914400" algn="l" rtl="0" eaLnBrk="0" fontAlgn="base" hangingPunct="0">
              <a:spcBef>
                <a:spcPct val="0"/>
              </a:spcBef>
              <a:spcAft>
                <a:spcPct val="0"/>
              </a:spcAft>
              <a:defRPr sz="1600" kern="1200">
                <a:solidFill>
                  <a:schemeClr val="tx1"/>
                </a:solidFill>
                <a:latin typeface="BauerBodni Titl BT"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BauerBodni Titl BT"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BauerBodni Titl BT" pitchFamily="82" charset="0"/>
                <a:ea typeface="+mn-ea"/>
                <a:cs typeface="+mn-cs"/>
              </a:defRPr>
            </a:lvl5pPr>
            <a:lvl6pPr marL="2286000" algn="l" defTabSz="914400" rtl="0" eaLnBrk="1" latinLnBrk="0" hangingPunct="1">
              <a:defRPr sz="1600" kern="1200">
                <a:solidFill>
                  <a:schemeClr val="tx1"/>
                </a:solidFill>
                <a:latin typeface="BauerBodni Titl BT" pitchFamily="82" charset="0"/>
                <a:ea typeface="+mn-ea"/>
                <a:cs typeface="+mn-cs"/>
              </a:defRPr>
            </a:lvl6pPr>
            <a:lvl7pPr marL="2743200" algn="l" defTabSz="914400" rtl="0" eaLnBrk="1" latinLnBrk="0" hangingPunct="1">
              <a:defRPr sz="1600" kern="1200">
                <a:solidFill>
                  <a:schemeClr val="tx1"/>
                </a:solidFill>
                <a:latin typeface="BauerBodni Titl BT" pitchFamily="82" charset="0"/>
                <a:ea typeface="+mn-ea"/>
                <a:cs typeface="+mn-cs"/>
              </a:defRPr>
            </a:lvl7pPr>
            <a:lvl8pPr marL="3200400" algn="l" defTabSz="914400" rtl="0" eaLnBrk="1" latinLnBrk="0" hangingPunct="1">
              <a:defRPr sz="1600" kern="1200">
                <a:solidFill>
                  <a:schemeClr val="tx1"/>
                </a:solidFill>
                <a:latin typeface="BauerBodni Titl BT" pitchFamily="82" charset="0"/>
                <a:ea typeface="+mn-ea"/>
                <a:cs typeface="+mn-cs"/>
              </a:defRPr>
            </a:lvl8pPr>
            <a:lvl9pPr marL="3657600" algn="l" defTabSz="914400" rtl="0" eaLnBrk="1" latinLnBrk="0" hangingPunct="1">
              <a:defRPr sz="1600" kern="1200">
                <a:solidFill>
                  <a:schemeClr val="tx1"/>
                </a:solidFill>
                <a:latin typeface="BauerBodni Titl BT" pitchFamily="82" charset="0"/>
                <a:ea typeface="+mn-ea"/>
                <a:cs typeface="+mn-cs"/>
              </a:defRPr>
            </a:lvl9pPr>
          </a:lstStyle>
          <a:p>
            <a:r>
              <a:rPr lang="en-US" dirty="0" smtClean="0"/>
              <a:t>16 MARCH 2016</a:t>
            </a:r>
            <a:endParaRPr lang="en-US" dirty="0"/>
          </a:p>
        </p:txBody>
      </p:sp>
      <p:sp>
        <p:nvSpPr>
          <p:cNvPr id="17" name="Slide Number Placeholder 4"/>
          <p:cNvSpPr txBox="1">
            <a:spLocks/>
          </p:cNvSpPr>
          <p:nvPr userDrawn="1"/>
        </p:nvSpPr>
        <p:spPr>
          <a:xfrm>
            <a:off x="7005272" y="6554299"/>
            <a:ext cx="2133600" cy="365125"/>
          </a:xfrm>
          <a:prstGeom prst="rect">
            <a:avLst/>
          </a:prstGeom>
        </p:spPr>
        <p:txBody>
          <a:bodyPr/>
          <a:lstStyle>
            <a:defPPr>
              <a:defRPr lang="en-US"/>
            </a:defPPr>
            <a:lvl1pPr algn="l" rtl="0" eaLnBrk="0" fontAlgn="base" hangingPunct="0">
              <a:spcBef>
                <a:spcPct val="0"/>
              </a:spcBef>
              <a:spcAft>
                <a:spcPct val="0"/>
              </a:spcAft>
              <a:defRPr sz="1600" kern="1200">
                <a:solidFill>
                  <a:srgbClr val="002060"/>
                </a:solidFill>
                <a:latin typeface="+mn-lt"/>
                <a:ea typeface="+mn-ea"/>
                <a:cs typeface="+mn-cs"/>
              </a:defRPr>
            </a:lvl1pPr>
            <a:lvl2pPr marL="457200" algn="l" rtl="0" eaLnBrk="0" fontAlgn="base" hangingPunct="0">
              <a:spcBef>
                <a:spcPct val="0"/>
              </a:spcBef>
              <a:spcAft>
                <a:spcPct val="0"/>
              </a:spcAft>
              <a:defRPr sz="1600" kern="1200">
                <a:solidFill>
                  <a:schemeClr val="tx1"/>
                </a:solidFill>
                <a:latin typeface="BauerBodni Titl BT" pitchFamily="82" charset="0"/>
                <a:ea typeface="+mn-ea"/>
                <a:cs typeface="+mn-cs"/>
              </a:defRPr>
            </a:lvl2pPr>
            <a:lvl3pPr marL="914400" algn="l" rtl="0" eaLnBrk="0" fontAlgn="base" hangingPunct="0">
              <a:spcBef>
                <a:spcPct val="0"/>
              </a:spcBef>
              <a:spcAft>
                <a:spcPct val="0"/>
              </a:spcAft>
              <a:defRPr sz="1600" kern="1200">
                <a:solidFill>
                  <a:schemeClr val="tx1"/>
                </a:solidFill>
                <a:latin typeface="BauerBodni Titl BT"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BauerBodni Titl BT"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BauerBodni Titl BT" pitchFamily="82" charset="0"/>
                <a:ea typeface="+mn-ea"/>
                <a:cs typeface="+mn-cs"/>
              </a:defRPr>
            </a:lvl5pPr>
            <a:lvl6pPr marL="2286000" algn="l" defTabSz="914400" rtl="0" eaLnBrk="1" latinLnBrk="0" hangingPunct="1">
              <a:defRPr sz="1600" kern="1200">
                <a:solidFill>
                  <a:schemeClr val="tx1"/>
                </a:solidFill>
                <a:latin typeface="BauerBodni Titl BT" pitchFamily="82" charset="0"/>
                <a:ea typeface="+mn-ea"/>
                <a:cs typeface="+mn-cs"/>
              </a:defRPr>
            </a:lvl6pPr>
            <a:lvl7pPr marL="2743200" algn="l" defTabSz="914400" rtl="0" eaLnBrk="1" latinLnBrk="0" hangingPunct="1">
              <a:defRPr sz="1600" kern="1200">
                <a:solidFill>
                  <a:schemeClr val="tx1"/>
                </a:solidFill>
                <a:latin typeface="BauerBodni Titl BT" pitchFamily="82" charset="0"/>
                <a:ea typeface="+mn-ea"/>
                <a:cs typeface="+mn-cs"/>
              </a:defRPr>
            </a:lvl7pPr>
            <a:lvl8pPr marL="3200400" algn="l" defTabSz="914400" rtl="0" eaLnBrk="1" latinLnBrk="0" hangingPunct="1">
              <a:defRPr sz="1600" kern="1200">
                <a:solidFill>
                  <a:schemeClr val="tx1"/>
                </a:solidFill>
                <a:latin typeface="BauerBodni Titl BT" pitchFamily="82" charset="0"/>
                <a:ea typeface="+mn-ea"/>
                <a:cs typeface="+mn-cs"/>
              </a:defRPr>
            </a:lvl8pPr>
            <a:lvl9pPr marL="3657600" algn="l" defTabSz="914400" rtl="0" eaLnBrk="1" latinLnBrk="0" hangingPunct="1">
              <a:defRPr sz="1600" kern="1200">
                <a:solidFill>
                  <a:schemeClr val="tx1"/>
                </a:solidFill>
                <a:latin typeface="BauerBodni Titl BT" pitchFamily="82" charset="0"/>
                <a:ea typeface="+mn-ea"/>
                <a:cs typeface="+mn-cs"/>
              </a:defRPr>
            </a:lvl9pPr>
          </a:lstStyle>
          <a:p>
            <a:pPr algn="r"/>
            <a:fld id="{30A07A2B-D043-4D7E-9D36-9AC40431B1F0}" type="slidenum">
              <a:rPr lang="en-US" b="1" smtClean="0"/>
              <a:pPr algn="r"/>
              <a:t>‹#›</a:t>
            </a:fld>
            <a:endParaRPr lang="en-US" b="1" dirty="0"/>
          </a:p>
        </p:txBody>
      </p:sp>
    </p:spTree>
    <p:extLst>
      <p:ext uri="{BB962C8B-B14F-4D97-AF65-F5344CB8AC3E}">
        <p14:creationId xmlns:p14="http://schemas.microsoft.com/office/powerpoint/2010/main" val="50024501"/>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Lst>
  <p:hf hdr="0" ftr="0"/>
  <p:txStyles>
    <p:titleStyle>
      <a:lvl1pPr algn="l" rtl="0" eaLnBrk="1" fontAlgn="base" hangingPunct="1">
        <a:spcBef>
          <a:spcPct val="0"/>
        </a:spcBef>
        <a:spcAft>
          <a:spcPct val="0"/>
        </a:spcAft>
        <a:defRPr sz="3200" b="1">
          <a:solidFill>
            <a:srgbClr val="0B4A8F"/>
          </a:solidFill>
          <a:effectLst/>
          <a:latin typeface="+mj-lt"/>
          <a:ea typeface="+mj-ea"/>
          <a:cs typeface="+mj-cs"/>
        </a:defRPr>
      </a:lvl1pPr>
      <a:lvl2pPr algn="l" rtl="0" eaLnBrk="1" fontAlgn="base" hangingPunct="1">
        <a:spcBef>
          <a:spcPct val="0"/>
        </a:spcBef>
        <a:spcAft>
          <a:spcPct val="0"/>
        </a:spcAft>
        <a:defRPr sz="3200" b="1">
          <a:solidFill>
            <a:srgbClr val="0B4A8F"/>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200" b="1">
          <a:solidFill>
            <a:srgbClr val="0B4A8F"/>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200" b="1">
          <a:solidFill>
            <a:srgbClr val="0B4A8F"/>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200" b="1">
          <a:solidFill>
            <a:srgbClr val="0B4A8F"/>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200" b="1">
          <a:solidFill>
            <a:srgbClr val="DB540D"/>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a:solidFill>
            <a:srgbClr val="DB540D"/>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a:solidFill>
            <a:srgbClr val="DB540D"/>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a:solidFill>
            <a:srgbClr val="DB540D"/>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
        <a:defRPr b="1">
          <a:solidFill>
            <a:srgbClr val="333333"/>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
        <a:defRPr b="1">
          <a:solidFill>
            <a:srgbClr val="333333"/>
          </a:solidFill>
          <a:latin typeface="+mn-lt"/>
        </a:defRPr>
      </a:lvl2pPr>
      <a:lvl3pPr marL="1143000" indent="-228600" algn="l" rtl="0" eaLnBrk="1" fontAlgn="base" hangingPunct="1">
        <a:spcBef>
          <a:spcPct val="20000"/>
        </a:spcBef>
        <a:spcAft>
          <a:spcPct val="0"/>
        </a:spcAft>
        <a:buClr>
          <a:srgbClr val="FF0000"/>
        </a:buClr>
        <a:buFont typeface="Wingdings" pitchFamily="2" charset="2"/>
        <a:buChar char=""/>
        <a:defRPr b="1">
          <a:solidFill>
            <a:srgbClr val="333333"/>
          </a:solidFill>
          <a:latin typeface="+mn-lt"/>
        </a:defRPr>
      </a:lvl3pPr>
      <a:lvl4pPr marL="1600200" indent="-228600" algn="l" rtl="0" eaLnBrk="1" fontAlgn="base" hangingPunct="1">
        <a:spcBef>
          <a:spcPct val="20000"/>
        </a:spcBef>
        <a:spcAft>
          <a:spcPct val="0"/>
        </a:spcAft>
        <a:buFont typeface="Wingdings" pitchFamily="2" charset="2"/>
        <a:buChar char="Ø"/>
        <a:defRPr b="1">
          <a:solidFill>
            <a:srgbClr val="333333"/>
          </a:solidFill>
          <a:latin typeface="+mn-lt"/>
        </a:defRPr>
      </a:lvl4pPr>
      <a:lvl5pPr marL="2057400" indent="-228600" algn="l" rtl="0" eaLnBrk="1" fontAlgn="base" hangingPunct="1">
        <a:spcBef>
          <a:spcPct val="20000"/>
        </a:spcBef>
        <a:spcAft>
          <a:spcPct val="0"/>
        </a:spcAft>
        <a:buFont typeface="Wingdings" pitchFamily="2" charset="2"/>
        <a:buChar char="Ø"/>
        <a:defRPr b="1">
          <a:solidFill>
            <a:srgbClr val="333333"/>
          </a:solidFill>
          <a:latin typeface="+mn-lt"/>
        </a:defRPr>
      </a:lvl5pPr>
      <a:lvl6pPr marL="2514600" indent="-228600" algn="l" rtl="0" eaLnBrk="1" fontAlgn="base" hangingPunct="1">
        <a:spcBef>
          <a:spcPct val="20000"/>
        </a:spcBef>
        <a:spcAft>
          <a:spcPct val="0"/>
        </a:spcAft>
        <a:buFont typeface="Wingdings" pitchFamily="2" charset="2"/>
        <a:buChar char="Ø"/>
        <a:defRPr b="1">
          <a:solidFill>
            <a:srgbClr val="333333"/>
          </a:solidFill>
          <a:latin typeface="+mn-lt"/>
        </a:defRPr>
      </a:lvl6pPr>
      <a:lvl7pPr marL="2971800" indent="-228600" algn="l" rtl="0" eaLnBrk="1" fontAlgn="base" hangingPunct="1">
        <a:spcBef>
          <a:spcPct val="20000"/>
        </a:spcBef>
        <a:spcAft>
          <a:spcPct val="0"/>
        </a:spcAft>
        <a:buFont typeface="Wingdings" pitchFamily="2" charset="2"/>
        <a:buChar char="Ø"/>
        <a:defRPr b="1">
          <a:solidFill>
            <a:srgbClr val="333333"/>
          </a:solidFill>
          <a:latin typeface="+mn-lt"/>
        </a:defRPr>
      </a:lvl7pPr>
      <a:lvl8pPr marL="3429000" indent="-228600" algn="l" rtl="0" eaLnBrk="1" fontAlgn="base" hangingPunct="1">
        <a:spcBef>
          <a:spcPct val="20000"/>
        </a:spcBef>
        <a:spcAft>
          <a:spcPct val="0"/>
        </a:spcAft>
        <a:buFont typeface="Wingdings" pitchFamily="2" charset="2"/>
        <a:buChar char="Ø"/>
        <a:defRPr b="1">
          <a:solidFill>
            <a:srgbClr val="333333"/>
          </a:solidFill>
          <a:latin typeface="+mn-lt"/>
        </a:defRPr>
      </a:lvl8pPr>
      <a:lvl9pPr marL="3886200" indent="-228600" algn="l" rtl="0" eaLnBrk="1" fontAlgn="base" hangingPunct="1">
        <a:spcBef>
          <a:spcPct val="20000"/>
        </a:spcBef>
        <a:spcAft>
          <a:spcPct val="0"/>
        </a:spcAft>
        <a:buFont typeface="Wingdings" pitchFamily="2" charset="2"/>
        <a:buChar char="Ø"/>
        <a:defRPr b="1">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5.xml"/><Relationship Id="rId7" Type="http://schemas.openxmlformats.org/officeDocument/2006/relationships/image" Target="../media/image34.jpeg"/><Relationship Id="rId12" Type="http://schemas.openxmlformats.org/officeDocument/2006/relationships/image" Target="../media/image39.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emf"/><Relationship Id="rId10" Type="http://schemas.openxmlformats.org/officeDocument/2006/relationships/image" Target="../media/image37.png"/><Relationship Id="rId4" Type="http://schemas.openxmlformats.org/officeDocument/2006/relationships/oleObject" Target="../embeddings/oleObject2.bin"/><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mkyser@capnhq.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w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bwMode="auto">
          <a:xfrm rot="10800000">
            <a:off x="0" y="1219200"/>
            <a:ext cx="9144000" cy="5638800"/>
          </a:xfrm>
          <a:prstGeom prst="rect">
            <a:avLst/>
          </a:prstGeom>
          <a:gradFill flip="none" rotWithShape="1">
            <a:gsLst>
              <a:gs pos="0">
                <a:srgbClr val="002060"/>
              </a:gs>
              <a:gs pos="15000">
                <a:schemeClr val="accent5">
                  <a:lumMod val="0"/>
                  <a:lumOff val="100000"/>
                </a:schemeClr>
              </a:gs>
              <a:gs pos="36000">
                <a:schemeClr val="accent5">
                  <a:lumMod val="100000"/>
                </a:schemeClr>
              </a:gs>
            </a:gsLst>
            <a:lin ang="16200000" scaled="1"/>
            <a:tileRect/>
          </a:gradFill>
          <a:ln w="9525" cap="flat" cmpd="sng" algn="ctr">
            <a:noFill/>
            <a:prstDash val="solid"/>
            <a:round/>
            <a:headEnd type="none" w="med" len="med"/>
            <a:tailEnd type="none" w="med" len="med"/>
          </a:ln>
          <a:effectLst>
            <a:outerShdw dist="35921" dir="2700000" algn="ctr" rotWithShape="0">
              <a:schemeClr val="bg2"/>
            </a:outerShdw>
          </a:effectLst>
        </p:spPr>
        <p:txBody>
          <a:bodyPr/>
          <a:lstStyle/>
          <a:p>
            <a:pPr eaLnBrk="1" hangingPunct="1">
              <a:defRPr/>
            </a:pPr>
            <a:endParaRPr lang="en-US" dirty="0"/>
          </a:p>
        </p:txBody>
      </p:sp>
      <p:sp>
        <p:nvSpPr>
          <p:cNvPr id="2050" name="Rectangle 2"/>
          <p:cNvSpPr>
            <a:spLocks noGrp="1" noChangeArrowheads="1"/>
          </p:cNvSpPr>
          <p:nvPr>
            <p:ph type="ctrTitle" idx="4294967295"/>
          </p:nvPr>
        </p:nvSpPr>
        <p:spPr>
          <a:xfrm>
            <a:off x="3048000" y="1447800"/>
            <a:ext cx="6096000" cy="3352800"/>
          </a:xfrm>
        </p:spPr>
        <p:txBody>
          <a:bodyPr anchor="b">
            <a:normAutofit fontScale="90000"/>
          </a:bodyPr>
          <a:lstStyle/>
          <a:p>
            <a:pPr algn="ctr" eaLnBrk="1" hangingPunct="1">
              <a:defRPr/>
            </a:pP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The Future of the Communications Program</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Mr. Malcolm Kyser</a:t>
            </a:r>
            <a:br>
              <a:rPr lang="en-US" sz="3600" dirty="0" smtClean="0">
                <a:solidFill>
                  <a:schemeClr val="tx1"/>
                </a:solidFill>
              </a:rPr>
            </a:br>
            <a:r>
              <a:rPr lang="en-US" sz="3600" dirty="0" smtClean="0">
                <a:solidFill>
                  <a:schemeClr val="tx1"/>
                </a:solidFill>
              </a:rPr>
              <a:t>HQ CAP/DOK</a:t>
            </a:r>
          </a:p>
        </p:txBody>
      </p:sp>
      <p:sp>
        <p:nvSpPr>
          <p:cNvPr id="5" name="Rectangle 4"/>
          <p:cNvSpPr/>
          <p:nvPr/>
        </p:nvSpPr>
        <p:spPr>
          <a:xfrm>
            <a:off x="0" y="209550"/>
            <a:ext cx="9144000" cy="800100"/>
          </a:xfrm>
          <a:prstGeom prst="rect">
            <a:avLst/>
          </a:prstGeom>
        </p:spPr>
        <p:txBody>
          <a:bodyPr>
            <a:spAutoFit/>
          </a:bodyPr>
          <a:lstStyle/>
          <a:p>
            <a:pPr algn="ctr" eaLnBrk="1" hangingPunct="1">
              <a:defRPr/>
            </a:pPr>
            <a:r>
              <a:rPr lang="en-US" sz="4600" b="1" dirty="0">
                <a:solidFill>
                  <a:srgbClr val="0B4A8F"/>
                </a:solidFill>
                <a:effectLst>
                  <a:outerShdw blurRad="38100" dist="38100" dir="2700000" algn="tl">
                    <a:srgbClr val="000000">
                      <a:alpha val="43137"/>
                    </a:srgbClr>
                  </a:outerShdw>
                </a:effectLst>
                <a:latin typeface="+mj-lt"/>
              </a:rPr>
              <a:t>Civil Air Patrol</a:t>
            </a:r>
          </a:p>
        </p:txBody>
      </p:sp>
      <p:sp>
        <p:nvSpPr>
          <p:cNvPr id="6" name="TextBox 5"/>
          <p:cNvSpPr txBox="1"/>
          <p:nvPr/>
        </p:nvSpPr>
        <p:spPr>
          <a:xfrm>
            <a:off x="0" y="6434138"/>
            <a:ext cx="9144000" cy="338137"/>
          </a:xfrm>
          <a:prstGeom prst="rect">
            <a:avLst/>
          </a:prstGeom>
          <a:noFill/>
        </p:spPr>
        <p:txBody>
          <a:bodyPr>
            <a:spAutoFit/>
          </a:bodyPr>
          <a:lstStyle/>
          <a:p>
            <a:pPr algn="ctr" eaLnBrk="1" hangingPunct="1">
              <a:defRPr/>
            </a:pPr>
            <a:r>
              <a:rPr lang="en-CA" b="1" cap="all" dirty="0">
                <a:ln w="6350">
                  <a:noFill/>
                </a:ln>
                <a:solidFill>
                  <a:srgbClr val="0B4A8F"/>
                </a:solidFill>
                <a:latin typeface="+mj-lt"/>
              </a:rPr>
              <a:t>CITIZENS SERVING COMMUNITIES</a:t>
            </a:r>
            <a:endParaRPr lang="en-US" dirty="0">
              <a:solidFill>
                <a:srgbClr val="0B4A8F"/>
              </a:solidFill>
            </a:endParaRPr>
          </a:p>
        </p:txBody>
      </p:sp>
      <p:pic>
        <p:nvPicPr>
          <p:cNvPr id="8198" name="Picture 7" descr="CAP Prop Logo no text.eps"/>
          <p:cNvPicPr>
            <a:picLocks noChangeAspect="1"/>
          </p:cNvPicPr>
          <p:nvPr/>
        </p:nvPicPr>
        <p:blipFill>
          <a:blip r:embed="rId3" cstate="print"/>
          <a:srcRect/>
          <a:stretch>
            <a:fillRect/>
          </a:stretch>
        </p:blipFill>
        <p:spPr bwMode="auto">
          <a:xfrm>
            <a:off x="152400" y="76200"/>
            <a:ext cx="1143000" cy="1000125"/>
          </a:xfrm>
          <a:prstGeom prst="rect">
            <a:avLst/>
          </a:prstGeom>
          <a:noFill/>
          <a:ln w="9525">
            <a:noFill/>
            <a:miter lim="800000"/>
            <a:headEnd/>
            <a:tailEnd/>
          </a:ln>
        </p:spPr>
      </p:pic>
      <p:pic>
        <p:nvPicPr>
          <p:cNvPr id="10247" name="Picture 9"/>
          <p:cNvPicPr>
            <a:picLocks noChangeAspect="1" noChangeArrowheads="1"/>
          </p:cNvPicPr>
          <p:nvPr/>
        </p:nvPicPr>
        <p:blipFill>
          <a:blip r:embed="rId4" cstate="print"/>
          <a:srcRect/>
          <a:stretch>
            <a:fillRect/>
          </a:stretch>
        </p:blipFill>
        <p:spPr bwMode="auto">
          <a:xfrm>
            <a:off x="381000" y="2224088"/>
            <a:ext cx="2667000" cy="2667000"/>
          </a:xfrm>
          <a:prstGeom prst="rect">
            <a:avLst/>
          </a:prstGeom>
          <a:noFill/>
          <a:ln w="9525" algn="ctr">
            <a:noFill/>
            <a:miter lim="800000"/>
            <a:headEnd/>
            <a:tailEnd/>
          </a:ln>
          <a:effectLst>
            <a:outerShdw dist="35921" dir="2700000" algn="ctr" rotWithShape="0">
              <a:schemeClr val="bg2"/>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609600"/>
          </a:xfrm>
        </p:spPr>
        <p:txBody>
          <a:bodyPr>
            <a:noAutofit/>
          </a:bodyPr>
          <a:lstStyle/>
          <a:p>
            <a:pPr algn="ctr"/>
            <a:r>
              <a:rPr lang="en-US" dirty="0" smtClean="0"/>
              <a:t>Triblade Net</a:t>
            </a:r>
            <a:endParaRPr lang="en-US" dirty="0"/>
          </a:p>
        </p:txBody>
      </p:sp>
      <p:pic>
        <p:nvPicPr>
          <p:cNvPr id="3" name="Content Placeholder 2"/>
          <p:cNvPicPr>
            <a:picLocks noGrp="1" noChangeAspect="1" noChangeArrowheads="1"/>
          </p:cNvPicPr>
          <p:nvPr>
            <p:ph idx="1"/>
          </p:nvPr>
        </p:nvPicPr>
        <p:blipFill>
          <a:blip r:embed="rId3" cstate="email">
            <a:lum bright="10000"/>
          </a:blip>
          <a:srcRect/>
          <a:stretch>
            <a:fillRect/>
          </a:stretch>
        </p:blipFill>
        <p:spPr bwMode="auto">
          <a:xfrm>
            <a:off x="647700" y="1651819"/>
            <a:ext cx="8001000" cy="4871542"/>
          </a:xfrm>
          <a:prstGeom prst="rect">
            <a:avLst/>
          </a:prstGeom>
          <a:ln>
            <a:noFill/>
          </a:ln>
          <a:effectLst>
            <a:softEdge rad="112500"/>
          </a:effectLst>
        </p:spPr>
      </p:pic>
      <p:pic>
        <p:nvPicPr>
          <p:cNvPr id="1026" name="Picture 2" descr="C:\Users\mkyser\Pictures\CAP\Communications\RMR.jpg"/>
          <p:cNvPicPr>
            <a:picLocks noChangeAspect="1" noChangeArrowheads="1"/>
          </p:cNvPicPr>
          <p:nvPr/>
        </p:nvPicPr>
        <p:blipFill>
          <a:blip r:embed="rId4" cstate="email"/>
          <a:srcRect/>
          <a:stretch>
            <a:fillRect/>
          </a:stretch>
        </p:blipFill>
        <p:spPr bwMode="auto">
          <a:xfrm>
            <a:off x="4778375" y="4531741"/>
            <a:ext cx="2438400" cy="2075023"/>
          </a:xfrm>
          <a:prstGeom prst="ellipse">
            <a:avLst/>
          </a:prstGeom>
          <a:ln>
            <a:noFill/>
          </a:ln>
          <a:effectLst>
            <a:softEdge rad="112500"/>
          </a:effectLst>
        </p:spPr>
      </p:pic>
      <p:sp>
        <p:nvSpPr>
          <p:cNvPr id="9" name="TextBox 8"/>
          <p:cNvSpPr txBox="1"/>
          <p:nvPr/>
        </p:nvSpPr>
        <p:spPr>
          <a:xfrm>
            <a:off x="4572000" y="2209800"/>
            <a:ext cx="3657600" cy="584775"/>
          </a:xfrm>
          <a:prstGeom prst="rect">
            <a:avLst/>
          </a:prstGeom>
          <a:solidFill>
            <a:schemeClr val="bg1">
              <a:lumMod val="95000"/>
              <a:alpha val="62000"/>
            </a:schemeClr>
          </a:solidFill>
          <a:effectLst>
            <a:softEdge rad="63500"/>
          </a:effectLst>
        </p:spPr>
        <p:txBody>
          <a:bodyPr wrap="square" rtlCol="0">
            <a:spAutoFit/>
          </a:bodyPr>
          <a:lstStyle/>
          <a:p>
            <a:pPr marL="285750" indent="-285750">
              <a:buFont typeface="Wingdings" panose="05000000000000000000" pitchFamily="2" charset="2"/>
              <a:buChar char="Ø"/>
            </a:pPr>
            <a:r>
              <a:rPr lang="en-US" b="1" dirty="0">
                <a:latin typeface="+mn-lt"/>
              </a:rPr>
              <a:t>US Northern Command / NORAD</a:t>
            </a:r>
          </a:p>
          <a:p>
            <a:pPr marL="285750" indent="-285750">
              <a:buFont typeface="Wingdings" panose="05000000000000000000" pitchFamily="2" charset="2"/>
              <a:buChar char="Ø"/>
            </a:pPr>
            <a:r>
              <a:rPr lang="en-US" b="1" dirty="0" smtClean="0">
                <a:latin typeface="+mn-lt"/>
              </a:rPr>
              <a:t>1</a:t>
            </a:r>
            <a:r>
              <a:rPr lang="en-US" b="1" baseline="30000" dirty="0" smtClean="0">
                <a:latin typeface="+mn-lt"/>
              </a:rPr>
              <a:t>st</a:t>
            </a:r>
            <a:r>
              <a:rPr lang="en-US" b="1" dirty="0" smtClean="0">
                <a:latin typeface="+mn-lt"/>
              </a:rPr>
              <a:t> AF / AFNORTH </a:t>
            </a:r>
          </a:p>
        </p:txBody>
      </p:sp>
      <p:pic>
        <p:nvPicPr>
          <p:cNvPr id="1027" name="Picture 3" descr="C:\Users\mkyser\Pictures\CAP\Communications\NESA 2012\DSCF8188.JPG"/>
          <p:cNvPicPr>
            <a:picLocks noChangeAspect="1" noChangeArrowheads="1"/>
          </p:cNvPicPr>
          <p:nvPr/>
        </p:nvPicPr>
        <p:blipFill>
          <a:blip r:embed="rId5" cstate="email"/>
          <a:srcRect/>
          <a:stretch>
            <a:fillRect/>
          </a:stretch>
        </p:blipFill>
        <p:spPr bwMode="auto">
          <a:xfrm>
            <a:off x="326726" y="3403888"/>
            <a:ext cx="2493169" cy="1890713"/>
          </a:xfrm>
          <a:prstGeom prst="ellipse">
            <a:avLst/>
          </a:prstGeom>
          <a:ln>
            <a:noFill/>
          </a:ln>
          <a:effectLst>
            <a:softEdge rad="112500"/>
          </a:effectLst>
        </p:spPr>
      </p:pic>
      <p:pic>
        <p:nvPicPr>
          <p:cNvPr id="1029" name="Picture 5"/>
          <p:cNvPicPr>
            <a:picLocks noChangeAspect="1" noChangeArrowheads="1"/>
          </p:cNvPicPr>
          <p:nvPr/>
        </p:nvPicPr>
        <p:blipFill>
          <a:blip r:embed="rId6" cstate="email"/>
          <a:srcRect/>
          <a:stretch>
            <a:fillRect/>
          </a:stretch>
        </p:blipFill>
        <p:spPr bwMode="auto">
          <a:xfrm>
            <a:off x="2498921" y="2057400"/>
            <a:ext cx="2170061" cy="2133600"/>
          </a:xfrm>
          <a:prstGeom prst="ellipse">
            <a:avLst/>
          </a:prstGeom>
          <a:ln>
            <a:noFill/>
          </a:ln>
          <a:effectLst>
            <a:softEdge rad="112500"/>
          </a:effectLst>
        </p:spPr>
      </p:pic>
      <p:pic>
        <p:nvPicPr>
          <p:cNvPr id="1030" name="Picture 6" descr="C:\Users\mkyser\Pictures\CAP\Communications\Full Throttle October 2006.jpg"/>
          <p:cNvPicPr>
            <a:picLocks noChangeAspect="1" noChangeArrowheads="1"/>
          </p:cNvPicPr>
          <p:nvPr/>
        </p:nvPicPr>
        <p:blipFill>
          <a:blip r:embed="rId7" cstate="email"/>
          <a:srcRect/>
          <a:stretch>
            <a:fillRect/>
          </a:stretch>
        </p:blipFill>
        <p:spPr bwMode="auto">
          <a:xfrm>
            <a:off x="7216775" y="3124200"/>
            <a:ext cx="1927225" cy="2232025"/>
          </a:xfrm>
          <a:prstGeom prst="ellipse">
            <a:avLst/>
          </a:prstGeom>
          <a:ln>
            <a:noFill/>
          </a:ln>
          <a:effectLst>
            <a:softEdge rad="112500"/>
          </a:effectLst>
        </p:spPr>
      </p:pic>
    </p:spTree>
    <p:extLst>
      <p:ext uri="{BB962C8B-B14F-4D97-AF65-F5344CB8AC3E}">
        <p14:creationId xmlns:p14="http://schemas.microsoft.com/office/powerpoint/2010/main" val="272076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475" y="3048000"/>
            <a:ext cx="7156450" cy="685800"/>
          </a:xfrm>
        </p:spPr>
        <p:txBody>
          <a:bodyPr/>
          <a:lstStyle/>
          <a:p>
            <a:r>
              <a:rPr lang="en-US" sz="4400" dirty="0" smtClean="0">
                <a:solidFill>
                  <a:srgbClr val="0B4A8F"/>
                </a:solidFill>
              </a:rPr>
              <a:t>The Future</a:t>
            </a:r>
            <a:endParaRPr lang="en-US" sz="4400" dirty="0">
              <a:solidFill>
                <a:srgbClr val="0B4A8F"/>
              </a:solidFill>
            </a:endParaRPr>
          </a:p>
        </p:txBody>
      </p:sp>
    </p:spTree>
    <p:extLst>
      <p:ext uri="{BB962C8B-B14F-4D97-AF65-F5344CB8AC3E}">
        <p14:creationId xmlns:p14="http://schemas.microsoft.com/office/powerpoint/2010/main" val="299155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kyser\Pictures\CAP\Communications\PDR3500 Open View.JPG"/>
          <p:cNvPicPr>
            <a:picLocks noChangeAspect="1" noChangeArrowheads="1"/>
          </p:cNvPicPr>
          <p:nvPr/>
        </p:nvPicPr>
        <p:blipFill>
          <a:blip r:embed="rId2" cstate="print"/>
          <a:srcRect/>
          <a:stretch>
            <a:fillRect/>
          </a:stretch>
        </p:blipFill>
        <p:spPr bwMode="auto">
          <a:xfrm>
            <a:off x="6910278" y="3979718"/>
            <a:ext cx="2076771" cy="2772144"/>
          </a:xfrm>
          <a:prstGeom prst="rect">
            <a:avLst/>
          </a:prstGeom>
          <a:ln>
            <a:noFill/>
          </a:ln>
          <a:effectLst>
            <a:softEdge rad="112500"/>
          </a:effectLst>
        </p:spPr>
      </p:pic>
      <p:pic>
        <p:nvPicPr>
          <p:cNvPr id="3073" name="Picture 1" descr="C:\Users\mkyser\Pictures\CAP\Gippsland.sized.jpg"/>
          <p:cNvPicPr>
            <a:picLocks noChangeAspect="1" noChangeArrowheads="1"/>
          </p:cNvPicPr>
          <p:nvPr/>
        </p:nvPicPr>
        <p:blipFill>
          <a:blip r:embed="rId3" cstate="print"/>
          <a:srcRect/>
          <a:stretch>
            <a:fillRect/>
          </a:stretch>
        </p:blipFill>
        <p:spPr bwMode="auto">
          <a:xfrm>
            <a:off x="1524000" y="1193713"/>
            <a:ext cx="4255698" cy="2819400"/>
          </a:xfrm>
          <a:prstGeom prst="rect">
            <a:avLst/>
          </a:prstGeom>
          <a:ln>
            <a:noFill/>
          </a:ln>
          <a:effectLst>
            <a:softEdge rad="112500"/>
          </a:effectLst>
        </p:spPr>
      </p:pic>
      <p:sp>
        <p:nvSpPr>
          <p:cNvPr id="2" name="Title 1"/>
          <p:cNvSpPr>
            <a:spLocks noGrp="1"/>
          </p:cNvSpPr>
          <p:nvPr>
            <p:ph type="title"/>
          </p:nvPr>
        </p:nvSpPr>
        <p:spPr>
          <a:xfrm>
            <a:off x="1371600" y="0"/>
            <a:ext cx="7772400" cy="1244425"/>
          </a:xfrm>
        </p:spPr>
        <p:txBody>
          <a:bodyPr/>
          <a:lstStyle/>
          <a:p>
            <a:pPr algn="ctr"/>
            <a:r>
              <a:rPr lang="en-US" sz="4000" dirty="0" smtClean="0"/>
              <a:t>Ops – Comm Integration</a:t>
            </a:r>
            <a:endParaRPr lang="en-US" sz="4000" dirty="0"/>
          </a:p>
        </p:txBody>
      </p:sp>
      <p:sp>
        <p:nvSpPr>
          <p:cNvPr id="7" name="Text Box 2"/>
          <p:cNvSpPr txBox="1">
            <a:spLocks noChangeArrowheads="1"/>
          </p:cNvSpPr>
          <p:nvPr/>
        </p:nvSpPr>
        <p:spPr bwMode="auto">
          <a:xfrm>
            <a:off x="2969524" y="4498940"/>
            <a:ext cx="3783803" cy="1015663"/>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en-US" sz="2000" dirty="0" smtClean="0">
                <a:latin typeface="+mn-lt"/>
              </a:rPr>
              <a:t>One team</a:t>
            </a:r>
          </a:p>
          <a:p>
            <a:pPr marL="285750" indent="-285750">
              <a:buFont typeface="Wingdings" panose="05000000000000000000" pitchFamily="2" charset="2"/>
              <a:buChar char="Ø"/>
            </a:pPr>
            <a:r>
              <a:rPr lang="en-US" sz="2000" dirty="0" smtClean="0">
                <a:latin typeface="+mn-lt"/>
              </a:rPr>
              <a:t>Comm-centric </a:t>
            </a:r>
            <a:r>
              <a:rPr lang="en-US" sz="2000" dirty="0">
                <a:latin typeface="+mn-lt"/>
              </a:rPr>
              <a:t>Ops Taskings</a:t>
            </a:r>
          </a:p>
          <a:p>
            <a:pPr marL="285750" indent="-285750">
              <a:buFont typeface="Wingdings" panose="05000000000000000000" pitchFamily="2" charset="2"/>
              <a:buChar char="Ø"/>
            </a:pPr>
            <a:r>
              <a:rPr lang="en-US" sz="2000" dirty="0">
                <a:latin typeface="+mn-lt"/>
              </a:rPr>
              <a:t>Comm exercises in WMIRS</a:t>
            </a:r>
          </a:p>
        </p:txBody>
      </p:sp>
      <p:pic>
        <p:nvPicPr>
          <p:cNvPr id="3076" name="Picture 4" descr="C:\Users\mkyser\Pictures\CAP\Communications\PICT0819 crop.jpg"/>
          <p:cNvPicPr>
            <a:picLocks noChangeAspect="1" noChangeArrowheads="1"/>
          </p:cNvPicPr>
          <p:nvPr/>
        </p:nvPicPr>
        <p:blipFill>
          <a:blip r:embed="rId4" cstate="print"/>
          <a:srcRect/>
          <a:stretch>
            <a:fillRect/>
          </a:stretch>
        </p:blipFill>
        <p:spPr bwMode="auto">
          <a:xfrm>
            <a:off x="6448527" y="1210541"/>
            <a:ext cx="2695473" cy="2815674"/>
          </a:xfrm>
          <a:prstGeom prst="rect">
            <a:avLst/>
          </a:prstGeom>
          <a:ln>
            <a:noFill/>
          </a:ln>
          <a:effectLst>
            <a:softEdge rad="112500"/>
          </a:effectLst>
        </p:spPr>
      </p:pic>
      <p:pic>
        <p:nvPicPr>
          <p:cNvPr id="8" name="Picture 5" descr="Tactical Repeater2"/>
          <p:cNvPicPr>
            <a:picLocks noChangeAspect="1" noChangeArrowheads="1"/>
          </p:cNvPicPr>
          <p:nvPr/>
        </p:nvPicPr>
        <p:blipFill>
          <a:blip r:embed="rId5" cstate="print"/>
          <a:srcRect l="3650" t="7706" r="1825" b="19817"/>
          <a:stretch>
            <a:fillRect/>
          </a:stretch>
        </p:blipFill>
        <p:spPr bwMode="auto">
          <a:xfrm>
            <a:off x="109749" y="3471410"/>
            <a:ext cx="2514600" cy="3194994"/>
          </a:xfrm>
          <a:prstGeom prst="rect">
            <a:avLst/>
          </a:prstGeom>
          <a:ln>
            <a:noFill/>
          </a:ln>
          <a:effectLst>
            <a:softEdge rad="112500"/>
          </a:effectLst>
        </p:spPr>
      </p:pic>
    </p:spTree>
    <p:extLst>
      <p:ext uri="{BB962C8B-B14F-4D97-AF65-F5344CB8AC3E}">
        <p14:creationId xmlns:p14="http://schemas.microsoft.com/office/powerpoint/2010/main" val="161750994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C:\Users\mkyser\Pictures\CAP\Communications\Spiracone HF Antenna Pix.JPG"/>
          <p:cNvPicPr>
            <a:picLocks noChangeAspect="1" noChangeArrowheads="1"/>
          </p:cNvPicPr>
          <p:nvPr/>
        </p:nvPicPr>
        <p:blipFill>
          <a:blip r:embed="rId2" cstate="print"/>
          <a:srcRect/>
          <a:stretch>
            <a:fillRect/>
          </a:stretch>
        </p:blipFill>
        <p:spPr bwMode="auto">
          <a:xfrm>
            <a:off x="4953000" y="3962400"/>
            <a:ext cx="4267200" cy="3200400"/>
          </a:xfrm>
          <a:prstGeom prst="rect">
            <a:avLst/>
          </a:prstGeom>
          <a:ln>
            <a:noFill/>
          </a:ln>
          <a:effectLst>
            <a:softEdge rad="112500"/>
          </a:effectLst>
        </p:spPr>
      </p:pic>
      <p:pic>
        <p:nvPicPr>
          <p:cNvPr id="9219" name="Picture 3" descr="C:\Users\mkyser\Pictures\CAP\Communications\micom-2es.jpg"/>
          <p:cNvPicPr>
            <a:picLocks noChangeAspect="1" noChangeArrowheads="1"/>
          </p:cNvPicPr>
          <p:nvPr/>
        </p:nvPicPr>
        <p:blipFill>
          <a:blip r:embed="rId3" cstate="print"/>
          <a:srcRect/>
          <a:stretch>
            <a:fillRect/>
          </a:stretch>
        </p:blipFill>
        <p:spPr bwMode="auto">
          <a:xfrm>
            <a:off x="-98234" y="1905000"/>
            <a:ext cx="3685953" cy="1981200"/>
          </a:xfrm>
          <a:prstGeom prst="rect">
            <a:avLst/>
          </a:prstGeom>
          <a:ln>
            <a:noFill/>
          </a:ln>
          <a:effectLst>
            <a:softEdge rad="112500"/>
          </a:effectLst>
        </p:spPr>
      </p:pic>
      <p:sp>
        <p:nvSpPr>
          <p:cNvPr id="2" name="Title 1"/>
          <p:cNvSpPr>
            <a:spLocks noGrp="1"/>
          </p:cNvSpPr>
          <p:nvPr>
            <p:ph type="title"/>
          </p:nvPr>
        </p:nvSpPr>
        <p:spPr>
          <a:xfrm>
            <a:off x="1295400" y="0"/>
            <a:ext cx="7848600" cy="1219200"/>
          </a:xfrm>
        </p:spPr>
        <p:txBody>
          <a:bodyPr/>
          <a:lstStyle/>
          <a:p>
            <a:pPr algn="ctr"/>
            <a:r>
              <a:rPr lang="en-US" sz="4000" dirty="0" smtClean="0"/>
              <a:t>HF Expansion</a:t>
            </a:r>
            <a:endParaRPr lang="en-US" sz="4000" dirty="0"/>
          </a:p>
        </p:txBody>
      </p:sp>
      <p:sp>
        <p:nvSpPr>
          <p:cNvPr id="6" name="Text Box 2"/>
          <p:cNvSpPr txBox="1">
            <a:spLocks noChangeArrowheads="1"/>
          </p:cNvSpPr>
          <p:nvPr/>
        </p:nvSpPr>
        <p:spPr bwMode="auto">
          <a:xfrm>
            <a:off x="3886200" y="1602938"/>
            <a:ext cx="5181600" cy="1692771"/>
          </a:xfrm>
          <a:prstGeom prst="rect">
            <a:avLst/>
          </a:prstGeom>
          <a:noFill/>
          <a:ln w="9525">
            <a:noFill/>
            <a:miter lim="800000"/>
            <a:headEnd/>
            <a:tailEnd/>
          </a:ln>
        </p:spPr>
        <p:txBody>
          <a:bodyPr wrap="square">
            <a:spAutoFit/>
          </a:bodyPr>
          <a:lstStyle/>
          <a:p>
            <a:pPr marL="342900" indent="-342900">
              <a:spcBef>
                <a:spcPts val="1200"/>
              </a:spcBef>
              <a:defRPr/>
            </a:pPr>
            <a:endParaRPr lang="en-US" sz="2400" b="1" dirty="0">
              <a:effectLst>
                <a:outerShdw blurRad="38100" dist="38100" dir="2700000" algn="tl">
                  <a:srgbClr val="C0C0C0"/>
                </a:outerShdw>
              </a:effectLst>
              <a:latin typeface="Arial" charset="0"/>
            </a:endParaRPr>
          </a:p>
          <a:p>
            <a:pPr marL="285750" indent="-285750">
              <a:buFont typeface="Wingdings" panose="05000000000000000000" pitchFamily="2" charset="2"/>
              <a:buChar char="Ø"/>
            </a:pPr>
            <a:r>
              <a:rPr lang="en-US" sz="2000" dirty="0">
                <a:latin typeface="+mn-lt"/>
              </a:rPr>
              <a:t>Wing planning for survivable C2</a:t>
            </a:r>
          </a:p>
          <a:p>
            <a:pPr marL="285750" indent="-285750">
              <a:buFont typeface="Wingdings" panose="05000000000000000000" pitchFamily="2" charset="2"/>
              <a:buChar char="Ø"/>
            </a:pPr>
            <a:r>
              <a:rPr lang="en-US" sz="2000" dirty="0" smtClean="0">
                <a:latin typeface="+mn-lt"/>
              </a:rPr>
              <a:t>Improved expertise </a:t>
            </a:r>
            <a:r>
              <a:rPr lang="en-US" sz="2000" dirty="0">
                <a:latin typeface="+mn-lt"/>
              </a:rPr>
              <a:t>in use of HF</a:t>
            </a:r>
          </a:p>
          <a:p>
            <a:pPr marL="285750" indent="-285750">
              <a:buFont typeface="Wingdings" panose="05000000000000000000" pitchFamily="2" charset="2"/>
              <a:buChar char="Ø"/>
            </a:pPr>
            <a:r>
              <a:rPr lang="en-US" sz="2000" dirty="0">
                <a:latin typeface="+mn-lt"/>
              </a:rPr>
              <a:t>Expanded HF </a:t>
            </a:r>
            <a:r>
              <a:rPr lang="en-US" sz="2000" dirty="0" smtClean="0">
                <a:latin typeface="+mn-lt"/>
              </a:rPr>
              <a:t>infrastructure</a:t>
            </a:r>
          </a:p>
          <a:p>
            <a:pPr marL="285750" indent="-285750">
              <a:buFont typeface="Wingdings" panose="05000000000000000000" pitchFamily="2" charset="2"/>
              <a:buChar char="Ø"/>
            </a:pPr>
            <a:r>
              <a:rPr lang="en-US" sz="2000" dirty="0" smtClean="0">
                <a:latin typeface="+mn-lt"/>
              </a:rPr>
              <a:t>Expanded HF mobile </a:t>
            </a:r>
            <a:r>
              <a:rPr lang="en-US" sz="2000" dirty="0">
                <a:latin typeface="+mn-lt"/>
              </a:rPr>
              <a:t>fleet</a:t>
            </a:r>
          </a:p>
        </p:txBody>
      </p:sp>
      <p:pic>
        <p:nvPicPr>
          <p:cNvPr id="9220" name="Picture 4" descr="C:\Users\mkyser\Pictures\CAP\Communications\HF Mobile Install Project\IMAG0058 cropped.jpg"/>
          <p:cNvPicPr>
            <a:picLocks noChangeAspect="1" noChangeArrowheads="1"/>
          </p:cNvPicPr>
          <p:nvPr/>
        </p:nvPicPr>
        <p:blipFill>
          <a:blip r:embed="rId4" cstate="print"/>
          <a:srcRect/>
          <a:stretch>
            <a:fillRect/>
          </a:stretch>
        </p:blipFill>
        <p:spPr bwMode="auto">
          <a:xfrm>
            <a:off x="-152399" y="4325500"/>
            <a:ext cx="5334000" cy="2684899"/>
          </a:xfrm>
          <a:prstGeom prst="rect">
            <a:avLst/>
          </a:prstGeom>
          <a:ln>
            <a:noFill/>
          </a:ln>
          <a:effectLst>
            <a:softEdge rad="112500"/>
          </a:effectLst>
        </p:spPr>
      </p:pic>
    </p:spTree>
    <p:extLst>
      <p:ext uri="{BB962C8B-B14F-4D97-AF65-F5344CB8AC3E}">
        <p14:creationId xmlns:p14="http://schemas.microsoft.com/office/powerpoint/2010/main" val="38391396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4310" y="1447800"/>
            <a:ext cx="8109773" cy="5246914"/>
          </a:xfrm>
          <a:prstGeom prst="rect">
            <a:avLst/>
          </a:prstGeom>
          <a:ln>
            <a:noFill/>
          </a:ln>
          <a:effectLst>
            <a:softEdge rad="112500"/>
          </a:effectLst>
        </p:spPr>
      </p:pic>
      <p:sp>
        <p:nvSpPr>
          <p:cNvPr id="2" name="Title 1"/>
          <p:cNvSpPr>
            <a:spLocks noGrp="1"/>
          </p:cNvSpPr>
          <p:nvPr>
            <p:ph type="title"/>
          </p:nvPr>
        </p:nvSpPr>
        <p:spPr>
          <a:xfrm>
            <a:off x="1752600" y="304800"/>
            <a:ext cx="6629400" cy="609600"/>
          </a:xfrm>
        </p:spPr>
        <p:txBody>
          <a:bodyPr/>
          <a:lstStyle/>
          <a:p>
            <a:r>
              <a:rPr lang="en-US" dirty="0" smtClean="0"/>
              <a:t>The Future</a:t>
            </a:r>
            <a:endParaRPr lang="en-US" dirty="0"/>
          </a:p>
        </p:txBody>
      </p:sp>
      <p:sp>
        <p:nvSpPr>
          <p:cNvPr id="3" name="Content Placeholder 2"/>
          <p:cNvSpPr>
            <a:spLocks noGrp="1"/>
          </p:cNvSpPr>
          <p:nvPr>
            <p:ph idx="1"/>
          </p:nvPr>
        </p:nvSpPr>
        <p:spPr>
          <a:xfrm>
            <a:off x="1499756" y="1676400"/>
            <a:ext cx="5434444" cy="1219200"/>
          </a:xfrm>
          <a:solidFill>
            <a:schemeClr val="bg1">
              <a:lumMod val="95000"/>
              <a:alpha val="18000"/>
            </a:schemeClr>
          </a:solidFill>
          <a:effectLst>
            <a:softEdge rad="127000"/>
          </a:effectLst>
        </p:spPr>
        <p:txBody>
          <a:bodyPr/>
          <a:lstStyle/>
          <a:p>
            <a:r>
              <a:rPr lang="en-US" sz="2000" b="0" kern="1200" dirty="0">
                <a:solidFill>
                  <a:schemeClr val="tx1"/>
                </a:solidFill>
              </a:rPr>
              <a:t>Distributed comm maintenance</a:t>
            </a:r>
          </a:p>
          <a:p>
            <a:r>
              <a:rPr lang="en-US" sz="2000" b="0" kern="1200" dirty="0">
                <a:solidFill>
                  <a:schemeClr val="tx1"/>
                </a:solidFill>
              </a:rPr>
              <a:t>Repeater remote access (via IP and/or HF)</a:t>
            </a:r>
          </a:p>
          <a:p>
            <a:r>
              <a:rPr lang="en-US" sz="2000" b="0" kern="1200" dirty="0">
                <a:solidFill>
                  <a:schemeClr val="tx1"/>
                </a:solidFill>
              </a:rPr>
              <a:t>HF email </a:t>
            </a:r>
          </a:p>
          <a:p>
            <a:endParaRPr lang="en-US" dirty="0"/>
          </a:p>
        </p:txBody>
      </p:sp>
    </p:spTree>
    <p:extLst>
      <p:ext uri="{BB962C8B-B14F-4D97-AF65-F5344CB8AC3E}">
        <p14:creationId xmlns:p14="http://schemas.microsoft.com/office/powerpoint/2010/main" val="1635282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1371600" y="1219200"/>
            <a:ext cx="7523163" cy="677098"/>
          </a:xfrm>
          <a:prstGeom prst="rect">
            <a:avLst/>
          </a:prstGeom>
          <a:noFill/>
          <a:ln w="50800">
            <a:noFill/>
            <a:miter lim="800000"/>
            <a:headEnd/>
            <a:tailEnd/>
          </a:ln>
          <a:effectLst/>
        </p:spPr>
        <p:txBody>
          <a:bodyPr wrap="square" lIns="91431" tIns="45715" rIns="91431" bIns="45715">
            <a:spAutoFit/>
          </a:bodyPr>
          <a:lstStyle/>
          <a:p>
            <a:pPr>
              <a:defRPr/>
            </a:pPr>
            <a:endParaRPr lang="en-US" sz="2200" b="1" dirty="0" smtClean="0">
              <a:effectLst>
                <a:outerShdw blurRad="38100" dist="38100" dir="2700000" algn="tl">
                  <a:srgbClr val="000000"/>
                </a:outerShdw>
              </a:effectLst>
              <a:latin typeface="+mn-lt"/>
              <a:cs typeface="+mn-cs"/>
            </a:endParaRPr>
          </a:p>
          <a:p>
            <a:pPr>
              <a:defRPr/>
            </a:pPr>
            <a:endParaRPr lang="en-US" b="1" dirty="0">
              <a:solidFill>
                <a:srgbClr val="FFFF00"/>
              </a:solidFill>
              <a:effectLst>
                <a:outerShdw blurRad="38100" dist="38100" dir="2700000" algn="tl">
                  <a:srgbClr val="000000"/>
                </a:outerShdw>
              </a:effectLst>
              <a:latin typeface="BauerBodni Titl BT" pitchFamily="82" charset="0"/>
              <a:cs typeface="+mn-cs"/>
            </a:endParaRPr>
          </a:p>
        </p:txBody>
      </p:sp>
      <p:sp>
        <p:nvSpPr>
          <p:cNvPr id="3" name="Rectangle 2"/>
          <p:cNvSpPr/>
          <p:nvPr/>
        </p:nvSpPr>
        <p:spPr>
          <a:xfrm>
            <a:off x="1371600" y="215900"/>
            <a:ext cx="6629400" cy="708025"/>
          </a:xfrm>
          <a:prstGeom prst="rect">
            <a:avLst/>
          </a:prstGeom>
        </p:spPr>
        <p:txBody>
          <a:bodyPr wrap="square">
            <a:spAutoFit/>
          </a:bodyPr>
          <a:lstStyle/>
          <a:p>
            <a:pPr algn="ctr">
              <a:defRPr/>
            </a:pPr>
            <a:r>
              <a:rPr lang="en-US" sz="4000" b="1" dirty="0" smtClean="0">
                <a:solidFill>
                  <a:srgbClr val="0B4A8F"/>
                </a:solidFill>
                <a:latin typeface="+mj-lt"/>
                <a:cs typeface="+mn-cs"/>
              </a:rPr>
              <a:t>DOK Staff   </a:t>
            </a:r>
            <a:endParaRPr lang="en-US" sz="4000" b="1" dirty="0">
              <a:solidFill>
                <a:srgbClr val="0B4A8F"/>
              </a:solidFill>
              <a:latin typeface="+mj-lt"/>
              <a:cs typeface="+mn-cs"/>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234541816"/>
              </p:ext>
            </p:extLst>
          </p:nvPr>
        </p:nvGraphicFramePr>
        <p:xfrm>
          <a:off x="762000" y="434964"/>
          <a:ext cx="7772401" cy="6109104"/>
        </p:xfrm>
        <a:graphic>
          <a:graphicData uri="http://schemas.openxmlformats.org/presentationml/2006/ole">
            <mc:AlternateContent xmlns:mc="http://schemas.openxmlformats.org/markup-compatibility/2006">
              <mc:Choice xmlns:v="urn:schemas-microsoft-com:vml" Requires="v">
                <p:oleObj spid="_x0000_s2071" name="Visio" r:id="rId4" imgW="9370890" imgH="7365341" progId="Visio.Drawing.11">
                  <p:embed/>
                </p:oleObj>
              </mc:Choice>
              <mc:Fallback>
                <p:oleObj name="Visio" r:id="rId4" imgW="9370890" imgH="7365341" progId="Visio.Drawing.11">
                  <p:embed/>
                  <p:pic>
                    <p:nvPicPr>
                      <p:cNvPr id="0" name=""/>
                      <p:cNvPicPr/>
                      <p:nvPr/>
                    </p:nvPicPr>
                    <p:blipFill>
                      <a:blip r:embed="rId5"/>
                      <a:stretch>
                        <a:fillRect/>
                      </a:stretch>
                    </p:blipFill>
                    <p:spPr>
                      <a:xfrm>
                        <a:off x="762000" y="434964"/>
                        <a:ext cx="7772401" cy="6109104"/>
                      </a:xfrm>
                      <a:prstGeom prst="rect">
                        <a:avLst/>
                      </a:prstGeom>
                    </p:spPr>
                  </p:pic>
                </p:oleObj>
              </mc:Fallback>
            </mc:AlternateContent>
          </a:graphicData>
        </a:graphic>
      </p:graphicFrame>
    </p:spTree>
    <p:extLst>
      <p:ext uri="{BB962C8B-B14F-4D97-AF65-F5344CB8AC3E}">
        <p14:creationId xmlns:p14="http://schemas.microsoft.com/office/powerpoint/2010/main" val="295132777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nvSpPr>
        <p:spPr bwMode="auto">
          <a:xfrm>
            <a:off x="1143000" y="1219200"/>
            <a:ext cx="7523163" cy="677098"/>
          </a:xfrm>
          <a:prstGeom prst="rect">
            <a:avLst/>
          </a:prstGeom>
          <a:noFill/>
          <a:ln w="50800">
            <a:noFill/>
            <a:miter lim="800000"/>
            <a:headEnd/>
            <a:tailEnd/>
          </a:ln>
          <a:effectLst/>
        </p:spPr>
        <p:txBody>
          <a:bodyPr wrap="square" lIns="91431" tIns="45715" rIns="91431" bIns="45715">
            <a:spAutoFit/>
          </a:bodyPr>
          <a:lstStyle/>
          <a:p>
            <a:pPr>
              <a:defRPr/>
            </a:pPr>
            <a:endParaRPr lang="en-US" sz="2200" b="1" dirty="0" smtClean="0">
              <a:effectLst>
                <a:outerShdw blurRad="38100" dist="38100" dir="2700000" algn="tl">
                  <a:srgbClr val="000000"/>
                </a:outerShdw>
              </a:effectLst>
              <a:latin typeface="+mn-lt"/>
              <a:cs typeface="+mn-cs"/>
            </a:endParaRPr>
          </a:p>
          <a:p>
            <a:pPr>
              <a:defRPr/>
            </a:pPr>
            <a:endParaRPr lang="en-US" b="1" dirty="0">
              <a:solidFill>
                <a:srgbClr val="FFFF00"/>
              </a:solidFill>
              <a:effectLst>
                <a:outerShdw blurRad="38100" dist="38100" dir="2700000" algn="tl">
                  <a:srgbClr val="000000"/>
                </a:outerShdw>
              </a:effectLst>
              <a:latin typeface="BauerBodni Titl BT" pitchFamily="82" charset="0"/>
              <a:cs typeface="+mn-cs"/>
            </a:endParaRPr>
          </a:p>
        </p:txBody>
      </p:sp>
      <p:sp>
        <p:nvSpPr>
          <p:cNvPr id="3" name="Rectangle 2"/>
          <p:cNvSpPr/>
          <p:nvPr/>
        </p:nvSpPr>
        <p:spPr>
          <a:xfrm>
            <a:off x="1143000" y="215900"/>
            <a:ext cx="7391400" cy="707886"/>
          </a:xfrm>
          <a:prstGeom prst="rect">
            <a:avLst/>
          </a:prstGeom>
        </p:spPr>
        <p:txBody>
          <a:bodyPr wrap="square">
            <a:spAutoFit/>
          </a:bodyPr>
          <a:lstStyle/>
          <a:p>
            <a:pPr algn="ctr" eaLnBrk="0" hangingPunct="0">
              <a:defRPr/>
            </a:pPr>
            <a:r>
              <a:rPr lang="en-US" sz="4000" b="1" dirty="0" smtClean="0">
                <a:solidFill>
                  <a:srgbClr val="0B4A8F"/>
                </a:solidFill>
                <a:effectLst>
                  <a:outerShdw blurRad="38100" dist="38100" dir="2700000" algn="tl">
                    <a:srgbClr val="C0C0C0"/>
                  </a:outerShdw>
                </a:effectLst>
                <a:latin typeface="+mj-lt"/>
                <a:ea typeface="+mj-ea"/>
                <a:cs typeface="+mj-cs"/>
              </a:rPr>
              <a:t>DOK Staff</a:t>
            </a:r>
            <a:endParaRPr lang="en-US" sz="4000" b="1" dirty="0">
              <a:solidFill>
                <a:srgbClr val="0B4A8F"/>
              </a:solidFill>
              <a:effectLst>
                <a:outerShdw blurRad="38100" dist="38100" dir="2700000" algn="tl">
                  <a:srgbClr val="C0C0C0"/>
                </a:outerShdw>
              </a:effectLst>
              <a:latin typeface="+mj-lt"/>
              <a:ea typeface="+mj-ea"/>
              <a:cs typeface="+mj-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753826766"/>
              </p:ext>
            </p:extLst>
          </p:nvPr>
        </p:nvGraphicFramePr>
        <p:xfrm>
          <a:off x="-342900" y="235505"/>
          <a:ext cx="10363200" cy="7961768"/>
        </p:xfrm>
        <a:graphic>
          <a:graphicData uri="http://schemas.openxmlformats.org/presentationml/2006/ole">
            <mc:AlternateContent xmlns:mc="http://schemas.openxmlformats.org/markup-compatibility/2006">
              <mc:Choice xmlns:v="urn:schemas-microsoft-com:vml" Requires="v">
                <p:oleObj spid="_x0000_s1047" name="Visio" r:id="rId4" imgW="9140040" imgH="7022441" progId="Visio.Drawing.11">
                  <p:embed/>
                </p:oleObj>
              </mc:Choice>
              <mc:Fallback>
                <p:oleObj name="Visio" r:id="rId4" imgW="9140040" imgH="7022441" progId="Visio.Drawing.11">
                  <p:embed/>
                  <p:pic>
                    <p:nvPicPr>
                      <p:cNvPr id="0" name=""/>
                      <p:cNvPicPr>
                        <a:picLocks noChangeAspect="1" noChangeArrowheads="1"/>
                      </p:cNvPicPr>
                      <p:nvPr/>
                    </p:nvPicPr>
                    <p:blipFill>
                      <a:blip r:embed="rId5"/>
                      <a:srcRect/>
                      <a:stretch>
                        <a:fillRect/>
                      </a:stretch>
                    </p:blipFill>
                    <p:spPr bwMode="auto">
                      <a:xfrm>
                        <a:off x="-342900" y="235505"/>
                        <a:ext cx="10363200" cy="79617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1" descr="image002"/>
          <p:cNvPicPr>
            <a:picLocks noChangeAspect="1" noChangeArrowheads="1"/>
          </p:cNvPicPr>
          <p:nvPr/>
        </p:nvPicPr>
        <p:blipFill>
          <a:blip r:embed="rId6" cstate="print"/>
          <a:srcRect/>
          <a:stretch>
            <a:fillRect/>
          </a:stretch>
        </p:blipFill>
        <p:spPr bwMode="auto">
          <a:xfrm>
            <a:off x="260497" y="4419600"/>
            <a:ext cx="1339703" cy="2133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p:cNvPicPr>
            <a:picLocks noChangeAspect="1" noChangeArrowheads="1"/>
          </p:cNvPicPr>
          <p:nvPr/>
        </p:nvPicPr>
        <p:blipFill>
          <a:blip r:embed="rId7" cstate="print"/>
          <a:srcRect/>
          <a:stretch>
            <a:fillRect/>
          </a:stretch>
        </p:blipFill>
        <p:spPr bwMode="auto">
          <a:xfrm>
            <a:off x="1752600" y="4429991"/>
            <a:ext cx="1711913" cy="21400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3" name="Picture 5"/>
          <p:cNvPicPr>
            <a:picLocks noChangeAspect="1" noChangeArrowheads="1"/>
          </p:cNvPicPr>
          <p:nvPr/>
        </p:nvPicPr>
        <p:blipFill>
          <a:blip r:embed="rId8" cstate="print"/>
          <a:srcRect/>
          <a:stretch>
            <a:fillRect/>
          </a:stretch>
        </p:blipFill>
        <p:spPr bwMode="auto">
          <a:xfrm>
            <a:off x="7467600" y="4419600"/>
            <a:ext cx="1545655" cy="2150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4" name="Picture 6"/>
          <p:cNvPicPr>
            <a:picLocks noChangeAspect="1" noChangeArrowheads="1"/>
          </p:cNvPicPr>
          <p:nvPr/>
        </p:nvPicPr>
        <p:blipFill>
          <a:blip r:embed="rId9" cstate="print"/>
          <a:srcRect/>
          <a:stretch>
            <a:fillRect/>
          </a:stretch>
        </p:blipFill>
        <p:spPr bwMode="auto">
          <a:xfrm>
            <a:off x="3657600" y="4419601"/>
            <a:ext cx="1826310"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6" name="Picture 1" descr="image001"/>
          <p:cNvPicPr>
            <a:picLocks noChangeAspect="1" noChangeArrowheads="1"/>
          </p:cNvPicPr>
          <p:nvPr/>
        </p:nvPicPr>
        <p:blipFill>
          <a:blip r:embed="rId10" cstate="print"/>
          <a:srcRect/>
          <a:stretch>
            <a:fillRect/>
          </a:stretch>
        </p:blipFill>
        <p:spPr bwMode="auto">
          <a:xfrm>
            <a:off x="1281736" y="1447799"/>
            <a:ext cx="1461464" cy="1819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Content Placeholder 3" descr="Wayne Collins.jpg"/>
          <p:cNvPicPr>
            <a:picLocks noGrp="1" noChangeAspect="1"/>
          </p:cNvPicPr>
          <p:nvPr>
            <p:ph idx="1"/>
          </p:nvPr>
        </p:nvPicPr>
        <p:blipFill>
          <a:blip r:embed="rId11" cstate="print"/>
          <a:stretch>
            <a:fillRect/>
          </a:stretch>
        </p:blipFill>
        <p:spPr>
          <a:xfrm>
            <a:off x="6553201" y="1447799"/>
            <a:ext cx="1208208" cy="180859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38800" y="4419600"/>
            <a:ext cx="1608210" cy="2142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8032645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065" y="212282"/>
            <a:ext cx="7389935" cy="609600"/>
          </a:xfrm>
        </p:spPr>
        <p:txBody>
          <a:bodyPr/>
          <a:lstStyle/>
          <a:p>
            <a:r>
              <a:rPr lang="en-US" dirty="0" smtClean="0"/>
              <a:t>17,000+ Trained Operators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42" y="1639880"/>
            <a:ext cx="4619625" cy="4752975"/>
          </a:xfrm>
          <a:prstGeom prst="rect">
            <a:avLst/>
          </a:prstGeom>
        </p:spPr>
      </p:pic>
      <p:sp>
        <p:nvSpPr>
          <p:cNvPr id="6" name="TextBox 5"/>
          <p:cNvSpPr txBox="1"/>
          <p:nvPr/>
        </p:nvSpPr>
        <p:spPr>
          <a:xfrm>
            <a:off x="4501994" y="1628185"/>
            <a:ext cx="2867645" cy="584775"/>
          </a:xfrm>
          <a:prstGeom prst="rect">
            <a:avLst/>
          </a:prstGeom>
          <a:noFill/>
        </p:spPr>
        <p:txBody>
          <a:bodyPr wrap="none" rtlCol="0">
            <a:spAutoFit/>
          </a:bodyPr>
          <a:lstStyle/>
          <a:p>
            <a:r>
              <a:rPr lang="en-US" dirty="0" smtClean="0">
                <a:latin typeface="+mn-lt"/>
              </a:rPr>
              <a:t>2,100 Comm Specialists </a:t>
            </a:r>
          </a:p>
          <a:p>
            <a:r>
              <a:rPr lang="en-US" dirty="0" smtClean="0">
                <a:latin typeface="+mn-lt"/>
              </a:rPr>
              <a:t>(Tech, Senior, Master ratings)</a:t>
            </a:r>
            <a:endParaRPr lang="en-US" dirty="0">
              <a:latin typeface="+mn-lt"/>
            </a:endParaRPr>
          </a:p>
        </p:txBody>
      </p:sp>
      <p:sp>
        <p:nvSpPr>
          <p:cNvPr id="7" name="TextBox 6"/>
          <p:cNvSpPr txBox="1"/>
          <p:nvPr/>
        </p:nvSpPr>
        <p:spPr>
          <a:xfrm>
            <a:off x="5447567" y="2739227"/>
            <a:ext cx="2934433" cy="584775"/>
          </a:xfrm>
          <a:prstGeom prst="rect">
            <a:avLst/>
          </a:prstGeom>
          <a:noFill/>
        </p:spPr>
        <p:txBody>
          <a:bodyPr wrap="square" rtlCol="0">
            <a:spAutoFit/>
          </a:bodyPr>
          <a:lstStyle/>
          <a:p>
            <a:r>
              <a:rPr lang="en-US" dirty="0" smtClean="0">
                <a:latin typeface="+mn-lt"/>
              </a:rPr>
              <a:t>2,000 working on first advanced rating</a:t>
            </a:r>
            <a:endParaRPr lang="en-US" dirty="0">
              <a:latin typeface="+mn-lt"/>
            </a:endParaRPr>
          </a:p>
        </p:txBody>
      </p:sp>
      <p:sp>
        <p:nvSpPr>
          <p:cNvPr id="8" name="TextBox 7"/>
          <p:cNvSpPr txBox="1"/>
          <p:nvPr/>
        </p:nvSpPr>
        <p:spPr>
          <a:xfrm>
            <a:off x="5447567" y="4623239"/>
            <a:ext cx="2381863" cy="338554"/>
          </a:xfrm>
          <a:prstGeom prst="rect">
            <a:avLst/>
          </a:prstGeom>
          <a:noFill/>
        </p:spPr>
        <p:txBody>
          <a:bodyPr wrap="square" rtlCol="0">
            <a:spAutoFit/>
          </a:bodyPr>
          <a:lstStyle/>
          <a:p>
            <a:r>
              <a:rPr lang="en-US" dirty="0" smtClean="0">
                <a:latin typeface="+mn-lt"/>
              </a:rPr>
              <a:t>13,000 Radio Operators</a:t>
            </a:r>
            <a:endParaRPr lang="en-US" dirty="0">
              <a:latin typeface="+mn-lt"/>
            </a:endParaRPr>
          </a:p>
        </p:txBody>
      </p:sp>
    </p:spTree>
    <p:extLst>
      <p:ext uri="{BB962C8B-B14F-4D97-AF65-F5344CB8AC3E}">
        <p14:creationId xmlns:p14="http://schemas.microsoft.com/office/powerpoint/2010/main" val="72463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865" y="228600"/>
            <a:ext cx="7389935" cy="609600"/>
          </a:xfrm>
        </p:spPr>
        <p:txBody>
          <a:bodyPr/>
          <a:lstStyle/>
          <a:p>
            <a:r>
              <a:rPr lang="en-US" dirty="0" smtClean="0"/>
              <a:t>Brand Promise</a:t>
            </a:r>
            <a:endParaRPr lang="en-US" dirty="0"/>
          </a:p>
        </p:txBody>
      </p:sp>
      <p:sp>
        <p:nvSpPr>
          <p:cNvPr id="3" name="Content Placeholder 2"/>
          <p:cNvSpPr>
            <a:spLocks noGrp="1"/>
          </p:cNvSpPr>
          <p:nvPr>
            <p:ph idx="1"/>
          </p:nvPr>
        </p:nvSpPr>
        <p:spPr>
          <a:xfrm>
            <a:off x="1066800" y="1828800"/>
            <a:ext cx="7620000" cy="4191000"/>
          </a:xfrm>
        </p:spPr>
        <p:txBody>
          <a:bodyPr/>
          <a:lstStyle/>
          <a:p>
            <a:pPr marL="0" indent="0" algn="ctr">
              <a:buNone/>
            </a:pPr>
            <a:r>
              <a:rPr lang="en-US" sz="2400" dirty="0" smtClean="0"/>
              <a:t>CAP </a:t>
            </a:r>
            <a:r>
              <a:rPr lang="en-US" sz="2400" dirty="0"/>
              <a:t>Communications </a:t>
            </a:r>
            <a:r>
              <a:rPr lang="en-US" sz="2400" dirty="0" smtClean="0"/>
              <a:t>provides </a:t>
            </a:r>
          </a:p>
          <a:p>
            <a:pPr marL="0" indent="0" algn="ctr">
              <a:buNone/>
            </a:pPr>
            <a:r>
              <a:rPr lang="en-US" sz="2400" u="sng" dirty="0" smtClean="0"/>
              <a:t>survivable</a:t>
            </a:r>
            <a:r>
              <a:rPr lang="en-US" sz="2400" dirty="0" smtClean="0"/>
              <a:t> </a:t>
            </a:r>
            <a:r>
              <a:rPr lang="en-US" sz="2400" dirty="0"/>
              <a:t>C</a:t>
            </a:r>
            <a:r>
              <a:rPr lang="en-US" sz="2400" baseline="30000" dirty="0"/>
              <a:t>2</a:t>
            </a:r>
            <a:r>
              <a:rPr lang="en-US" sz="2400" dirty="0"/>
              <a:t> and tactical communications using </a:t>
            </a:r>
            <a:endParaRPr lang="en-US" sz="2400" dirty="0" smtClean="0"/>
          </a:p>
          <a:p>
            <a:pPr marL="0" indent="0" algn="ctr">
              <a:buNone/>
            </a:pPr>
            <a:r>
              <a:rPr lang="en-US" sz="2400" u="sng" dirty="0" smtClean="0"/>
              <a:t>high-quality</a:t>
            </a:r>
            <a:r>
              <a:rPr lang="en-US" sz="2400" dirty="0" smtClean="0"/>
              <a:t> </a:t>
            </a:r>
            <a:r>
              <a:rPr lang="en-US" sz="2400" dirty="0"/>
              <a:t>equipment, </a:t>
            </a:r>
            <a:endParaRPr lang="en-US" sz="2400" dirty="0" smtClean="0"/>
          </a:p>
          <a:p>
            <a:pPr marL="0" indent="0" algn="ctr">
              <a:buNone/>
            </a:pPr>
            <a:r>
              <a:rPr lang="en-US" sz="2400" u="sng" dirty="0" smtClean="0"/>
              <a:t>trained</a:t>
            </a:r>
            <a:r>
              <a:rPr lang="en-US" sz="2400" dirty="0" smtClean="0"/>
              <a:t> </a:t>
            </a:r>
            <a:r>
              <a:rPr lang="en-US" sz="2400" dirty="0"/>
              <a:t>operators, and </a:t>
            </a:r>
            <a:endParaRPr lang="en-US" sz="2400" dirty="0" smtClean="0"/>
          </a:p>
          <a:p>
            <a:pPr marL="0" indent="0" algn="ctr">
              <a:buNone/>
            </a:pPr>
            <a:r>
              <a:rPr lang="en-US" sz="2400" u="sng" dirty="0" smtClean="0"/>
              <a:t>sophisticated</a:t>
            </a:r>
            <a:r>
              <a:rPr lang="en-US" sz="2400" dirty="0" smtClean="0"/>
              <a:t> </a:t>
            </a:r>
            <a:r>
              <a:rPr lang="en-US" sz="2400" dirty="0"/>
              <a:t>network design, </a:t>
            </a:r>
            <a:endParaRPr lang="en-US" sz="2400" dirty="0" smtClean="0"/>
          </a:p>
          <a:p>
            <a:pPr marL="0" indent="0" algn="ctr">
              <a:buNone/>
            </a:pPr>
            <a:r>
              <a:rPr lang="en-US" sz="2400" dirty="0" smtClean="0"/>
              <a:t>to </a:t>
            </a:r>
            <a:r>
              <a:rPr lang="en-US" sz="2400" dirty="0"/>
              <a:t>ensure </a:t>
            </a:r>
            <a:r>
              <a:rPr lang="en-US" sz="2400" u="sng" dirty="0"/>
              <a:t>mission accomplishment </a:t>
            </a:r>
            <a:r>
              <a:rPr lang="en-US" sz="2400" dirty="0"/>
              <a:t>for </a:t>
            </a:r>
            <a:endParaRPr lang="en-US" sz="2400" dirty="0" smtClean="0"/>
          </a:p>
          <a:p>
            <a:pPr marL="0" indent="0" algn="ctr">
              <a:buNone/>
            </a:pPr>
            <a:r>
              <a:rPr lang="en-US" sz="2400" dirty="0" smtClean="0"/>
              <a:t>internal and external </a:t>
            </a:r>
            <a:r>
              <a:rPr lang="en-US" sz="2400" u="sng" dirty="0" smtClean="0"/>
              <a:t>customers</a:t>
            </a:r>
            <a:r>
              <a:rPr lang="en-US" sz="2400" dirty="0" smtClean="0"/>
              <a:t>, </a:t>
            </a:r>
          </a:p>
          <a:p>
            <a:pPr marL="0" indent="0" algn="ctr">
              <a:buNone/>
            </a:pPr>
            <a:r>
              <a:rPr lang="en-US" sz="2400" u="sng" dirty="0" smtClean="0"/>
              <a:t>even</a:t>
            </a:r>
            <a:r>
              <a:rPr lang="en-US" sz="2400" dirty="0" smtClean="0"/>
              <a:t> </a:t>
            </a:r>
            <a:r>
              <a:rPr lang="en-US" sz="2400" dirty="0"/>
              <a:t>when commercial </a:t>
            </a:r>
            <a:endParaRPr lang="en-US" sz="2400" dirty="0" smtClean="0"/>
          </a:p>
          <a:p>
            <a:pPr marL="0" indent="0" algn="ctr">
              <a:buNone/>
            </a:pPr>
            <a:r>
              <a:rPr lang="en-US" sz="2400" dirty="0" smtClean="0"/>
              <a:t>communications </a:t>
            </a:r>
            <a:r>
              <a:rPr lang="en-US" sz="2400" dirty="0"/>
              <a:t>and power </a:t>
            </a:r>
            <a:r>
              <a:rPr lang="en-US" sz="2400" u="sng" dirty="0"/>
              <a:t>systems </a:t>
            </a:r>
            <a:r>
              <a:rPr lang="en-US" sz="2400" u="sng" dirty="0" smtClean="0"/>
              <a:t>fail</a:t>
            </a:r>
            <a:endParaRPr lang="en-US" sz="2400" u="sng"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2919412"/>
            <a:ext cx="1905000" cy="2009775"/>
          </a:xfrm>
          <a:prstGeom prst="rect">
            <a:avLst/>
          </a:prstGeom>
        </p:spPr>
      </p:pic>
    </p:spTree>
    <p:extLst>
      <p:ext uri="{BB962C8B-B14F-4D97-AF65-F5344CB8AC3E}">
        <p14:creationId xmlns:p14="http://schemas.microsoft.com/office/powerpoint/2010/main" val="837077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858000" cy="609600"/>
          </a:xfrm>
        </p:spPr>
        <p:txBody>
          <a:bodyPr/>
          <a:lstStyle/>
          <a:p>
            <a:pPr algn="ctr"/>
            <a:r>
              <a:rPr lang="en-US" sz="4000" dirty="0" smtClean="0"/>
              <a:t>Questions?</a:t>
            </a:r>
            <a:endParaRPr lang="en-US" sz="4000" dirty="0"/>
          </a:p>
        </p:txBody>
      </p:sp>
      <p:sp>
        <p:nvSpPr>
          <p:cNvPr id="3" name="Content Placeholder 2"/>
          <p:cNvSpPr>
            <a:spLocks noGrp="1"/>
          </p:cNvSpPr>
          <p:nvPr>
            <p:ph idx="1"/>
          </p:nvPr>
        </p:nvSpPr>
        <p:spPr>
          <a:xfrm>
            <a:off x="0" y="2590800"/>
            <a:ext cx="9144000" cy="3810000"/>
          </a:xfrm>
        </p:spPr>
        <p:txBody>
          <a:bodyPr/>
          <a:lstStyle/>
          <a:p>
            <a:pPr marL="0" indent="0" algn="ctr">
              <a:buNone/>
            </a:pPr>
            <a:r>
              <a:rPr lang="en-US" sz="3200" dirty="0" smtClean="0"/>
              <a:t>Malcolm Kyser</a:t>
            </a:r>
          </a:p>
          <a:p>
            <a:pPr marL="0" indent="0" algn="ctr">
              <a:buNone/>
            </a:pPr>
            <a:r>
              <a:rPr lang="en-US" sz="3200" dirty="0" smtClean="0"/>
              <a:t>Chief of Communications</a:t>
            </a:r>
          </a:p>
          <a:p>
            <a:pPr marL="0" indent="0" algn="ctr">
              <a:buNone/>
            </a:pPr>
            <a:r>
              <a:rPr lang="en-US" sz="3200" dirty="0" smtClean="0"/>
              <a:t>National Headquarters</a:t>
            </a:r>
          </a:p>
          <a:p>
            <a:pPr marL="0" indent="0" algn="ctr">
              <a:buNone/>
            </a:pPr>
            <a:r>
              <a:rPr lang="en-US" sz="3200" u="sng" dirty="0" smtClean="0">
                <a:solidFill>
                  <a:srgbClr val="002060"/>
                </a:solidFill>
                <a:hlinkClick r:id="rId2"/>
              </a:rPr>
              <a:t>mkyser@capnhq.gov</a:t>
            </a:r>
            <a:endParaRPr lang="en-US" sz="3200" u="sng" dirty="0" smtClean="0">
              <a:solidFill>
                <a:srgbClr val="002060"/>
              </a:solidFill>
            </a:endParaRPr>
          </a:p>
          <a:p>
            <a:pPr marL="0" indent="0" algn="ctr">
              <a:buNone/>
            </a:pPr>
            <a:r>
              <a:rPr lang="en-US" sz="3200" u="sng" dirty="0" smtClean="0">
                <a:solidFill>
                  <a:schemeClr val="accent1">
                    <a:lumMod val="50000"/>
                  </a:schemeClr>
                </a:solidFill>
              </a:rPr>
              <a:t>dok@capnhq.gov</a:t>
            </a:r>
          </a:p>
          <a:p>
            <a:pPr marL="0" indent="0" algn="ctr">
              <a:buNone/>
            </a:pPr>
            <a:r>
              <a:rPr lang="en-US" sz="3200" dirty="0" smtClean="0"/>
              <a:t>888-211-1812 x 350</a:t>
            </a:r>
            <a:endParaRPr lang="en-US" sz="3200" dirty="0"/>
          </a:p>
        </p:txBody>
      </p:sp>
    </p:spTree>
    <p:extLst>
      <p:ext uri="{BB962C8B-B14F-4D97-AF65-F5344CB8AC3E}">
        <p14:creationId xmlns:p14="http://schemas.microsoft.com/office/powerpoint/2010/main" val="169856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07007"/>
            <a:ext cx="7391400" cy="609600"/>
          </a:xfrm>
        </p:spPr>
        <p:txBody>
          <a:bodyPr/>
          <a:lstStyle/>
          <a:p>
            <a:pPr algn="ctr"/>
            <a:r>
              <a:rPr lang="en-US" sz="4000" dirty="0" smtClean="0"/>
              <a:t>Webinar Presenters</a:t>
            </a:r>
            <a:endParaRPr lang="en-US" sz="4000" dirty="0"/>
          </a:p>
        </p:txBody>
      </p:sp>
      <p:sp>
        <p:nvSpPr>
          <p:cNvPr id="8" name="TextBox 7"/>
          <p:cNvSpPr txBox="1"/>
          <p:nvPr/>
        </p:nvSpPr>
        <p:spPr>
          <a:xfrm>
            <a:off x="1949302" y="5369822"/>
            <a:ext cx="2552932" cy="830997"/>
          </a:xfrm>
          <a:prstGeom prst="rect">
            <a:avLst/>
          </a:prstGeom>
          <a:noFill/>
        </p:spPr>
        <p:txBody>
          <a:bodyPr wrap="square" rtlCol="0">
            <a:spAutoFit/>
          </a:bodyPr>
          <a:lstStyle/>
          <a:p>
            <a:pPr algn="ctr"/>
            <a:r>
              <a:rPr lang="en-US" dirty="0" smtClean="0">
                <a:latin typeface="+mn-lt"/>
              </a:rPr>
              <a:t>John Desmarais</a:t>
            </a:r>
          </a:p>
          <a:p>
            <a:pPr algn="ctr"/>
            <a:r>
              <a:rPr lang="en-US" dirty="0" smtClean="0">
                <a:latin typeface="+mn-lt"/>
              </a:rPr>
              <a:t>Director of Operations</a:t>
            </a:r>
          </a:p>
          <a:p>
            <a:pPr algn="ctr"/>
            <a:r>
              <a:rPr lang="en-US" dirty="0" smtClean="0">
                <a:latin typeface="+mn-lt"/>
              </a:rPr>
              <a:t>National Headquarters</a:t>
            </a:r>
            <a:endParaRPr lang="en-US" dirty="0">
              <a:latin typeface="+mn-lt"/>
            </a:endParaRPr>
          </a:p>
        </p:txBody>
      </p:sp>
      <p:pic>
        <p:nvPicPr>
          <p:cNvPr id="10" name="Picture 9" descr="JWDesmarais.jpg"/>
          <p:cNvPicPr>
            <a:picLocks noChangeAspect="1"/>
          </p:cNvPicPr>
          <p:nvPr/>
        </p:nvPicPr>
        <p:blipFill>
          <a:blip r:embed="rId3" cstate="print"/>
          <a:stretch>
            <a:fillRect/>
          </a:stretch>
        </p:blipFill>
        <p:spPr>
          <a:xfrm>
            <a:off x="1981200" y="2133600"/>
            <a:ext cx="2490909" cy="3233671"/>
          </a:xfrm>
          <a:prstGeom prst="rect">
            <a:avLst/>
          </a:prstGeom>
        </p:spPr>
      </p:pic>
      <p:sp>
        <p:nvSpPr>
          <p:cNvPr id="11" name="TextBox 10"/>
          <p:cNvSpPr txBox="1"/>
          <p:nvPr/>
        </p:nvSpPr>
        <p:spPr>
          <a:xfrm>
            <a:off x="4762732" y="5367271"/>
            <a:ext cx="2624470" cy="830997"/>
          </a:xfrm>
          <a:prstGeom prst="rect">
            <a:avLst/>
          </a:prstGeom>
          <a:noFill/>
        </p:spPr>
        <p:txBody>
          <a:bodyPr wrap="square" rtlCol="0">
            <a:spAutoFit/>
          </a:bodyPr>
          <a:lstStyle/>
          <a:p>
            <a:pPr algn="ctr"/>
            <a:r>
              <a:rPr lang="en-US" dirty="0" smtClean="0">
                <a:latin typeface="+mn-lt"/>
              </a:rPr>
              <a:t>Malcolm Kyser</a:t>
            </a:r>
          </a:p>
          <a:p>
            <a:pPr algn="ctr"/>
            <a:r>
              <a:rPr lang="en-US" dirty="0" smtClean="0">
                <a:latin typeface="+mn-lt"/>
              </a:rPr>
              <a:t>Chief of Communications</a:t>
            </a:r>
          </a:p>
          <a:p>
            <a:pPr algn="ctr"/>
            <a:r>
              <a:rPr lang="en-US" dirty="0" smtClean="0">
                <a:latin typeface="+mn-lt"/>
              </a:rPr>
              <a:t>National Headquarters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065" t="2427" r="1925" b="2433"/>
          <a:stretch/>
        </p:blipFill>
        <p:spPr>
          <a:xfrm>
            <a:off x="4841906" y="2130295"/>
            <a:ext cx="2466121" cy="3236976"/>
          </a:xfrm>
          <a:prstGeom prst="rect">
            <a:avLst/>
          </a:prstGeom>
        </p:spPr>
      </p:pic>
    </p:spTree>
    <p:extLst>
      <p:ext uri="{BB962C8B-B14F-4D97-AF65-F5344CB8AC3E}">
        <p14:creationId xmlns:p14="http://schemas.microsoft.com/office/powerpoint/2010/main" val="3163667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5th facebook_cover_.png"/>
          <p:cNvPicPr>
            <a:picLocks noChangeAspect="1"/>
          </p:cNvPicPr>
          <p:nvPr/>
        </p:nvPicPr>
        <p:blipFill>
          <a:blip r:embed="rId2" cstate="print"/>
          <a:srcRect/>
          <a:stretch>
            <a:fillRect/>
          </a:stretch>
        </p:blipFill>
        <p:spPr bwMode="auto">
          <a:xfrm>
            <a:off x="0" y="1665288"/>
            <a:ext cx="9144000" cy="3384550"/>
          </a:xfrm>
          <a:prstGeom prst="rect">
            <a:avLst/>
          </a:prstGeom>
          <a:noFill/>
          <a:ln w="9525">
            <a:noFill/>
            <a:miter lim="800000"/>
            <a:headEnd/>
            <a:tailEnd/>
          </a:ln>
        </p:spPr>
      </p:pic>
      <p:sp>
        <p:nvSpPr>
          <p:cNvPr id="10243" name="TextBox 3"/>
          <p:cNvSpPr txBox="1">
            <a:spLocks noChangeArrowheads="1"/>
          </p:cNvSpPr>
          <p:nvPr/>
        </p:nvSpPr>
        <p:spPr bwMode="auto">
          <a:xfrm>
            <a:off x="0" y="5334000"/>
            <a:ext cx="9144000" cy="1016000"/>
          </a:xfrm>
          <a:prstGeom prst="rect">
            <a:avLst/>
          </a:prstGeom>
          <a:noFill/>
          <a:ln w="9525">
            <a:noFill/>
            <a:miter lim="800000"/>
            <a:headEnd/>
            <a:tailEnd/>
          </a:ln>
        </p:spPr>
        <p:txBody>
          <a:bodyPr>
            <a:spAutoFit/>
          </a:bodyPr>
          <a:lstStyle/>
          <a:p>
            <a:pPr algn="ctr" eaLnBrk="1" hangingPunct="1"/>
            <a:r>
              <a:rPr lang="en-US" altLang="en-US" sz="6000" dirty="0"/>
              <a:t>Happy Anniversary Year CAP!!!</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543800" cy="609600"/>
          </a:xfrm>
        </p:spPr>
        <p:txBody>
          <a:bodyPr>
            <a:noAutofit/>
          </a:bodyPr>
          <a:lstStyle/>
          <a:p>
            <a:r>
              <a:rPr lang="en-US" sz="4000" dirty="0" smtClean="0"/>
              <a:t>Webinar Rules of Engagement</a:t>
            </a:r>
            <a:endParaRPr lang="en-US" sz="4000" dirty="0"/>
          </a:p>
        </p:txBody>
      </p:sp>
      <p:sp>
        <p:nvSpPr>
          <p:cNvPr id="3" name="Content Placeholder 2"/>
          <p:cNvSpPr>
            <a:spLocks noGrp="1"/>
          </p:cNvSpPr>
          <p:nvPr>
            <p:ph idx="1"/>
          </p:nvPr>
        </p:nvSpPr>
        <p:spPr>
          <a:xfrm>
            <a:off x="304800" y="1752600"/>
            <a:ext cx="8610600" cy="4648200"/>
          </a:xfrm>
        </p:spPr>
        <p:txBody>
          <a:bodyPr>
            <a:normAutofit/>
          </a:bodyPr>
          <a:lstStyle/>
          <a:p>
            <a:r>
              <a:rPr lang="en-US" sz="2800" dirty="0" smtClean="0"/>
              <a:t>Members in the field will be in listen only mode.  We have several hundred members signed up, so having everyone with an open microphone is not supportable.</a:t>
            </a:r>
          </a:p>
          <a:p>
            <a:r>
              <a:rPr lang="en-US" sz="2800" dirty="0" smtClean="0"/>
              <a:t>We will try to answer questions throughout the webinar though.  Just type your questions, and we will either answer you directly via text or provide a voice answer to your question.</a:t>
            </a:r>
          </a:p>
          <a:p>
            <a:r>
              <a:rPr lang="en-US" sz="2800" dirty="0" smtClean="0"/>
              <a:t>The webinar itself, questions, and chat log are being recorded, so please remain respectful.</a:t>
            </a:r>
            <a:endParaRPr lang="en-US" sz="2800" dirty="0"/>
          </a:p>
        </p:txBody>
      </p:sp>
    </p:spTree>
    <p:extLst>
      <p:ext uri="{BB962C8B-B14F-4D97-AF65-F5344CB8AC3E}">
        <p14:creationId xmlns:p14="http://schemas.microsoft.com/office/powerpoint/2010/main" val="121177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5943600" cy="609600"/>
          </a:xfrm>
        </p:spPr>
        <p:txBody>
          <a:bodyPr/>
          <a:lstStyle/>
          <a:p>
            <a:r>
              <a:rPr lang="en-US" dirty="0" smtClean="0"/>
              <a:t>Purpose</a:t>
            </a:r>
            <a:endParaRPr lang="en-US" dirty="0"/>
          </a:p>
        </p:txBody>
      </p:sp>
      <p:pic>
        <p:nvPicPr>
          <p:cNvPr id="4" name="Picture 3"/>
          <p:cNvPicPr>
            <a:picLocks noChangeAspect="1"/>
          </p:cNvPicPr>
          <p:nvPr/>
        </p:nvPicPr>
        <p:blipFill>
          <a:blip r:embed="rId2"/>
          <a:stretch>
            <a:fillRect/>
          </a:stretch>
        </p:blipFill>
        <p:spPr>
          <a:xfrm>
            <a:off x="152400" y="2334591"/>
            <a:ext cx="8786812" cy="2685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4748" y="1905000"/>
            <a:ext cx="1530926" cy="338554"/>
          </a:xfrm>
          <a:prstGeom prst="rect">
            <a:avLst/>
          </a:prstGeom>
          <a:noFill/>
        </p:spPr>
        <p:txBody>
          <a:bodyPr wrap="square" rtlCol="0">
            <a:spAutoFit/>
          </a:bodyPr>
          <a:lstStyle/>
          <a:p>
            <a:r>
              <a:rPr lang="en-US" dirty="0" smtClean="0">
                <a:latin typeface="+mn-lt"/>
              </a:rPr>
              <a:t>CAPR100-1</a:t>
            </a:r>
            <a:endParaRPr lang="en-US" dirty="0">
              <a:latin typeface="+mn-lt"/>
            </a:endParaRPr>
          </a:p>
        </p:txBody>
      </p:sp>
    </p:spTree>
    <p:extLst>
      <p:ext uri="{BB962C8B-B14F-4D97-AF65-F5344CB8AC3E}">
        <p14:creationId xmlns:p14="http://schemas.microsoft.com/office/powerpoint/2010/main" val="21512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060450" y="2029156"/>
            <a:ext cx="4144963" cy="2698419"/>
            <a:chOff x="1858545" y="1599800"/>
            <a:chExt cx="4562544" cy="3405030"/>
          </a:xfrm>
        </p:grpSpPr>
        <p:grpSp>
          <p:nvGrpSpPr>
            <p:cNvPr id="3" name="Group 3"/>
            <p:cNvGrpSpPr>
              <a:grpSpLocks/>
            </p:cNvGrpSpPr>
            <p:nvPr/>
          </p:nvGrpSpPr>
          <p:grpSpPr bwMode="auto">
            <a:xfrm>
              <a:off x="1858545" y="1599800"/>
              <a:ext cx="4562544" cy="3405030"/>
              <a:chOff x="1119" y="1071"/>
              <a:chExt cx="3233" cy="2273"/>
            </a:xfrm>
          </p:grpSpPr>
          <p:sp>
            <p:nvSpPr>
              <p:cNvPr id="19" name="Line 33"/>
              <p:cNvSpPr>
                <a:spLocks noChangeShapeType="1"/>
              </p:cNvSpPr>
              <p:nvPr/>
            </p:nvSpPr>
            <p:spPr bwMode="auto">
              <a:xfrm>
                <a:off x="3033" y="1241"/>
                <a:ext cx="1319" cy="801"/>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21" name="Line 37"/>
              <p:cNvSpPr>
                <a:spLocks noChangeShapeType="1"/>
              </p:cNvSpPr>
              <p:nvPr/>
            </p:nvSpPr>
            <p:spPr bwMode="auto">
              <a:xfrm flipH="1">
                <a:off x="2004" y="1314"/>
                <a:ext cx="598" cy="1672"/>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25" name="Line 43"/>
              <p:cNvSpPr>
                <a:spLocks noChangeShapeType="1"/>
              </p:cNvSpPr>
              <p:nvPr/>
            </p:nvSpPr>
            <p:spPr bwMode="auto">
              <a:xfrm flipH="1">
                <a:off x="1268" y="3192"/>
                <a:ext cx="433" cy="152"/>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30" name="Line 64"/>
              <p:cNvSpPr>
                <a:spLocks noChangeShapeType="1"/>
              </p:cNvSpPr>
              <p:nvPr/>
            </p:nvSpPr>
            <p:spPr bwMode="auto">
              <a:xfrm flipH="1" flipV="1">
                <a:off x="3428" y="1071"/>
                <a:ext cx="463" cy="121"/>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24" name="Line 42"/>
              <p:cNvSpPr>
                <a:spLocks noChangeShapeType="1"/>
              </p:cNvSpPr>
              <p:nvPr/>
            </p:nvSpPr>
            <p:spPr bwMode="auto">
              <a:xfrm flipH="1">
                <a:off x="1119" y="1285"/>
                <a:ext cx="1322" cy="1900"/>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grpSp>
        <p:sp>
          <p:nvSpPr>
            <p:cNvPr id="10" name="Line 35"/>
            <p:cNvSpPr>
              <a:spLocks noChangeShapeType="1"/>
            </p:cNvSpPr>
            <p:nvPr/>
          </p:nvSpPr>
          <p:spPr bwMode="auto">
            <a:xfrm>
              <a:off x="4313687" y="1963966"/>
              <a:ext cx="968077" cy="2357773"/>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11" name="Line 35"/>
            <p:cNvSpPr>
              <a:spLocks noChangeShapeType="1"/>
            </p:cNvSpPr>
            <p:nvPr/>
          </p:nvSpPr>
          <p:spPr bwMode="auto">
            <a:xfrm flipV="1">
              <a:off x="4000896" y="4808517"/>
              <a:ext cx="702467" cy="0"/>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12" name="Line 65"/>
            <p:cNvSpPr>
              <a:spLocks noChangeShapeType="1"/>
            </p:cNvSpPr>
            <p:nvPr/>
          </p:nvSpPr>
          <p:spPr bwMode="auto">
            <a:xfrm flipV="1">
              <a:off x="3499384" y="2134239"/>
              <a:ext cx="2348548" cy="2379807"/>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grpSp>
      <p:sp>
        <p:nvSpPr>
          <p:cNvPr id="22" name="TextBox 21"/>
          <p:cNvSpPr txBox="1"/>
          <p:nvPr/>
        </p:nvSpPr>
        <p:spPr>
          <a:xfrm>
            <a:off x="5122863" y="4114800"/>
            <a:ext cx="4364037" cy="2462213"/>
          </a:xfrm>
          <a:prstGeom prst="rect">
            <a:avLst/>
          </a:prstGeom>
          <a:noFill/>
          <a:ln>
            <a:noFill/>
          </a:ln>
          <a:effectLst/>
        </p:spPr>
        <p:txBody>
          <a:bodyPr>
            <a:spAutoFit/>
          </a:bodyPr>
          <a:lstStyle/>
          <a:p>
            <a:pPr>
              <a:defRPr/>
            </a:pPr>
            <a:endParaRPr lang="en-US" sz="1400" dirty="0"/>
          </a:p>
          <a:p>
            <a:pPr>
              <a:defRPr/>
            </a:pPr>
            <a:endParaRPr lang="en-US" sz="1400" b="1" u="sng" dirty="0">
              <a:latin typeface="+mj-lt"/>
            </a:endParaRPr>
          </a:p>
          <a:p>
            <a:pPr>
              <a:defRPr/>
            </a:pPr>
            <a:r>
              <a:rPr lang="en-US" sz="1400" b="1" u="sng" dirty="0">
                <a:latin typeface="+mj-lt"/>
              </a:rPr>
              <a:t>Agile support for SAR, DR, DSCA, HLS ops</a:t>
            </a:r>
          </a:p>
          <a:p>
            <a:pPr>
              <a:buFont typeface="Arial" pitchFamily="34" charset="0"/>
              <a:buChar char="•"/>
              <a:defRPr/>
            </a:pPr>
            <a:r>
              <a:rPr lang="en-US" sz="1400" dirty="0">
                <a:latin typeface="+mj-lt"/>
              </a:rPr>
              <a:t> Commercial infrastructure independent</a:t>
            </a:r>
          </a:p>
          <a:p>
            <a:pPr>
              <a:buFont typeface="Arial" pitchFamily="34" charset="0"/>
              <a:buChar char="•"/>
              <a:defRPr/>
            </a:pPr>
            <a:r>
              <a:rPr lang="en-US" sz="1400" dirty="0">
                <a:latin typeface="+mj-lt"/>
              </a:rPr>
              <a:t> Analog, digital and encryption capable</a:t>
            </a:r>
          </a:p>
          <a:p>
            <a:pPr>
              <a:buFont typeface="Arial" pitchFamily="34" charset="0"/>
              <a:buChar char="•"/>
              <a:defRPr/>
            </a:pPr>
            <a:r>
              <a:rPr lang="en-US" sz="1400" dirty="0">
                <a:latin typeface="+mj-lt"/>
              </a:rPr>
              <a:t> VHF for local (&lt;20 miles)</a:t>
            </a:r>
          </a:p>
          <a:p>
            <a:pPr>
              <a:buFont typeface="Arial" pitchFamily="34" charset="0"/>
              <a:buChar char="•"/>
              <a:defRPr/>
            </a:pPr>
            <a:r>
              <a:rPr lang="en-US" sz="1400" dirty="0">
                <a:latin typeface="+mj-lt"/>
              </a:rPr>
              <a:t> Fixed repeaters for medium range (&lt;50 miles)</a:t>
            </a:r>
          </a:p>
          <a:p>
            <a:pPr>
              <a:buFont typeface="Arial" pitchFamily="34" charset="0"/>
              <a:buChar char="•"/>
              <a:defRPr/>
            </a:pPr>
            <a:r>
              <a:rPr lang="en-US" sz="1400" dirty="0">
                <a:latin typeface="+mj-lt"/>
              </a:rPr>
              <a:t> Airborne repeaters for temporary medium </a:t>
            </a:r>
          </a:p>
          <a:p>
            <a:pPr>
              <a:defRPr/>
            </a:pPr>
            <a:r>
              <a:rPr lang="en-US" sz="1400" dirty="0">
                <a:latin typeface="+mj-lt"/>
              </a:rPr>
              <a:t>  range (&lt;200 miles)</a:t>
            </a:r>
          </a:p>
          <a:p>
            <a:pPr>
              <a:buFont typeface="Arial" pitchFamily="34" charset="0"/>
              <a:buChar char="•"/>
              <a:defRPr/>
            </a:pPr>
            <a:r>
              <a:rPr lang="en-US" sz="1400" dirty="0">
                <a:latin typeface="+mj-lt"/>
              </a:rPr>
              <a:t> HF for long range (unlimited)</a:t>
            </a:r>
          </a:p>
          <a:p>
            <a:pPr>
              <a:buFont typeface="Arial" pitchFamily="34" charset="0"/>
              <a:buChar char="•"/>
              <a:defRPr/>
            </a:pPr>
            <a:r>
              <a:rPr lang="en-US" sz="1400" dirty="0">
                <a:latin typeface="+mj-lt"/>
              </a:rPr>
              <a:t> Fully interoperable with all partner agencies</a:t>
            </a:r>
            <a:endParaRPr lang="en-US" dirty="0">
              <a:latin typeface="+mj-lt"/>
            </a:endParaRPr>
          </a:p>
        </p:txBody>
      </p:sp>
      <p:sp>
        <p:nvSpPr>
          <p:cNvPr id="27" name="TextBox 26"/>
          <p:cNvSpPr txBox="1"/>
          <p:nvPr/>
        </p:nvSpPr>
        <p:spPr>
          <a:xfrm>
            <a:off x="4740275" y="2424113"/>
            <a:ext cx="1382713" cy="523875"/>
          </a:xfrm>
          <a:prstGeom prst="rect">
            <a:avLst/>
          </a:prstGeom>
          <a:noFill/>
        </p:spPr>
        <p:txBody>
          <a:bodyPr>
            <a:spAutoFit/>
          </a:bodyPr>
          <a:lstStyle/>
          <a:p>
            <a:pPr>
              <a:defRPr/>
            </a:pPr>
            <a:r>
              <a:rPr lang="en-US" sz="1400" dirty="0">
                <a:latin typeface="+mn-lt"/>
              </a:rPr>
              <a:t>Partner Agency Aircraft</a:t>
            </a:r>
          </a:p>
        </p:txBody>
      </p:sp>
      <p:sp>
        <p:nvSpPr>
          <p:cNvPr id="32" name="TextBox 31"/>
          <p:cNvSpPr txBox="1"/>
          <p:nvPr/>
        </p:nvSpPr>
        <p:spPr>
          <a:xfrm>
            <a:off x="5126038" y="4002088"/>
            <a:ext cx="1609725" cy="523875"/>
          </a:xfrm>
          <a:prstGeom prst="rect">
            <a:avLst/>
          </a:prstGeom>
          <a:noFill/>
        </p:spPr>
        <p:txBody>
          <a:bodyPr>
            <a:spAutoFit/>
          </a:bodyPr>
          <a:lstStyle/>
          <a:p>
            <a:pPr>
              <a:defRPr/>
            </a:pPr>
            <a:r>
              <a:rPr lang="en-US" sz="1400" dirty="0">
                <a:latin typeface="+mn-lt"/>
              </a:rPr>
              <a:t>Incident Command Post</a:t>
            </a:r>
          </a:p>
        </p:txBody>
      </p:sp>
      <p:sp>
        <p:nvSpPr>
          <p:cNvPr id="33" name="TextBox 32"/>
          <p:cNvSpPr txBox="1"/>
          <p:nvPr/>
        </p:nvSpPr>
        <p:spPr>
          <a:xfrm>
            <a:off x="3519488" y="4951413"/>
            <a:ext cx="1487487" cy="523875"/>
          </a:xfrm>
          <a:prstGeom prst="rect">
            <a:avLst/>
          </a:prstGeom>
          <a:noFill/>
        </p:spPr>
        <p:txBody>
          <a:bodyPr>
            <a:spAutoFit/>
          </a:bodyPr>
          <a:lstStyle/>
          <a:p>
            <a:pPr>
              <a:defRPr/>
            </a:pPr>
            <a:r>
              <a:rPr lang="en-US" sz="1400" dirty="0">
                <a:latin typeface="+mn-lt"/>
              </a:rPr>
              <a:t>Partner Agency Vehicles</a:t>
            </a:r>
          </a:p>
        </p:txBody>
      </p:sp>
      <p:sp>
        <p:nvSpPr>
          <p:cNvPr id="34" name="TextBox 33"/>
          <p:cNvSpPr txBox="1"/>
          <p:nvPr/>
        </p:nvSpPr>
        <p:spPr>
          <a:xfrm>
            <a:off x="1831975" y="5122863"/>
            <a:ext cx="1487488" cy="523875"/>
          </a:xfrm>
          <a:prstGeom prst="rect">
            <a:avLst/>
          </a:prstGeom>
          <a:noFill/>
        </p:spPr>
        <p:txBody>
          <a:bodyPr>
            <a:spAutoFit/>
          </a:bodyPr>
          <a:lstStyle/>
          <a:p>
            <a:pPr>
              <a:defRPr/>
            </a:pPr>
            <a:r>
              <a:rPr lang="en-US" sz="1400" dirty="0">
                <a:latin typeface="+mn-lt"/>
              </a:rPr>
              <a:t>CAP Ground Vehicles</a:t>
            </a:r>
          </a:p>
        </p:txBody>
      </p:sp>
      <p:sp>
        <p:nvSpPr>
          <p:cNvPr id="36" name="TextBox 35"/>
          <p:cNvSpPr txBox="1"/>
          <p:nvPr/>
        </p:nvSpPr>
        <p:spPr>
          <a:xfrm>
            <a:off x="198438" y="6170613"/>
            <a:ext cx="1706562" cy="523875"/>
          </a:xfrm>
          <a:prstGeom prst="rect">
            <a:avLst/>
          </a:prstGeom>
          <a:noFill/>
        </p:spPr>
        <p:txBody>
          <a:bodyPr>
            <a:spAutoFit/>
          </a:bodyPr>
          <a:lstStyle/>
          <a:p>
            <a:pPr algn="ctr">
              <a:defRPr/>
            </a:pPr>
            <a:r>
              <a:rPr lang="en-US" sz="1400" dirty="0">
                <a:latin typeface="+mn-lt"/>
              </a:rPr>
              <a:t>CAP Ground Teams Dismounted</a:t>
            </a:r>
          </a:p>
        </p:txBody>
      </p:sp>
      <p:sp>
        <p:nvSpPr>
          <p:cNvPr id="41" name="Line 35"/>
          <p:cNvSpPr>
            <a:spLocks noChangeShapeType="1"/>
          </p:cNvSpPr>
          <p:nvPr/>
        </p:nvSpPr>
        <p:spPr bwMode="auto">
          <a:xfrm flipV="1">
            <a:off x="5891213" y="2876550"/>
            <a:ext cx="3063875" cy="298450"/>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42" name="TextBox 41"/>
          <p:cNvSpPr txBox="1"/>
          <p:nvPr/>
        </p:nvSpPr>
        <p:spPr>
          <a:xfrm>
            <a:off x="6970338" y="3017838"/>
            <a:ext cx="2024437" cy="307777"/>
          </a:xfrm>
          <a:prstGeom prst="rect">
            <a:avLst/>
          </a:prstGeom>
          <a:noFill/>
        </p:spPr>
        <p:txBody>
          <a:bodyPr wrap="square">
            <a:spAutoFit/>
          </a:bodyPr>
          <a:lstStyle/>
          <a:p>
            <a:pPr>
              <a:defRPr/>
            </a:pPr>
            <a:r>
              <a:rPr lang="en-US" sz="1400" dirty="0">
                <a:latin typeface="+mn-lt"/>
              </a:rPr>
              <a:t>Comm with higher  HQ</a:t>
            </a:r>
          </a:p>
        </p:txBody>
      </p:sp>
      <p:sp>
        <p:nvSpPr>
          <p:cNvPr id="31" name="TextBox 30"/>
          <p:cNvSpPr txBox="1"/>
          <p:nvPr/>
        </p:nvSpPr>
        <p:spPr>
          <a:xfrm>
            <a:off x="1447800" y="3048000"/>
            <a:ext cx="3100388" cy="307975"/>
          </a:xfrm>
          <a:prstGeom prst="rect">
            <a:avLst/>
          </a:prstGeom>
          <a:noFill/>
        </p:spPr>
        <p:txBody>
          <a:bodyPr>
            <a:spAutoFit/>
          </a:bodyPr>
          <a:lstStyle/>
          <a:p>
            <a:pPr>
              <a:defRPr/>
            </a:pPr>
            <a:r>
              <a:rPr lang="en-US" sz="1400" b="1" dirty="0">
                <a:latin typeface="+mn-lt"/>
              </a:rPr>
              <a:t>Short to Medium Range via VHF</a:t>
            </a:r>
          </a:p>
        </p:txBody>
      </p:sp>
      <p:sp>
        <p:nvSpPr>
          <p:cNvPr id="38" name="TextBox 37"/>
          <p:cNvSpPr txBox="1"/>
          <p:nvPr/>
        </p:nvSpPr>
        <p:spPr>
          <a:xfrm>
            <a:off x="6157913" y="2447925"/>
            <a:ext cx="2798762" cy="307975"/>
          </a:xfrm>
          <a:prstGeom prst="rect">
            <a:avLst/>
          </a:prstGeom>
          <a:noFill/>
        </p:spPr>
        <p:txBody>
          <a:bodyPr>
            <a:spAutoFit/>
          </a:bodyPr>
          <a:lstStyle/>
          <a:p>
            <a:pPr>
              <a:defRPr/>
            </a:pPr>
            <a:r>
              <a:rPr lang="en-US" sz="1400" b="1" dirty="0">
                <a:latin typeface="+mn-lt"/>
              </a:rPr>
              <a:t>Long Range via HF</a:t>
            </a:r>
          </a:p>
        </p:txBody>
      </p:sp>
      <p:pic>
        <p:nvPicPr>
          <p:cNvPr id="22542" name="Picture 9" descr="C:\Users\mkyser\AppData\Local\Microsoft\Windows\Temporary Internet Files\Content.IE5\26YE91RL\MC900280544[1].wmf"/>
          <p:cNvPicPr>
            <a:picLocks noChangeAspect="1" noChangeArrowheads="1"/>
          </p:cNvPicPr>
          <p:nvPr/>
        </p:nvPicPr>
        <p:blipFill>
          <a:blip r:embed="rId3" cstate="print"/>
          <a:srcRect/>
          <a:stretch>
            <a:fillRect/>
          </a:stretch>
        </p:blipFill>
        <p:spPr bwMode="auto">
          <a:xfrm>
            <a:off x="436563" y="1997075"/>
            <a:ext cx="655637" cy="1304925"/>
          </a:xfrm>
          <a:prstGeom prst="rect">
            <a:avLst/>
          </a:prstGeom>
          <a:noFill/>
          <a:ln w="9525">
            <a:noFill/>
            <a:miter lim="800000"/>
            <a:headEnd/>
            <a:tailEnd/>
          </a:ln>
        </p:spPr>
      </p:pic>
      <p:sp>
        <p:nvSpPr>
          <p:cNvPr id="46" name="Line 42"/>
          <p:cNvSpPr>
            <a:spLocks noChangeShapeType="1"/>
          </p:cNvSpPr>
          <p:nvPr/>
        </p:nvSpPr>
        <p:spPr bwMode="auto">
          <a:xfrm flipH="1">
            <a:off x="1190625" y="2081212"/>
            <a:ext cx="714375" cy="66676"/>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47" name="Line 37"/>
          <p:cNvSpPr>
            <a:spLocks noChangeShapeType="1"/>
          </p:cNvSpPr>
          <p:nvPr/>
        </p:nvSpPr>
        <p:spPr bwMode="auto">
          <a:xfrm>
            <a:off x="1028700" y="2970213"/>
            <a:ext cx="1068388" cy="1384300"/>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48" name="Line 37"/>
          <p:cNvSpPr>
            <a:spLocks noChangeShapeType="1"/>
          </p:cNvSpPr>
          <p:nvPr/>
        </p:nvSpPr>
        <p:spPr bwMode="auto">
          <a:xfrm>
            <a:off x="1208088" y="2449513"/>
            <a:ext cx="4019550" cy="768350"/>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sp>
        <p:nvSpPr>
          <p:cNvPr id="49" name="TextBox 48"/>
          <p:cNvSpPr txBox="1"/>
          <p:nvPr/>
        </p:nvSpPr>
        <p:spPr>
          <a:xfrm>
            <a:off x="0" y="1533525"/>
            <a:ext cx="1500188" cy="523875"/>
          </a:xfrm>
          <a:prstGeom prst="rect">
            <a:avLst/>
          </a:prstGeom>
          <a:noFill/>
        </p:spPr>
        <p:txBody>
          <a:bodyPr>
            <a:spAutoFit/>
          </a:bodyPr>
          <a:lstStyle/>
          <a:p>
            <a:pPr algn="ctr">
              <a:defRPr/>
            </a:pPr>
            <a:r>
              <a:rPr lang="en-US" sz="1400" dirty="0">
                <a:latin typeface="+mj-lt"/>
              </a:rPr>
              <a:t>CAP Fixed Repeaters</a:t>
            </a:r>
          </a:p>
        </p:txBody>
      </p:sp>
      <p:sp>
        <p:nvSpPr>
          <p:cNvPr id="50" name="Line 42"/>
          <p:cNvSpPr>
            <a:spLocks noChangeShapeType="1"/>
          </p:cNvSpPr>
          <p:nvPr/>
        </p:nvSpPr>
        <p:spPr bwMode="auto">
          <a:xfrm>
            <a:off x="730250" y="3287713"/>
            <a:ext cx="63500" cy="1284287"/>
          </a:xfrm>
          <a:prstGeom prst="line">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latin typeface="+mn-lt"/>
            </a:endParaRPr>
          </a:p>
        </p:txBody>
      </p:sp>
      <p:pic>
        <p:nvPicPr>
          <p:cNvPr id="22548" name="Picture 39" descr="GTM Talking on Handheld.gif"/>
          <p:cNvPicPr>
            <a:picLocks noChangeAspect="1"/>
          </p:cNvPicPr>
          <p:nvPr/>
        </p:nvPicPr>
        <p:blipFill>
          <a:blip r:embed="rId4" cstate="print"/>
          <a:srcRect/>
          <a:stretch>
            <a:fillRect/>
          </a:stretch>
        </p:blipFill>
        <p:spPr bwMode="auto">
          <a:xfrm>
            <a:off x="398463" y="4606925"/>
            <a:ext cx="1038225" cy="1558925"/>
          </a:xfrm>
          <a:prstGeom prst="rect">
            <a:avLst/>
          </a:prstGeom>
          <a:noFill/>
          <a:ln w="9525">
            <a:noFill/>
            <a:miter lim="800000"/>
            <a:headEnd/>
            <a:tailEnd/>
          </a:ln>
        </p:spPr>
      </p:pic>
      <p:pic>
        <p:nvPicPr>
          <p:cNvPr id="22549" name="Picture 38" descr="C182Icon.gif"/>
          <p:cNvPicPr>
            <a:picLocks noChangeAspect="1"/>
          </p:cNvPicPr>
          <p:nvPr/>
        </p:nvPicPr>
        <p:blipFill>
          <a:blip r:embed="rId5" cstate="print"/>
          <a:srcRect/>
          <a:stretch>
            <a:fillRect/>
          </a:stretch>
        </p:blipFill>
        <p:spPr bwMode="auto">
          <a:xfrm>
            <a:off x="1524000" y="1233373"/>
            <a:ext cx="2574847" cy="1096739"/>
          </a:xfrm>
          <a:prstGeom prst="rect">
            <a:avLst/>
          </a:prstGeom>
          <a:noFill/>
          <a:ln w="9525">
            <a:noFill/>
            <a:miter lim="800000"/>
            <a:headEnd/>
            <a:tailEnd/>
          </a:ln>
        </p:spPr>
      </p:pic>
      <p:pic>
        <p:nvPicPr>
          <p:cNvPr id="22550" name="Picture 43" descr="USCG Helicopter.gif"/>
          <p:cNvPicPr>
            <a:picLocks noChangeAspect="1"/>
          </p:cNvPicPr>
          <p:nvPr/>
        </p:nvPicPr>
        <p:blipFill>
          <a:blip r:embed="rId6" cstate="print"/>
          <a:srcRect/>
          <a:stretch>
            <a:fillRect/>
          </a:stretch>
        </p:blipFill>
        <p:spPr bwMode="auto">
          <a:xfrm rot="556833">
            <a:off x="4486368" y="1567178"/>
            <a:ext cx="1892634" cy="865867"/>
          </a:xfrm>
          <a:prstGeom prst="rect">
            <a:avLst/>
          </a:prstGeom>
          <a:noFill/>
          <a:ln w="9525">
            <a:noFill/>
            <a:miter lim="800000"/>
            <a:headEnd/>
            <a:tailEnd/>
          </a:ln>
        </p:spPr>
      </p:pic>
      <p:pic>
        <p:nvPicPr>
          <p:cNvPr id="22551" name="Picture 52" descr="police car.gif"/>
          <p:cNvPicPr>
            <a:picLocks noChangeAspect="1"/>
          </p:cNvPicPr>
          <p:nvPr/>
        </p:nvPicPr>
        <p:blipFill>
          <a:blip r:embed="rId7" cstate="print"/>
          <a:srcRect/>
          <a:stretch>
            <a:fillRect/>
          </a:stretch>
        </p:blipFill>
        <p:spPr bwMode="auto">
          <a:xfrm>
            <a:off x="3789363" y="4322763"/>
            <a:ext cx="1008062" cy="506412"/>
          </a:xfrm>
          <a:prstGeom prst="rect">
            <a:avLst/>
          </a:prstGeom>
          <a:noFill/>
          <a:ln w="9525">
            <a:noFill/>
            <a:miter lim="800000"/>
            <a:headEnd/>
            <a:tailEnd/>
          </a:ln>
        </p:spPr>
      </p:pic>
      <p:pic>
        <p:nvPicPr>
          <p:cNvPr id="22552" name="Picture 55" descr="Airport Tower 2.gif"/>
          <p:cNvPicPr>
            <a:picLocks noChangeAspect="1"/>
          </p:cNvPicPr>
          <p:nvPr/>
        </p:nvPicPr>
        <p:blipFill>
          <a:blip r:embed="rId8" cstate="print"/>
          <a:srcRect/>
          <a:stretch>
            <a:fillRect/>
          </a:stretch>
        </p:blipFill>
        <p:spPr bwMode="auto">
          <a:xfrm>
            <a:off x="5113338" y="2919413"/>
            <a:ext cx="1635125" cy="1120775"/>
          </a:xfrm>
          <a:prstGeom prst="rect">
            <a:avLst/>
          </a:prstGeom>
          <a:noFill/>
          <a:ln w="9525">
            <a:noFill/>
            <a:miter lim="800000"/>
            <a:headEnd/>
            <a:tailEnd/>
          </a:ln>
        </p:spPr>
      </p:pic>
      <p:pic>
        <p:nvPicPr>
          <p:cNvPr id="22553" name="Picture 60" descr="CAP Truck.gif"/>
          <p:cNvPicPr>
            <a:picLocks noChangeAspect="1"/>
          </p:cNvPicPr>
          <p:nvPr/>
        </p:nvPicPr>
        <p:blipFill>
          <a:blip r:embed="rId9" cstate="print"/>
          <a:srcRect/>
          <a:stretch>
            <a:fillRect/>
          </a:stretch>
        </p:blipFill>
        <p:spPr bwMode="auto">
          <a:xfrm>
            <a:off x="1633538" y="4483100"/>
            <a:ext cx="1530350" cy="603250"/>
          </a:xfrm>
          <a:prstGeom prst="rect">
            <a:avLst/>
          </a:prstGeom>
          <a:noFill/>
          <a:ln w="9525">
            <a:noFill/>
            <a:miter lim="800000"/>
            <a:headEnd/>
            <a:tailEnd/>
          </a:ln>
        </p:spPr>
      </p:pic>
      <p:sp>
        <p:nvSpPr>
          <p:cNvPr id="39" name="Rectangle 38"/>
          <p:cNvSpPr/>
          <p:nvPr/>
        </p:nvSpPr>
        <p:spPr>
          <a:xfrm>
            <a:off x="1500188" y="244198"/>
            <a:ext cx="7786688" cy="708025"/>
          </a:xfrm>
          <a:prstGeom prst="rect">
            <a:avLst/>
          </a:prstGeom>
        </p:spPr>
        <p:txBody>
          <a:bodyPr>
            <a:spAutoFit/>
          </a:bodyPr>
          <a:lstStyle/>
          <a:p>
            <a:pPr algn="ctr">
              <a:defRPr/>
            </a:pPr>
            <a:r>
              <a:rPr lang="en-US" sz="3900" b="1" dirty="0">
                <a:solidFill>
                  <a:srgbClr val="0B4A8F"/>
                </a:solidFill>
                <a:latin typeface="+mj-lt"/>
                <a:ea typeface="+mj-ea"/>
                <a:cs typeface="+mj-cs"/>
              </a:rPr>
              <a:t>CAP Tactical Communications</a:t>
            </a:r>
          </a:p>
        </p:txBody>
      </p:sp>
    </p:spTree>
    <p:extLst>
      <p:ext uri="{BB962C8B-B14F-4D97-AF65-F5344CB8AC3E}">
        <p14:creationId xmlns:p14="http://schemas.microsoft.com/office/powerpoint/2010/main" val="7132298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8600"/>
            <a:ext cx="7239000" cy="609600"/>
          </a:xfrm>
        </p:spPr>
        <p:txBody>
          <a:bodyPr/>
          <a:lstStyle/>
          <a:p>
            <a:r>
              <a:rPr lang="en-US" dirty="0" smtClean="0"/>
              <a:t>Bigger Picture</a:t>
            </a:r>
            <a:endParaRPr lang="en-US" dirty="0"/>
          </a:p>
        </p:txBody>
      </p:sp>
      <p:pic>
        <p:nvPicPr>
          <p:cNvPr id="5" name="Picture 4"/>
          <p:cNvPicPr>
            <a:picLocks noChangeAspect="1"/>
          </p:cNvPicPr>
          <p:nvPr/>
        </p:nvPicPr>
        <p:blipFill>
          <a:blip r:embed="rId2"/>
          <a:stretch>
            <a:fillRect/>
          </a:stretch>
        </p:blipFill>
        <p:spPr>
          <a:xfrm>
            <a:off x="1066800" y="2057400"/>
            <a:ext cx="6962775" cy="4210050"/>
          </a:xfrm>
          <a:prstGeom prst="rect">
            <a:avLst/>
          </a:prstGeom>
          <a:ln>
            <a:noFill/>
          </a:ln>
          <a:effectLst>
            <a:softEdge rad="112500"/>
          </a:effectLst>
        </p:spPr>
      </p:pic>
    </p:spTree>
    <p:extLst>
      <p:ext uri="{BB962C8B-B14F-4D97-AF65-F5344CB8AC3E}">
        <p14:creationId xmlns:p14="http://schemas.microsoft.com/office/powerpoint/2010/main" val="405709856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609600"/>
          </a:xfrm>
        </p:spPr>
        <p:txBody>
          <a:bodyPr/>
          <a:lstStyle/>
          <a:p>
            <a:r>
              <a:rPr lang="en-US" dirty="0" smtClean="0"/>
              <a:t>Triblade NCS Team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1585637"/>
            <a:ext cx="9440086" cy="5729563"/>
          </a:xfrm>
          <a:prstGeom prst="rect">
            <a:avLst/>
          </a:prstGeom>
          <a:ln>
            <a:noFill/>
          </a:ln>
          <a:effectLst>
            <a:softEdge rad="112500"/>
          </a:effectLst>
        </p:spPr>
      </p:pic>
    </p:spTree>
    <p:extLst>
      <p:ext uri="{BB962C8B-B14F-4D97-AF65-F5344CB8AC3E}">
        <p14:creationId xmlns:p14="http://schemas.microsoft.com/office/powerpoint/2010/main" val="15584659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609600"/>
          </a:xfrm>
        </p:spPr>
        <p:txBody>
          <a:bodyPr>
            <a:noAutofit/>
          </a:bodyPr>
          <a:lstStyle/>
          <a:p>
            <a:pPr algn="ctr"/>
            <a:r>
              <a:rPr lang="en-US" dirty="0" smtClean="0"/>
              <a:t>Triblade Net</a:t>
            </a:r>
            <a:endParaRPr lang="en-US" dirty="0"/>
          </a:p>
        </p:txBody>
      </p:sp>
      <p:pic>
        <p:nvPicPr>
          <p:cNvPr id="3" name="Content Placeholder 2"/>
          <p:cNvPicPr>
            <a:picLocks noGrp="1" noChangeAspect="1" noChangeArrowheads="1"/>
          </p:cNvPicPr>
          <p:nvPr>
            <p:ph idx="1"/>
          </p:nvPr>
        </p:nvPicPr>
        <p:blipFill>
          <a:blip r:embed="rId3" cstate="email">
            <a:lum bright="10000"/>
          </a:blip>
          <a:srcRect/>
          <a:stretch>
            <a:fillRect/>
          </a:stretch>
        </p:blipFill>
        <p:spPr bwMode="auto">
          <a:xfrm>
            <a:off x="647700" y="1651819"/>
            <a:ext cx="8001000" cy="4871542"/>
          </a:xfrm>
          <a:prstGeom prst="rect">
            <a:avLst/>
          </a:prstGeom>
          <a:ln>
            <a:noFill/>
          </a:ln>
          <a:effectLst>
            <a:softEdge rad="112500"/>
          </a:effectLst>
        </p:spPr>
      </p:pic>
      <p:pic>
        <p:nvPicPr>
          <p:cNvPr id="1026" name="Picture 2" descr="C:\Users\mkyser\Pictures\CAP\Communications\RMR.jpg"/>
          <p:cNvPicPr>
            <a:picLocks noChangeAspect="1" noChangeArrowheads="1"/>
          </p:cNvPicPr>
          <p:nvPr/>
        </p:nvPicPr>
        <p:blipFill>
          <a:blip r:embed="rId4" cstate="email"/>
          <a:srcRect/>
          <a:stretch>
            <a:fillRect/>
          </a:stretch>
        </p:blipFill>
        <p:spPr bwMode="auto">
          <a:xfrm>
            <a:off x="4778375" y="4531741"/>
            <a:ext cx="2438400" cy="2075023"/>
          </a:xfrm>
          <a:prstGeom prst="ellipse">
            <a:avLst/>
          </a:prstGeom>
          <a:ln>
            <a:noFill/>
          </a:ln>
          <a:effectLst>
            <a:softEdge rad="112500"/>
          </a:effectLst>
        </p:spPr>
      </p:pic>
      <p:sp>
        <p:nvSpPr>
          <p:cNvPr id="9" name="TextBox 8"/>
          <p:cNvSpPr txBox="1"/>
          <p:nvPr/>
        </p:nvSpPr>
        <p:spPr>
          <a:xfrm>
            <a:off x="4572000" y="2209800"/>
            <a:ext cx="2819400" cy="584775"/>
          </a:xfrm>
          <a:prstGeom prst="rect">
            <a:avLst/>
          </a:prstGeom>
          <a:solidFill>
            <a:schemeClr val="bg1">
              <a:lumMod val="95000"/>
              <a:alpha val="62000"/>
            </a:schemeClr>
          </a:solidFill>
          <a:effectLst>
            <a:softEdge rad="63500"/>
          </a:effectLst>
        </p:spPr>
        <p:txBody>
          <a:bodyPr wrap="square" rtlCol="0">
            <a:spAutoFit/>
          </a:bodyPr>
          <a:lstStyle/>
          <a:p>
            <a:pPr marL="285750" indent="-285750">
              <a:buFont typeface="Wingdings" panose="05000000000000000000" pitchFamily="2" charset="2"/>
              <a:buChar char="Ø"/>
            </a:pPr>
            <a:r>
              <a:rPr lang="en-US" b="1" dirty="0" smtClean="0">
                <a:latin typeface="+mn-lt"/>
              </a:rPr>
              <a:t>All wings participating</a:t>
            </a:r>
          </a:p>
          <a:p>
            <a:pPr marL="285750" indent="-285750">
              <a:buFont typeface="Wingdings" panose="05000000000000000000" pitchFamily="2" charset="2"/>
              <a:buChar char="Ø"/>
            </a:pPr>
            <a:r>
              <a:rPr lang="en-US" b="1" dirty="0" smtClean="0">
                <a:latin typeface="+mn-lt"/>
              </a:rPr>
              <a:t>Average daily # 140+</a:t>
            </a:r>
          </a:p>
        </p:txBody>
      </p:sp>
      <p:pic>
        <p:nvPicPr>
          <p:cNvPr id="1027" name="Picture 3" descr="C:\Users\mkyser\Pictures\CAP\Communications\NESA 2012\DSCF8188.JPG"/>
          <p:cNvPicPr>
            <a:picLocks noChangeAspect="1" noChangeArrowheads="1"/>
          </p:cNvPicPr>
          <p:nvPr/>
        </p:nvPicPr>
        <p:blipFill>
          <a:blip r:embed="rId5" cstate="email"/>
          <a:srcRect/>
          <a:stretch>
            <a:fillRect/>
          </a:stretch>
        </p:blipFill>
        <p:spPr bwMode="auto">
          <a:xfrm>
            <a:off x="326726" y="3403888"/>
            <a:ext cx="2493169" cy="1890713"/>
          </a:xfrm>
          <a:prstGeom prst="ellipse">
            <a:avLst/>
          </a:prstGeom>
          <a:ln>
            <a:noFill/>
          </a:ln>
          <a:effectLst>
            <a:softEdge rad="112500"/>
          </a:effectLst>
        </p:spPr>
      </p:pic>
      <p:pic>
        <p:nvPicPr>
          <p:cNvPr id="1029" name="Picture 5"/>
          <p:cNvPicPr>
            <a:picLocks noChangeAspect="1" noChangeArrowheads="1"/>
          </p:cNvPicPr>
          <p:nvPr/>
        </p:nvPicPr>
        <p:blipFill>
          <a:blip r:embed="rId6" cstate="email"/>
          <a:srcRect/>
          <a:stretch>
            <a:fillRect/>
          </a:stretch>
        </p:blipFill>
        <p:spPr bwMode="auto">
          <a:xfrm>
            <a:off x="2498921" y="2057400"/>
            <a:ext cx="2170061" cy="2133600"/>
          </a:xfrm>
          <a:prstGeom prst="ellipse">
            <a:avLst/>
          </a:prstGeom>
          <a:ln>
            <a:noFill/>
          </a:ln>
          <a:effectLst>
            <a:softEdge rad="112500"/>
          </a:effectLst>
        </p:spPr>
      </p:pic>
      <p:pic>
        <p:nvPicPr>
          <p:cNvPr id="1030" name="Picture 6" descr="C:\Users\mkyser\Pictures\CAP\Communications\Full Throttle October 2006.jpg"/>
          <p:cNvPicPr>
            <a:picLocks noChangeAspect="1" noChangeArrowheads="1"/>
          </p:cNvPicPr>
          <p:nvPr/>
        </p:nvPicPr>
        <p:blipFill>
          <a:blip r:embed="rId7" cstate="email"/>
          <a:srcRect/>
          <a:stretch>
            <a:fillRect/>
          </a:stretch>
        </p:blipFill>
        <p:spPr bwMode="auto">
          <a:xfrm>
            <a:off x="7216775" y="3124200"/>
            <a:ext cx="1927225" cy="2232025"/>
          </a:xfrm>
          <a:prstGeom prst="ellipse">
            <a:avLst/>
          </a:prstGeom>
          <a:ln>
            <a:noFill/>
          </a:ln>
          <a:effectLst>
            <a:softEdge rad="112500"/>
          </a:effectLst>
        </p:spPr>
      </p:pic>
    </p:spTree>
    <p:extLst>
      <p:ext uri="{BB962C8B-B14F-4D97-AF65-F5344CB8AC3E}">
        <p14:creationId xmlns:p14="http://schemas.microsoft.com/office/powerpoint/2010/main" val="807350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609600"/>
          </a:xfrm>
        </p:spPr>
        <p:txBody>
          <a:bodyPr>
            <a:noAutofit/>
          </a:bodyPr>
          <a:lstStyle/>
          <a:p>
            <a:pPr algn="ctr"/>
            <a:r>
              <a:rPr lang="en-US" sz="3900" kern="1200" dirty="0"/>
              <a:t>Triblade Net</a:t>
            </a:r>
          </a:p>
        </p:txBody>
      </p:sp>
      <p:pic>
        <p:nvPicPr>
          <p:cNvPr id="3" name="Content Placeholder 2"/>
          <p:cNvPicPr>
            <a:picLocks noGrp="1" noChangeAspect="1" noChangeArrowheads="1"/>
          </p:cNvPicPr>
          <p:nvPr>
            <p:ph idx="1"/>
          </p:nvPr>
        </p:nvPicPr>
        <p:blipFill>
          <a:blip r:embed="rId2" cstate="email">
            <a:lum bright="10000"/>
          </a:blip>
          <a:srcRect/>
          <a:stretch>
            <a:fillRect/>
          </a:stretch>
        </p:blipFill>
        <p:spPr bwMode="auto">
          <a:xfrm>
            <a:off x="647700" y="1651819"/>
            <a:ext cx="8001000" cy="4871542"/>
          </a:xfrm>
          <a:prstGeom prst="rect">
            <a:avLst/>
          </a:prstGeom>
          <a:ln>
            <a:noFill/>
          </a:ln>
          <a:effectLst>
            <a:softEdge rad="112500"/>
          </a:effectLst>
        </p:spPr>
      </p:pic>
      <p:pic>
        <p:nvPicPr>
          <p:cNvPr id="1026" name="Picture 2" descr="C:\Users\mkyser\Pictures\CAP\Communications\RMR.jpg"/>
          <p:cNvPicPr>
            <a:picLocks noChangeAspect="1" noChangeArrowheads="1"/>
          </p:cNvPicPr>
          <p:nvPr/>
        </p:nvPicPr>
        <p:blipFill>
          <a:blip r:embed="rId3" cstate="email"/>
          <a:srcRect/>
          <a:stretch>
            <a:fillRect/>
          </a:stretch>
        </p:blipFill>
        <p:spPr bwMode="auto">
          <a:xfrm>
            <a:off x="4778375" y="4531741"/>
            <a:ext cx="2438400" cy="2075023"/>
          </a:xfrm>
          <a:prstGeom prst="ellipse">
            <a:avLst/>
          </a:prstGeom>
          <a:ln>
            <a:noFill/>
          </a:ln>
          <a:effectLst>
            <a:softEdge rad="112500"/>
          </a:effectLst>
        </p:spPr>
      </p:pic>
      <p:sp>
        <p:nvSpPr>
          <p:cNvPr id="9" name="TextBox 8"/>
          <p:cNvSpPr txBox="1"/>
          <p:nvPr/>
        </p:nvSpPr>
        <p:spPr>
          <a:xfrm>
            <a:off x="4572000" y="1534622"/>
            <a:ext cx="4648200" cy="1815882"/>
          </a:xfrm>
          <a:prstGeom prst="rect">
            <a:avLst/>
          </a:prstGeom>
          <a:solidFill>
            <a:schemeClr val="bg1">
              <a:lumMod val="95000"/>
              <a:alpha val="57000"/>
            </a:schemeClr>
          </a:solidFill>
          <a:effectLst>
            <a:softEdge rad="88900"/>
          </a:effectLst>
        </p:spPr>
        <p:txBody>
          <a:bodyPr wrap="square" rtlCol="0">
            <a:spAutoFit/>
          </a:bodyPr>
          <a:lstStyle/>
          <a:p>
            <a:pPr marL="285750" indent="-285750">
              <a:buFont typeface="Wingdings" panose="05000000000000000000" pitchFamily="2" charset="2"/>
              <a:buChar char="Ø"/>
            </a:pPr>
            <a:r>
              <a:rPr lang="en-US" b="1" dirty="0" smtClean="0">
                <a:latin typeface="+mn-lt"/>
              </a:rPr>
              <a:t>CW15 -  170 </a:t>
            </a:r>
            <a:r>
              <a:rPr lang="en-US" b="1" dirty="0">
                <a:latin typeface="+mn-lt"/>
              </a:rPr>
              <a:t>formal </a:t>
            </a:r>
            <a:r>
              <a:rPr lang="en-US" b="1" dirty="0" smtClean="0">
                <a:latin typeface="+mn-lt"/>
              </a:rPr>
              <a:t>messages, 100</a:t>
            </a:r>
            <a:r>
              <a:rPr lang="en-US" b="1" dirty="0">
                <a:latin typeface="+mn-lt"/>
              </a:rPr>
              <a:t>% </a:t>
            </a:r>
            <a:r>
              <a:rPr lang="en-US" b="1" dirty="0" smtClean="0">
                <a:latin typeface="+mn-lt"/>
              </a:rPr>
              <a:t>accuracy, average 3 hours </a:t>
            </a:r>
            <a:endParaRPr lang="en-US" b="1" dirty="0">
              <a:latin typeface="+mn-lt"/>
            </a:endParaRPr>
          </a:p>
          <a:p>
            <a:pPr marL="285750" indent="-285750">
              <a:buFont typeface="Wingdings" panose="05000000000000000000" pitchFamily="2" charset="2"/>
              <a:buChar char="Ø"/>
            </a:pPr>
            <a:r>
              <a:rPr lang="en-US" b="1" dirty="0" smtClean="0">
                <a:latin typeface="+mn-lt"/>
              </a:rPr>
              <a:t>CAP </a:t>
            </a:r>
            <a:r>
              <a:rPr lang="en-US" b="1" dirty="0">
                <a:latin typeface="+mn-lt"/>
              </a:rPr>
              <a:t>relayed a </a:t>
            </a:r>
            <a:r>
              <a:rPr lang="en-US" b="1" dirty="0" smtClean="0">
                <a:latin typeface="+mn-lt"/>
              </a:rPr>
              <a:t>urgent test message </a:t>
            </a:r>
            <a:r>
              <a:rPr lang="en-US" b="1" dirty="0">
                <a:latin typeface="+mn-lt"/>
              </a:rPr>
              <a:t>between two USAF bases in </a:t>
            </a:r>
            <a:r>
              <a:rPr lang="en-US" b="1" dirty="0" smtClean="0">
                <a:latin typeface="+mn-lt"/>
              </a:rPr>
              <a:t>&lt; 4 minutes</a:t>
            </a:r>
          </a:p>
          <a:p>
            <a:pPr marL="285750" indent="-285750">
              <a:buFont typeface="Wingdings" panose="05000000000000000000" pitchFamily="2" charset="2"/>
              <a:buChar char="Ø"/>
            </a:pPr>
            <a:r>
              <a:rPr lang="en-US" b="1" dirty="0" smtClean="0">
                <a:latin typeface="+mn-lt"/>
              </a:rPr>
              <a:t>In </a:t>
            </a:r>
            <a:r>
              <a:rPr lang="en-US" b="1" dirty="0">
                <a:latin typeface="+mn-lt"/>
              </a:rPr>
              <a:t>an actual mission with traffic to and from a single ICP, traffic could move almost as quickly as email</a:t>
            </a:r>
          </a:p>
        </p:txBody>
      </p:sp>
      <p:pic>
        <p:nvPicPr>
          <p:cNvPr id="1027" name="Picture 3" descr="C:\Users\mkyser\Pictures\CAP\Communications\NESA 2012\DSCF8188.JPG"/>
          <p:cNvPicPr>
            <a:picLocks noChangeAspect="1" noChangeArrowheads="1"/>
          </p:cNvPicPr>
          <p:nvPr/>
        </p:nvPicPr>
        <p:blipFill>
          <a:blip r:embed="rId4" cstate="email"/>
          <a:srcRect/>
          <a:stretch>
            <a:fillRect/>
          </a:stretch>
        </p:blipFill>
        <p:spPr bwMode="auto">
          <a:xfrm>
            <a:off x="326726" y="3403888"/>
            <a:ext cx="2493169" cy="1890713"/>
          </a:xfrm>
          <a:prstGeom prst="ellipse">
            <a:avLst/>
          </a:prstGeom>
          <a:ln>
            <a:noFill/>
          </a:ln>
          <a:effectLst>
            <a:softEdge rad="112500"/>
          </a:effectLst>
        </p:spPr>
      </p:pic>
      <p:pic>
        <p:nvPicPr>
          <p:cNvPr id="1029" name="Picture 5"/>
          <p:cNvPicPr>
            <a:picLocks noChangeAspect="1" noChangeArrowheads="1"/>
          </p:cNvPicPr>
          <p:nvPr/>
        </p:nvPicPr>
        <p:blipFill>
          <a:blip r:embed="rId5" cstate="email"/>
          <a:srcRect/>
          <a:stretch>
            <a:fillRect/>
          </a:stretch>
        </p:blipFill>
        <p:spPr bwMode="auto">
          <a:xfrm>
            <a:off x="2498921" y="2057400"/>
            <a:ext cx="2170061" cy="2133600"/>
          </a:xfrm>
          <a:prstGeom prst="ellipse">
            <a:avLst/>
          </a:prstGeom>
          <a:ln>
            <a:noFill/>
          </a:ln>
          <a:effectLst>
            <a:softEdge rad="112500"/>
          </a:effectLst>
        </p:spPr>
      </p:pic>
      <p:pic>
        <p:nvPicPr>
          <p:cNvPr id="1030" name="Picture 6" descr="C:\Users\mkyser\Pictures\CAP\Communications\Full Throttle October 2006.jpg"/>
          <p:cNvPicPr>
            <a:picLocks noChangeAspect="1" noChangeArrowheads="1"/>
          </p:cNvPicPr>
          <p:nvPr/>
        </p:nvPicPr>
        <p:blipFill>
          <a:blip r:embed="rId6" cstate="email"/>
          <a:srcRect/>
          <a:stretch>
            <a:fillRect/>
          </a:stretch>
        </p:blipFill>
        <p:spPr bwMode="auto">
          <a:xfrm>
            <a:off x="7216775" y="3124200"/>
            <a:ext cx="1927225" cy="2232025"/>
          </a:xfrm>
          <a:prstGeom prst="ellipse">
            <a:avLst/>
          </a:prstGeom>
          <a:ln>
            <a:noFill/>
          </a:ln>
          <a:effectLst>
            <a:softEdge rad="112500"/>
          </a:effectLst>
        </p:spPr>
      </p:pic>
    </p:spTree>
    <p:extLst>
      <p:ext uri="{BB962C8B-B14F-4D97-AF65-F5344CB8AC3E}">
        <p14:creationId xmlns:p14="http://schemas.microsoft.com/office/powerpoint/2010/main" val="1594041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Theme3">
  <a:themeElements>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k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BauerBodni Titl BT" pitchFamily="82" charset="0"/>
          </a:defRPr>
        </a:defPPr>
      </a:lstStyle>
    </a:lnDef>
  </a:objectDefaults>
  <a:extraClrSchemeLst>
    <a:extraClrScheme>
      <a:clrScheme name="Sk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k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k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k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k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k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k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k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k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k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B9600920-6FFE-45AB-AC32-6B3F2CBA22B9}" vid="{A634FEFE-6E3F-489F-9E19-B3EAE5E830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10523</TotalTime>
  <Words>465</Words>
  <Application>Microsoft Office PowerPoint</Application>
  <PresentationFormat>On-screen Show (4:3)</PresentationFormat>
  <Paragraphs>92</Paragraphs>
  <Slides>20</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6" baseType="lpstr">
      <vt:lpstr>Arial</vt:lpstr>
      <vt:lpstr>BauerBodni Titl BT</vt:lpstr>
      <vt:lpstr>Wingdings</vt:lpstr>
      <vt:lpstr>Theme3</vt:lpstr>
      <vt:lpstr>Visio</vt:lpstr>
      <vt:lpstr>Microsoft Visio Drawing</vt:lpstr>
      <vt:lpstr>                         The Future of the Communications Program  Mr. Malcolm Kyser HQ CAP/DOK</vt:lpstr>
      <vt:lpstr>Webinar Presenters</vt:lpstr>
      <vt:lpstr>Webinar Rules of Engagement</vt:lpstr>
      <vt:lpstr>Purpose</vt:lpstr>
      <vt:lpstr>PowerPoint Presentation</vt:lpstr>
      <vt:lpstr>Bigger Picture</vt:lpstr>
      <vt:lpstr>Triblade NCS Team</vt:lpstr>
      <vt:lpstr>Triblade Net</vt:lpstr>
      <vt:lpstr>Triblade Net</vt:lpstr>
      <vt:lpstr>Triblade Net</vt:lpstr>
      <vt:lpstr>The Future</vt:lpstr>
      <vt:lpstr>Ops – Comm Integration</vt:lpstr>
      <vt:lpstr>HF Expansion</vt:lpstr>
      <vt:lpstr>The Future</vt:lpstr>
      <vt:lpstr>PowerPoint Presentation</vt:lpstr>
      <vt:lpstr>PowerPoint Presentation</vt:lpstr>
      <vt:lpstr>17,000+ Trained Operators</vt:lpstr>
      <vt:lpstr>Brand Promise</vt:lpstr>
      <vt:lpstr>Questions?</vt:lpstr>
      <vt:lpstr>PowerPoint Presentation</vt:lpstr>
    </vt:vector>
  </TitlesOfParts>
  <Company>NHQ Civil Air Patrol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Kyser, Malcolm</dc:creator>
  <cp:lastModifiedBy>Kyser, Malcolm</cp:lastModifiedBy>
  <cp:revision>840</cp:revision>
  <dcterms:created xsi:type="dcterms:W3CDTF">2008-07-11T20:08:11Z</dcterms:created>
  <dcterms:modified xsi:type="dcterms:W3CDTF">2016-03-10T23:05:47Z</dcterms:modified>
</cp:coreProperties>
</file>