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74" r:id="rId11"/>
    <p:sldId id="275" r:id="rId12"/>
    <p:sldId id="259" r:id="rId13"/>
    <p:sldId id="258" r:id="rId14"/>
    <p:sldId id="276" r:id="rId15"/>
    <p:sldId id="261" r:id="rId16"/>
    <p:sldId id="260" r:id="rId17"/>
    <p:sldId id="277" r:id="rId18"/>
    <p:sldId id="262" r:id="rId19"/>
    <p:sldId id="264" r:id="rId20"/>
    <p:sldId id="263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E70"/>
    <a:srgbClr val="A32632"/>
    <a:srgbClr val="F9C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8B529-ACC8-1D44-A769-A8107E4B3040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0A5637-AC7A-2C42-BDA3-6FC3B3FFC6EB}">
      <dgm:prSet phldrT="[Text]" custT="1"/>
      <dgm:spPr>
        <a:solidFill>
          <a:srgbClr val="262E70"/>
        </a:solidFill>
      </dgm:spPr>
      <dgm:t>
        <a:bodyPr/>
        <a:lstStyle/>
        <a:p>
          <a:pPr rtl="0"/>
          <a:r>
            <a:rPr lang="en-US" sz="4400" b="1" i="0" kern="1200" dirty="0">
              <a:solidFill>
                <a:prstClr val="white"/>
              </a:solidFill>
              <a:latin typeface="Rajdhani" panose="02000000000000000000" pitchFamily="2" charset="77"/>
              <a:ea typeface="+mn-ea"/>
              <a:cs typeface="Rajdhani" panose="02000000000000000000" pitchFamily="2" charset="77"/>
            </a:rPr>
            <a:t>PROPOSE</a:t>
          </a:r>
        </a:p>
      </dgm:t>
    </dgm:pt>
    <dgm:pt modelId="{E57BE4C3-598F-AA47-BEDA-F681BCF83BFE}" type="parTrans" cxnId="{6AC2103C-7A36-4C4B-BC06-ECF80BFFB727}">
      <dgm:prSet/>
      <dgm:spPr/>
      <dgm:t>
        <a:bodyPr/>
        <a:lstStyle/>
        <a:p>
          <a:endParaRPr lang="en-US"/>
        </a:p>
      </dgm:t>
    </dgm:pt>
    <dgm:pt modelId="{0DD83FF4-06DA-3A49-8BE3-945BDDBEFFA5}" type="sibTrans" cxnId="{6AC2103C-7A36-4C4B-BC06-ECF80BFFB727}">
      <dgm:prSet/>
      <dgm:spPr>
        <a:solidFill>
          <a:srgbClr val="F9C623"/>
        </a:solidFill>
      </dgm:spPr>
      <dgm:t>
        <a:bodyPr/>
        <a:lstStyle/>
        <a:p>
          <a:endParaRPr lang="en-US"/>
        </a:p>
      </dgm:t>
    </dgm:pt>
    <dgm:pt modelId="{D40006E2-A9F2-024A-89BC-8DD388A6BD31}">
      <dgm:prSet phldrT="[Text]" custT="1"/>
      <dgm:spPr>
        <a:solidFill>
          <a:srgbClr val="262E70"/>
        </a:solidFill>
      </dgm:spPr>
      <dgm:t>
        <a:bodyPr/>
        <a:lstStyle/>
        <a:p>
          <a:pPr rtl="0"/>
          <a:r>
            <a:rPr lang="en-US" sz="4400" b="1" i="0" kern="1200" dirty="0">
              <a:solidFill>
                <a:prstClr val="white"/>
              </a:solidFill>
              <a:latin typeface="Rajdhani" panose="02000000000000000000" pitchFamily="2" charset="77"/>
              <a:ea typeface="+mn-ea"/>
              <a:cs typeface="Rajdhani" panose="02000000000000000000" pitchFamily="2" charset="77"/>
            </a:rPr>
            <a:t>PLAN</a:t>
          </a:r>
        </a:p>
      </dgm:t>
    </dgm:pt>
    <dgm:pt modelId="{803573C8-BAB5-464E-B6C1-790CA903A7E9}" type="parTrans" cxnId="{9944695F-988F-1349-82E8-899251905C93}">
      <dgm:prSet/>
      <dgm:spPr/>
      <dgm:t>
        <a:bodyPr/>
        <a:lstStyle/>
        <a:p>
          <a:endParaRPr lang="en-US"/>
        </a:p>
      </dgm:t>
    </dgm:pt>
    <dgm:pt modelId="{ADA999A0-8EED-4B45-9962-82DD27988526}" type="sibTrans" cxnId="{9944695F-988F-1349-82E8-899251905C93}">
      <dgm:prSet/>
      <dgm:spPr/>
      <dgm:t>
        <a:bodyPr/>
        <a:lstStyle/>
        <a:p>
          <a:endParaRPr lang="en-US"/>
        </a:p>
      </dgm:t>
    </dgm:pt>
    <dgm:pt modelId="{58F9D52C-5387-6B4A-B590-9DE0DDE1EF0B}">
      <dgm:prSet phldrT="[Text]" custT="1"/>
      <dgm:spPr>
        <a:solidFill>
          <a:srgbClr val="262E70"/>
        </a:solidFill>
      </dgm:spPr>
      <dgm:t>
        <a:bodyPr/>
        <a:lstStyle/>
        <a:p>
          <a:pPr rtl="0"/>
          <a:r>
            <a:rPr lang="en-US" sz="4400" b="1" i="0" kern="1200" dirty="0">
              <a:solidFill>
                <a:prstClr val="white"/>
              </a:solidFill>
              <a:latin typeface="Rajdhani" panose="02000000000000000000" pitchFamily="2" charset="77"/>
              <a:ea typeface="+mn-ea"/>
              <a:cs typeface="Rajdhani" panose="02000000000000000000" pitchFamily="2" charset="77"/>
            </a:rPr>
            <a:t>DO</a:t>
          </a:r>
        </a:p>
      </dgm:t>
    </dgm:pt>
    <dgm:pt modelId="{CFD1BEAB-F390-0F4F-AE4D-AAE25816DA93}" type="parTrans" cxnId="{C345D2DF-B42C-8B4A-8536-4CD0CBD4C998}">
      <dgm:prSet/>
      <dgm:spPr/>
      <dgm:t>
        <a:bodyPr/>
        <a:lstStyle/>
        <a:p>
          <a:endParaRPr lang="en-US"/>
        </a:p>
      </dgm:t>
    </dgm:pt>
    <dgm:pt modelId="{F37923E5-7499-5A48-94F8-BC5BEC384F7D}" type="sibTrans" cxnId="{C345D2DF-B42C-8B4A-8536-4CD0CBD4C998}">
      <dgm:prSet/>
      <dgm:spPr/>
      <dgm:t>
        <a:bodyPr/>
        <a:lstStyle/>
        <a:p>
          <a:endParaRPr lang="en-US"/>
        </a:p>
      </dgm:t>
    </dgm:pt>
    <dgm:pt modelId="{24E9B54D-F340-834C-9137-58F60EE5CBF7}">
      <dgm:prSet phldrT="[Text]" custT="1"/>
      <dgm:spPr>
        <a:solidFill>
          <a:srgbClr val="262E70"/>
        </a:solidFill>
      </dgm:spPr>
      <dgm:t>
        <a:bodyPr/>
        <a:lstStyle/>
        <a:p>
          <a:pPr rtl="0"/>
          <a:r>
            <a:rPr lang="en-US" sz="4400" b="1" i="0" dirty="0">
              <a:latin typeface="Rajdhani" panose="02000000000000000000" pitchFamily="2" charset="77"/>
              <a:cs typeface="Rajdhani" panose="02000000000000000000" pitchFamily="2" charset="77"/>
            </a:rPr>
            <a:t>REFLECT</a:t>
          </a:r>
        </a:p>
      </dgm:t>
    </dgm:pt>
    <dgm:pt modelId="{45B3D9AC-1BC4-DE43-A0F1-90E8B440E428}" type="parTrans" cxnId="{CF9B625C-F990-1C4B-8713-C84930713513}">
      <dgm:prSet/>
      <dgm:spPr/>
      <dgm:t>
        <a:bodyPr/>
        <a:lstStyle/>
        <a:p>
          <a:endParaRPr lang="en-US"/>
        </a:p>
      </dgm:t>
    </dgm:pt>
    <dgm:pt modelId="{8ED0BB26-3C3F-A641-9DC9-D9D6DBAC1365}" type="sibTrans" cxnId="{CF9B625C-F990-1C4B-8713-C84930713513}">
      <dgm:prSet/>
      <dgm:spPr/>
      <dgm:t>
        <a:bodyPr/>
        <a:lstStyle/>
        <a:p>
          <a:endParaRPr lang="en-US"/>
        </a:p>
      </dgm:t>
    </dgm:pt>
    <dgm:pt modelId="{15EFE8A0-7D00-E742-B7BE-3301AD5E27A0}" type="pres">
      <dgm:prSet presAssocID="{6188B529-ACC8-1D44-A769-A8107E4B3040}" presName="Name0" presStyleCnt="0">
        <dgm:presLayoutVars>
          <dgm:dir/>
          <dgm:resizeHandles val="exact"/>
        </dgm:presLayoutVars>
      </dgm:prSet>
      <dgm:spPr/>
    </dgm:pt>
    <dgm:pt modelId="{C59C7694-5236-9B40-94FA-27397C3F7C4E}" type="pres">
      <dgm:prSet presAssocID="{6188B529-ACC8-1D44-A769-A8107E4B3040}" presName="cycle" presStyleCnt="0"/>
      <dgm:spPr/>
    </dgm:pt>
    <dgm:pt modelId="{C19BFCFE-FD72-3A40-8193-CEAEB777AE4F}" type="pres">
      <dgm:prSet presAssocID="{A40A5637-AC7A-2C42-BDA3-6FC3B3FFC6EB}" presName="nodeFirstNode" presStyleLbl="node1" presStyleIdx="0" presStyleCnt="4" custScaleY="63311">
        <dgm:presLayoutVars>
          <dgm:bulletEnabled val="1"/>
        </dgm:presLayoutVars>
      </dgm:prSet>
      <dgm:spPr/>
    </dgm:pt>
    <dgm:pt modelId="{9F6A7528-900B-9448-B7DB-3800A9BAF306}" type="pres">
      <dgm:prSet presAssocID="{0DD83FF4-06DA-3A49-8BE3-945BDDBEFFA5}" presName="sibTransFirstNode" presStyleLbl="bgShp" presStyleIdx="0" presStyleCnt="1"/>
      <dgm:spPr/>
    </dgm:pt>
    <dgm:pt modelId="{23A42352-EB60-7940-8C8B-FBBD0C83A8D7}" type="pres">
      <dgm:prSet presAssocID="{D40006E2-A9F2-024A-89BC-8DD388A6BD31}" presName="nodeFollowingNodes" presStyleLbl="node1" presStyleIdx="1" presStyleCnt="4" custScaleY="62708" custRadScaleRad="162340" custRadScaleInc="-1078">
        <dgm:presLayoutVars>
          <dgm:bulletEnabled val="1"/>
        </dgm:presLayoutVars>
      </dgm:prSet>
      <dgm:spPr/>
    </dgm:pt>
    <dgm:pt modelId="{7A12CF81-0791-C647-81D5-A4552E014361}" type="pres">
      <dgm:prSet presAssocID="{58F9D52C-5387-6B4A-B590-9DE0DDE1EF0B}" presName="nodeFollowingNodes" presStyleLbl="node1" presStyleIdx="2" presStyleCnt="4" custScaleY="63292">
        <dgm:presLayoutVars>
          <dgm:bulletEnabled val="1"/>
        </dgm:presLayoutVars>
      </dgm:prSet>
      <dgm:spPr/>
    </dgm:pt>
    <dgm:pt modelId="{9852A716-508F-EF44-A938-AD94D268031D}" type="pres">
      <dgm:prSet presAssocID="{24E9B54D-F340-834C-9137-58F60EE5CBF7}" presName="nodeFollowingNodes" presStyleLbl="node1" presStyleIdx="3" presStyleCnt="4" custScaleY="63726" custRadScaleRad="164526" custRadScaleInc="355">
        <dgm:presLayoutVars>
          <dgm:bulletEnabled val="1"/>
        </dgm:presLayoutVars>
      </dgm:prSet>
      <dgm:spPr/>
    </dgm:pt>
  </dgm:ptLst>
  <dgm:cxnLst>
    <dgm:cxn modelId="{28B3C01C-58A0-0943-B503-B152EADB64FB}" type="presOf" srcId="{6188B529-ACC8-1D44-A769-A8107E4B3040}" destId="{15EFE8A0-7D00-E742-B7BE-3301AD5E27A0}" srcOrd="0" destOrd="0" presId="urn:microsoft.com/office/officeart/2005/8/layout/cycle3"/>
    <dgm:cxn modelId="{6AC2103C-7A36-4C4B-BC06-ECF80BFFB727}" srcId="{6188B529-ACC8-1D44-A769-A8107E4B3040}" destId="{A40A5637-AC7A-2C42-BDA3-6FC3B3FFC6EB}" srcOrd="0" destOrd="0" parTransId="{E57BE4C3-598F-AA47-BEDA-F681BCF83BFE}" sibTransId="{0DD83FF4-06DA-3A49-8BE3-945BDDBEFFA5}"/>
    <dgm:cxn modelId="{1C38DA3D-421D-794B-9D1F-3852BC3AD4F2}" type="presOf" srcId="{D40006E2-A9F2-024A-89BC-8DD388A6BD31}" destId="{23A42352-EB60-7940-8C8B-FBBD0C83A8D7}" srcOrd="0" destOrd="0" presId="urn:microsoft.com/office/officeart/2005/8/layout/cycle3"/>
    <dgm:cxn modelId="{CF9B625C-F990-1C4B-8713-C84930713513}" srcId="{6188B529-ACC8-1D44-A769-A8107E4B3040}" destId="{24E9B54D-F340-834C-9137-58F60EE5CBF7}" srcOrd="3" destOrd="0" parTransId="{45B3D9AC-1BC4-DE43-A0F1-90E8B440E428}" sibTransId="{8ED0BB26-3C3F-A641-9DC9-D9D6DBAC1365}"/>
    <dgm:cxn modelId="{9944695F-988F-1349-82E8-899251905C93}" srcId="{6188B529-ACC8-1D44-A769-A8107E4B3040}" destId="{D40006E2-A9F2-024A-89BC-8DD388A6BD31}" srcOrd="1" destOrd="0" parTransId="{803573C8-BAB5-464E-B6C1-790CA903A7E9}" sibTransId="{ADA999A0-8EED-4B45-9962-82DD27988526}"/>
    <dgm:cxn modelId="{0CFA0F67-A737-8647-B7FF-E6D14C9E1D12}" type="presOf" srcId="{58F9D52C-5387-6B4A-B590-9DE0DDE1EF0B}" destId="{7A12CF81-0791-C647-81D5-A4552E014361}" srcOrd="0" destOrd="0" presId="urn:microsoft.com/office/officeart/2005/8/layout/cycle3"/>
    <dgm:cxn modelId="{EF85659A-D023-A649-BA30-B94887B584A2}" type="presOf" srcId="{24E9B54D-F340-834C-9137-58F60EE5CBF7}" destId="{9852A716-508F-EF44-A938-AD94D268031D}" srcOrd="0" destOrd="0" presId="urn:microsoft.com/office/officeart/2005/8/layout/cycle3"/>
    <dgm:cxn modelId="{C345D2DF-B42C-8B4A-8536-4CD0CBD4C998}" srcId="{6188B529-ACC8-1D44-A769-A8107E4B3040}" destId="{58F9D52C-5387-6B4A-B590-9DE0DDE1EF0B}" srcOrd="2" destOrd="0" parTransId="{CFD1BEAB-F390-0F4F-AE4D-AAE25816DA93}" sibTransId="{F37923E5-7499-5A48-94F8-BC5BEC384F7D}"/>
    <dgm:cxn modelId="{43114FE1-027C-6A40-8A6B-6280D713B801}" type="presOf" srcId="{A40A5637-AC7A-2C42-BDA3-6FC3B3FFC6EB}" destId="{C19BFCFE-FD72-3A40-8193-CEAEB777AE4F}" srcOrd="0" destOrd="0" presId="urn:microsoft.com/office/officeart/2005/8/layout/cycle3"/>
    <dgm:cxn modelId="{4DDB3CEB-32FE-3B46-94A2-5F3F50CD9C05}" type="presOf" srcId="{0DD83FF4-06DA-3A49-8BE3-945BDDBEFFA5}" destId="{9F6A7528-900B-9448-B7DB-3800A9BAF306}" srcOrd="0" destOrd="0" presId="urn:microsoft.com/office/officeart/2005/8/layout/cycle3"/>
    <dgm:cxn modelId="{C122BF7F-E38E-7744-967F-E92AFB8F88F8}" type="presParOf" srcId="{15EFE8A0-7D00-E742-B7BE-3301AD5E27A0}" destId="{C59C7694-5236-9B40-94FA-27397C3F7C4E}" srcOrd="0" destOrd="0" presId="urn:microsoft.com/office/officeart/2005/8/layout/cycle3"/>
    <dgm:cxn modelId="{20EB7750-6F55-F740-8B7E-DC9F9B9766FA}" type="presParOf" srcId="{C59C7694-5236-9B40-94FA-27397C3F7C4E}" destId="{C19BFCFE-FD72-3A40-8193-CEAEB777AE4F}" srcOrd="0" destOrd="0" presId="urn:microsoft.com/office/officeart/2005/8/layout/cycle3"/>
    <dgm:cxn modelId="{901AB8F8-307B-E84D-9C26-7A9E2B019B2A}" type="presParOf" srcId="{C59C7694-5236-9B40-94FA-27397C3F7C4E}" destId="{9F6A7528-900B-9448-B7DB-3800A9BAF306}" srcOrd="1" destOrd="0" presId="urn:microsoft.com/office/officeart/2005/8/layout/cycle3"/>
    <dgm:cxn modelId="{36F30216-5A84-D841-AE6B-C0DE60394AB4}" type="presParOf" srcId="{C59C7694-5236-9B40-94FA-27397C3F7C4E}" destId="{23A42352-EB60-7940-8C8B-FBBD0C83A8D7}" srcOrd="2" destOrd="0" presId="urn:microsoft.com/office/officeart/2005/8/layout/cycle3"/>
    <dgm:cxn modelId="{7F7F1613-E861-0A4E-85AD-5EE6F47DE862}" type="presParOf" srcId="{C59C7694-5236-9B40-94FA-27397C3F7C4E}" destId="{7A12CF81-0791-C647-81D5-A4552E014361}" srcOrd="3" destOrd="0" presId="urn:microsoft.com/office/officeart/2005/8/layout/cycle3"/>
    <dgm:cxn modelId="{19EFD0BE-AA2F-DD40-844E-46DCC34A49AB}" type="presParOf" srcId="{C59C7694-5236-9B40-94FA-27397C3F7C4E}" destId="{9852A716-508F-EF44-A938-AD94D268031D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A7528-900B-9448-B7DB-3800A9BAF306}">
      <dsp:nvSpPr>
        <dsp:cNvPr id="0" name=""/>
        <dsp:cNvSpPr/>
      </dsp:nvSpPr>
      <dsp:spPr>
        <a:xfrm>
          <a:off x="3190471" y="-114665"/>
          <a:ext cx="4134656" cy="4134656"/>
        </a:xfrm>
        <a:prstGeom prst="circularArrow">
          <a:avLst>
            <a:gd name="adj1" fmla="val 4668"/>
            <a:gd name="adj2" fmla="val 272909"/>
            <a:gd name="adj3" fmla="val 12817716"/>
            <a:gd name="adj4" fmla="val 18040218"/>
            <a:gd name="adj5" fmla="val 4847"/>
          </a:avLst>
        </a:prstGeom>
        <a:solidFill>
          <a:srgbClr val="F9C62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BFCFE-FD72-3A40-8193-CEAEB777AE4F}">
      <dsp:nvSpPr>
        <dsp:cNvPr id="0" name=""/>
        <dsp:cNvSpPr/>
      </dsp:nvSpPr>
      <dsp:spPr>
        <a:xfrm>
          <a:off x="3876600" y="253892"/>
          <a:ext cx="2762398" cy="874451"/>
        </a:xfrm>
        <a:prstGeom prst="roundRect">
          <a:avLst/>
        </a:prstGeom>
        <a:solidFill>
          <a:srgbClr val="262E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solidFill>
                <a:prstClr val="white"/>
              </a:solidFill>
              <a:latin typeface="Rajdhani" panose="02000000000000000000" pitchFamily="2" charset="77"/>
              <a:ea typeface="+mn-ea"/>
              <a:cs typeface="Rajdhani" panose="02000000000000000000" pitchFamily="2" charset="77"/>
            </a:rPr>
            <a:t>PROPOSE</a:t>
          </a:r>
        </a:p>
      </dsp:txBody>
      <dsp:txXfrm>
        <a:off x="3919287" y="296579"/>
        <a:ext cx="2677024" cy="789077"/>
      </dsp:txXfrm>
    </dsp:sp>
    <dsp:sp modelId="{23A42352-EB60-7940-8C8B-FBBD0C83A8D7}">
      <dsp:nvSpPr>
        <dsp:cNvPr id="0" name=""/>
        <dsp:cNvSpPr/>
      </dsp:nvSpPr>
      <dsp:spPr>
        <a:xfrm>
          <a:off x="6286505" y="1710025"/>
          <a:ext cx="2762398" cy="866122"/>
        </a:xfrm>
        <a:prstGeom prst="roundRect">
          <a:avLst/>
        </a:prstGeom>
        <a:solidFill>
          <a:srgbClr val="262E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solidFill>
                <a:prstClr val="white"/>
              </a:solidFill>
              <a:latin typeface="Rajdhani" panose="02000000000000000000" pitchFamily="2" charset="77"/>
              <a:ea typeface="+mn-ea"/>
              <a:cs typeface="Rajdhani" panose="02000000000000000000" pitchFamily="2" charset="77"/>
            </a:rPr>
            <a:t>PLAN</a:t>
          </a:r>
        </a:p>
      </dsp:txBody>
      <dsp:txXfrm>
        <a:off x="6328786" y="1752306"/>
        <a:ext cx="2677836" cy="781560"/>
      </dsp:txXfrm>
    </dsp:sp>
    <dsp:sp modelId="{7A12CF81-0791-C647-81D5-A4552E014361}">
      <dsp:nvSpPr>
        <dsp:cNvPr id="0" name=""/>
        <dsp:cNvSpPr/>
      </dsp:nvSpPr>
      <dsp:spPr>
        <a:xfrm>
          <a:off x="3876600" y="3223256"/>
          <a:ext cx="2762398" cy="874188"/>
        </a:xfrm>
        <a:prstGeom prst="roundRect">
          <a:avLst/>
        </a:prstGeom>
        <a:solidFill>
          <a:srgbClr val="262E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solidFill>
                <a:prstClr val="white"/>
              </a:solidFill>
              <a:latin typeface="Rajdhani" panose="02000000000000000000" pitchFamily="2" charset="77"/>
              <a:ea typeface="+mn-ea"/>
              <a:cs typeface="Rajdhani" panose="02000000000000000000" pitchFamily="2" charset="77"/>
            </a:rPr>
            <a:t>DO</a:t>
          </a:r>
        </a:p>
      </dsp:txBody>
      <dsp:txXfrm>
        <a:off x="3919274" y="3265930"/>
        <a:ext cx="2677050" cy="788840"/>
      </dsp:txXfrm>
    </dsp:sp>
    <dsp:sp modelId="{9852A716-508F-EF44-A938-AD94D268031D}">
      <dsp:nvSpPr>
        <dsp:cNvPr id="0" name=""/>
        <dsp:cNvSpPr/>
      </dsp:nvSpPr>
      <dsp:spPr>
        <a:xfrm>
          <a:off x="1434045" y="1724746"/>
          <a:ext cx="2762398" cy="880183"/>
        </a:xfrm>
        <a:prstGeom prst="roundRect">
          <a:avLst/>
        </a:prstGeom>
        <a:solidFill>
          <a:srgbClr val="262E7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latin typeface="Rajdhani" panose="02000000000000000000" pitchFamily="2" charset="77"/>
              <a:cs typeface="Rajdhani" panose="02000000000000000000" pitchFamily="2" charset="77"/>
            </a:rPr>
            <a:t>REFLECT</a:t>
          </a:r>
        </a:p>
      </dsp:txBody>
      <dsp:txXfrm>
        <a:off x="1477012" y="1767713"/>
        <a:ext cx="2676464" cy="794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0A63-9441-27F4-6D1E-611C25C8C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26EC0-D4C5-0BC6-D251-19D8D5F90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D74F-D4AA-1525-B2DE-F08B8A7A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07B82-A7A3-F576-CCEE-790FFA9F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901F7-FA04-E62C-1373-10CA458E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0F0D-A8AE-5CCF-8E40-229477FF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02906-26BB-27B8-368A-9FFE9ED1D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C3C67-F535-C584-FB32-4CC586F2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3D2D9-A266-3BFD-6C50-5AA51BF2B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514D1-ECA2-81E0-100B-B203EFC4E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65A2A-3208-F050-A1D2-C9B22B9D9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ECFED-44AB-4D1F-D3DD-F31CDCC63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1712E-9EE4-C6EF-2484-5928DBFB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FC60F-FF59-3F1E-EA77-B279A2F1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F2D1B-BA85-954D-CE09-B05E5BD6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07D6-10E7-E9F0-2EB7-39388A1E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2B86C-9828-C0ED-FC91-3FE892989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53D60-A15D-0DC0-B535-7B8CC8D1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A136A-D879-998C-2627-EC06EEDF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9E917-E5FF-A937-E5D3-C55C356D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CC7C-99F4-0D2A-5874-2006B369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3A05B-8F90-0AF4-78F4-50F25C6C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E0B31-C34F-7169-57A8-4375FF49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31C14-1FC0-D964-80E8-62D6E214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E66F6-3DEA-A76C-8807-3E228983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07AD-6B65-3031-2E0F-302E5BDB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CFD1-7BDD-6317-63A2-45C20BF45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2228-AF25-64F6-5F4F-4BC45D52C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1CB68-DE7D-FA06-028E-B74D9B5B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B9BDB-C588-1EAB-1157-4EC90519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4B791-A7AD-7201-FAC0-747B5FE9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2EC4-A3FB-640D-F71A-A27FB3B9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74739-A439-9029-4358-44B4BB8F5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43516-5760-AF09-5252-92585222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5932C-FA94-1E57-0430-C8E626FCC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47630-75E2-35B5-1D0D-1119D5231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A9F9C-85AF-D7E7-DAE8-53765572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C7624-A7F4-1E91-867B-097B83AE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080892-BE2C-2530-ED1E-986ABC02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5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2B1A3-FCF0-C97B-764D-05B71B7CB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C109DD-A214-2F91-D283-F960DC35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6A08A-FC36-CDB8-DD96-536A1517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F54FF-544A-8B80-4D87-95F81D904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2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46190-2B3A-2C7E-A391-946DB774C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4BEB-DBED-9EDC-A67D-CAF3E78A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E4255-8160-77B0-D9F1-197D1901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AE56-FA1C-98D6-9CC3-2EBA6D28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CDD4C-D0FE-BD8E-6CAD-F3E30FFDF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48B6B-00F9-5D82-7FC7-37C82B084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9289B-2DDF-B202-7D51-091AF239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14E59-69B4-FBDA-CCE0-345E58810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F3BB1-5DEE-125C-62D2-EBB18BD5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EA47-EC5D-9725-A4EB-ABA8FCB8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46977-60BA-499F-40A8-E3CBAC0A0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AA29A-B41A-92BC-CE4E-2FFE8F09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3DE0F-977A-6158-AD47-475BF5DBB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09531-14D3-96EA-0A05-ED54B611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CF109-625F-8DF2-C9DF-024A723B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6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6155D-1D01-BE54-B2A4-74FFA0E6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9F45-D7E3-4335-C335-9C56C294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EFBEE-C08D-124D-B5A8-78457882E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B69E1-C69B-C54E-883C-2DD77B3A88DF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FC357-5640-ECD7-2D5A-D0B9D9B1A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CCE3-D3CF-450B-7227-349CD684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96A0-CCF0-E84A-A23F-69DB32BBA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E8E9-73F4-98F2-51EB-6B9FB3902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680" y="1845104"/>
            <a:ext cx="5859049" cy="1792613"/>
          </a:xfrm>
        </p:spPr>
        <p:txBody>
          <a:bodyPr>
            <a:normAutofit/>
          </a:bodyPr>
          <a:lstStyle/>
          <a:p>
            <a:r>
              <a:rPr lang="en-US" b="1" dirty="0">
                <a:latin typeface="Rajdhani" panose="02000000000000000000" pitchFamily="2" charset="77"/>
                <a:cs typeface="Rajdhani" panose="02000000000000000000" pitchFamily="2" charset="77"/>
              </a:rPr>
              <a:t>Empowering Today’s Cadets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824F3-0138-D1A6-65D7-79CE5513B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3203" y="4450494"/>
            <a:ext cx="4572000" cy="567819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Curt LaFond</a:t>
            </a:r>
          </a:p>
          <a:p>
            <a:endParaRPr lang="en-US" sz="2800" b="1" dirty="0">
              <a:latin typeface="Rajdhani SemiBold" panose="02000000000000000000" pitchFamily="2" charset="77"/>
              <a:cs typeface="Rajdhani SemiBold" panose="02000000000000000000" pitchFamily="2" charset="77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D0E26758-5327-C9E8-A294-52F349C049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07" y="1112380"/>
            <a:ext cx="4390373" cy="439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7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oldiers standing in a field&#10;&#10;Description automatically generated">
            <a:extLst>
              <a:ext uri="{FF2B5EF4-FFF2-40B4-BE49-F238E27FC236}">
                <a16:creationId xmlns:a16="http://schemas.microsoft.com/office/drawing/2014/main" id="{9881035F-62E7-3F9A-1C5C-C59B1B63B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1219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B194CD-462B-2608-FCF4-124D9218BE0E}"/>
              </a:ext>
            </a:extLst>
          </p:cNvPr>
          <p:cNvSpPr txBox="1"/>
          <p:nvPr/>
        </p:nvSpPr>
        <p:spPr>
          <a:xfrm>
            <a:off x="1306284" y="749530"/>
            <a:ext cx="9198429" cy="260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/>
              <a:t>In response to stories like our bivouac example, people often respond, “The cadet program should be cadet run.” Perhaps that statement is less of a claim and more of an expression of frustration. </a:t>
            </a:r>
          </a:p>
          <a:p>
            <a:pPr>
              <a:lnSpc>
                <a:spcPts val="3280"/>
              </a:lnSpc>
            </a:pPr>
            <a:endParaRPr lang="en-US" sz="2400" dirty="0"/>
          </a:p>
          <a:p>
            <a:pPr>
              <a:lnSpc>
                <a:spcPts val="3280"/>
              </a:lnSpc>
            </a:pPr>
            <a:r>
              <a:rPr lang="en-US" sz="2400" dirty="0"/>
              <a:t>Regardless, “Is the cadet program cadet run” </a:t>
            </a:r>
            <a:br>
              <a:rPr lang="en-US" sz="2400" dirty="0"/>
            </a:br>
            <a:r>
              <a:rPr lang="en-US" sz="2400" dirty="0"/>
              <a:t>a red herring that diverts us from the real issues.</a:t>
            </a:r>
          </a:p>
        </p:txBody>
      </p:sp>
    </p:spTree>
    <p:extLst>
      <p:ext uri="{BB962C8B-B14F-4D97-AF65-F5344CB8AC3E}">
        <p14:creationId xmlns:p14="http://schemas.microsoft.com/office/powerpoint/2010/main" val="220850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B194CD-462B-2608-FCF4-124D9218BE0E}"/>
              </a:ext>
            </a:extLst>
          </p:cNvPr>
          <p:cNvSpPr txBox="1"/>
          <p:nvPr/>
        </p:nvSpPr>
        <p:spPr>
          <a:xfrm>
            <a:off x="772884" y="1061786"/>
            <a:ext cx="4343402" cy="3439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Cadet Run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Cadets have total authority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Adults serve as chaperones and </a:t>
            </a:r>
            <a:br>
              <a:rPr lang="en-US" sz="2000" dirty="0"/>
            </a:br>
            <a:r>
              <a:rPr lang="en-US" sz="2000" dirty="0"/>
              <a:t>safety monitors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Program quality tends to be uneven because of the cadets’ experience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Cadets are abandoned to the limits of their own adolescent wisdom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ABA4-85E5-51C9-17E4-750706C4CD7D}"/>
              </a:ext>
            </a:extLst>
          </p:cNvPr>
          <p:cNvSpPr txBox="1"/>
          <p:nvPr/>
        </p:nvSpPr>
        <p:spPr>
          <a:xfrm>
            <a:off x="7075715" y="1061786"/>
            <a:ext cx="4343402" cy="3862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Adult Run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Like teachers in school, adults have total authority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Program quality might be high due to adult experience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Leadership development is weak</a:t>
            </a:r>
          </a:p>
          <a:p>
            <a:pPr marL="342900" indent="-342900">
              <a:lnSpc>
                <a:spcPts val="328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lack of engagement in CAP’s voluntary environment, cadets might “vote with their feet”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55693-B743-459F-FBCD-E0783D5F4453}"/>
              </a:ext>
            </a:extLst>
          </p:cNvPr>
          <p:cNvSpPr txBox="1"/>
          <p:nvPr/>
        </p:nvSpPr>
        <p:spPr>
          <a:xfrm>
            <a:off x="3144989" y="5373667"/>
            <a:ext cx="5727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This pairing is a false dichotomy!</a:t>
            </a:r>
          </a:p>
        </p:txBody>
      </p:sp>
    </p:spTree>
    <p:extLst>
      <p:ext uri="{BB962C8B-B14F-4D97-AF65-F5344CB8AC3E}">
        <p14:creationId xmlns:p14="http://schemas.microsoft.com/office/powerpoint/2010/main" val="3311206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10AA-1F33-A672-3FFA-6D76C6E86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241" y="1206051"/>
            <a:ext cx="5151738" cy="40219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FIVE KEY TERMS TODAY</a:t>
            </a:r>
          </a:p>
          <a:p>
            <a:pPr marL="400050" indent="-400050">
              <a:lnSpc>
                <a:spcPct val="150000"/>
              </a:lnSpc>
            </a:pPr>
            <a:r>
              <a:rPr lang="en-US" sz="2400" dirty="0"/>
              <a:t>Positive Youth Development (PYD)</a:t>
            </a:r>
          </a:p>
          <a:p>
            <a:pPr marL="400050" indent="-400050">
              <a:lnSpc>
                <a:spcPct val="150000"/>
              </a:lnSpc>
            </a:pPr>
            <a:r>
              <a:rPr lang="en-US" sz="2400" dirty="0"/>
              <a:t>Youth Voice</a:t>
            </a:r>
          </a:p>
          <a:p>
            <a:pPr marL="400050" indent="-400050">
              <a:lnSpc>
                <a:spcPct val="150000"/>
              </a:lnSpc>
            </a:pPr>
            <a:r>
              <a:rPr lang="en-US" sz="2400" dirty="0"/>
              <a:t>Free Choice Learning</a:t>
            </a:r>
          </a:p>
          <a:p>
            <a:pPr marL="400050" indent="-400050">
              <a:lnSpc>
                <a:spcPct val="150000"/>
              </a:lnSpc>
            </a:pPr>
            <a:r>
              <a:rPr lang="en-US" sz="2400" dirty="0"/>
              <a:t>Authentic Decision-Making</a:t>
            </a:r>
          </a:p>
          <a:p>
            <a:pPr marL="400050" indent="-400050">
              <a:lnSpc>
                <a:spcPct val="150000"/>
              </a:lnSpc>
            </a:pPr>
            <a:r>
              <a:rPr lang="en-US" sz="2400" dirty="0"/>
              <a:t>Youth – Adult Partnership</a:t>
            </a:r>
          </a:p>
        </p:txBody>
      </p:sp>
      <p:pic>
        <p:nvPicPr>
          <p:cNvPr id="5" name="Picture 4" descr="A group of people in military uniforms&#10;&#10;Description automatically generated">
            <a:extLst>
              <a:ext uri="{FF2B5EF4-FFF2-40B4-BE49-F238E27FC236}">
                <a16:creationId xmlns:a16="http://schemas.microsoft.com/office/drawing/2014/main" id="{5D875BBB-5753-27F1-AC98-11121E1E33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747">
            <a:off x="7150131" y="499668"/>
            <a:ext cx="2709571" cy="4329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16-Point Star 5">
            <a:extLst>
              <a:ext uri="{FF2B5EF4-FFF2-40B4-BE49-F238E27FC236}">
                <a16:creationId xmlns:a16="http://schemas.microsoft.com/office/drawing/2014/main" id="{5BB2AC88-7339-0825-F48C-D2ABAA98A05D}"/>
              </a:ext>
            </a:extLst>
          </p:cNvPr>
          <p:cNvSpPr/>
          <p:nvPr/>
        </p:nvSpPr>
        <p:spPr>
          <a:xfrm>
            <a:off x="8966289" y="3225033"/>
            <a:ext cx="2035629" cy="2002971"/>
          </a:xfrm>
          <a:prstGeom prst="star16">
            <a:avLst/>
          </a:prstGeom>
          <a:solidFill>
            <a:srgbClr val="F9C6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53461-CE47-4CB8-95BC-36E36D1EC6FC}"/>
              </a:ext>
            </a:extLst>
          </p:cNvPr>
          <p:cNvSpPr txBox="1"/>
          <p:nvPr/>
        </p:nvSpPr>
        <p:spPr>
          <a:xfrm>
            <a:off x="9239347" y="3850908"/>
            <a:ext cx="1489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Rajdhani" panose="02000000000000000000" pitchFamily="2" charset="77"/>
                <a:cs typeface="Rajdhani" panose="02000000000000000000" pitchFamily="2" charset="77"/>
              </a:rPr>
              <a:t>NEW </a:t>
            </a:r>
          </a:p>
          <a:p>
            <a:pPr algn="ctr"/>
            <a:r>
              <a:rPr lang="en-US" sz="2400" b="1" dirty="0">
                <a:latin typeface="Rajdhani" panose="02000000000000000000" pitchFamily="2" charset="77"/>
                <a:cs typeface="Rajdhani" panose="02000000000000000000" pitchFamily="2" charset="77"/>
              </a:rPr>
              <a:t>RESOURCE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A34608-38F1-41E1-89D9-4CC09597570A}"/>
              </a:ext>
            </a:extLst>
          </p:cNvPr>
          <p:cNvSpPr txBox="1"/>
          <p:nvPr/>
        </p:nvSpPr>
        <p:spPr>
          <a:xfrm>
            <a:off x="631202" y="5392214"/>
            <a:ext cx="10929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can increase understanding of these terms, we’ll begin to realize that cadets can indeed have a high sense </a:t>
            </a:r>
            <a:br>
              <a:rPr lang="en-US" dirty="0"/>
            </a:br>
            <a:r>
              <a:rPr lang="en-US" dirty="0"/>
              <a:t>of ownership in their program and that adults serve cadets as mentors. </a:t>
            </a:r>
            <a:r>
              <a:rPr lang="en-US" b="1" dirty="0">
                <a:solidFill>
                  <a:srgbClr val="262E70"/>
                </a:solidFill>
              </a:rPr>
              <a:t>This shift in vocabulary can steer the cadet </a:t>
            </a:r>
            <a:br>
              <a:rPr lang="en-US" b="1" dirty="0">
                <a:solidFill>
                  <a:srgbClr val="262E70"/>
                </a:solidFill>
              </a:rPr>
            </a:br>
            <a:r>
              <a:rPr lang="en-US" b="1" dirty="0">
                <a:solidFill>
                  <a:srgbClr val="262E70"/>
                </a:solidFill>
              </a:rPr>
              <a:t>community away from the old false dichotomy of “cadet run or not?”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34361530-18F5-18BD-37BD-B13BEC94CC7B}"/>
              </a:ext>
            </a:extLst>
          </p:cNvPr>
          <p:cNvSpPr/>
          <p:nvPr/>
        </p:nvSpPr>
        <p:spPr>
          <a:xfrm>
            <a:off x="0" y="113668"/>
            <a:ext cx="3519814" cy="800731"/>
          </a:xfrm>
          <a:prstGeom prst="homePlate">
            <a:avLst/>
          </a:prstGeom>
          <a:solidFill>
            <a:srgbClr val="A3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1DC37-4D84-4753-9ED3-07CC890BF24A}"/>
              </a:ext>
            </a:extLst>
          </p:cNvPr>
          <p:cNvSpPr txBox="1"/>
          <p:nvPr/>
        </p:nvSpPr>
        <p:spPr>
          <a:xfrm>
            <a:off x="343168" y="211674"/>
            <a:ext cx="284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CAPP 60-18</a:t>
            </a:r>
          </a:p>
          <a:p>
            <a:r>
              <a:rPr lang="en-US" b="1" dirty="0" err="1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GoCivilAirPatrol.com</a:t>
            </a:r>
            <a:r>
              <a:rPr lang="en-US" b="1" dirty="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rPr>
              <a:t>/Library</a:t>
            </a:r>
          </a:p>
        </p:txBody>
      </p:sp>
    </p:spTree>
    <p:extLst>
      <p:ext uri="{BB962C8B-B14F-4D97-AF65-F5344CB8AC3E}">
        <p14:creationId xmlns:p14="http://schemas.microsoft.com/office/powerpoint/2010/main" val="267500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survey results&#10;&#10;Description automatically generated with medium confidence">
            <a:extLst>
              <a:ext uri="{FF2B5EF4-FFF2-40B4-BE49-F238E27FC236}">
                <a16:creationId xmlns:a16="http://schemas.microsoft.com/office/drawing/2014/main" id="{12DFF087-3876-CCA4-AD34-51F75308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392" y="335937"/>
            <a:ext cx="9512563" cy="6186125"/>
          </a:xfrm>
        </p:spPr>
      </p:pic>
    </p:spTree>
    <p:extLst>
      <p:ext uri="{BB962C8B-B14F-4D97-AF65-F5344CB8AC3E}">
        <p14:creationId xmlns:p14="http://schemas.microsoft.com/office/powerpoint/2010/main" val="246230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a survey results&#10;&#10;Description automatically generated with medium confidence">
            <a:extLst>
              <a:ext uri="{FF2B5EF4-FFF2-40B4-BE49-F238E27FC236}">
                <a16:creationId xmlns:a16="http://schemas.microsoft.com/office/drawing/2014/main" id="{12DFF087-3876-CCA4-AD34-51F75308E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106" y="3906881"/>
            <a:ext cx="3947785" cy="256728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D6BABC-1E19-4303-664C-CA345E74EA3A}"/>
              </a:ext>
            </a:extLst>
          </p:cNvPr>
          <p:cNvSpPr txBox="1"/>
          <p:nvPr/>
        </p:nvSpPr>
        <p:spPr>
          <a:xfrm>
            <a:off x="1235901" y="876821"/>
            <a:ext cx="9720196" cy="303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Interpretation</a:t>
            </a:r>
          </a:p>
          <a:p>
            <a:pPr>
              <a:lnSpc>
                <a:spcPts val="2800"/>
              </a:lnSpc>
            </a:pPr>
            <a:r>
              <a:rPr lang="en-US" sz="2000" dirty="0"/>
              <a:t>Cadets want to be “empowered” in the sense of PYD-style ownership of their program.  </a:t>
            </a:r>
          </a:p>
          <a:p>
            <a:pPr>
              <a:lnSpc>
                <a:spcPts val="2800"/>
              </a:lnSpc>
            </a:pPr>
            <a:r>
              <a:rPr lang="en-US" sz="2000" dirty="0"/>
              <a:t>Our highest-performing adults know how to mentor via PYD, youth voice, free choice learning, and authentic decision making, thereby creating a real youth – adult partnership.</a:t>
            </a:r>
          </a:p>
          <a:p>
            <a:pPr>
              <a:lnSpc>
                <a:spcPts val="2800"/>
              </a:lnSpc>
            </a:pPr>
            <a:endParaRPr lang="en-US" sz="2000" dirty="0"/>
          </a:p>
          <a:p>
            <a:pPr>
              <a:lnSpc>
                <a:spcPts val="2800"/>
              </a:lnSpc>
            </a:pPr>
            <a:r>
              <a:rPr lang="en-US" sz="2000" dirty="0"/>
              <a:t>When it comes to our rank-and-file adults – people who might be new or perhaps interact with cadets only in a limited way – that’s where we see missed opportunities. </a:t>
            </a:r>
          </a:p>
          <a:p>
            <a:pPr>
              <a:lnSpc>
                <a:spcPts val="28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17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B2D6D-1CF2-5900-210D-13D44E8C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055"/>
            <a:ext cx="10515600" cy="3087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KEY QUESTION</a:t>
            </a:r>
            <a:br>
              <a:rPr lang="en-US" sz="4800" b="1" dirty="0">
                <a:latin typeface="Rajdhani" panose="02000000000000000000" pitchFamily="2" charset="77"/>
                <a:cs typeface="Rajdhani" panose="02000000000000000000" pitchFamily="2" charset="77"/>
              </a:rPr>
            </a:br>
            <a:endParaRPr lang="en-US" sz="4800" b="1" dirty="0">
              <a:latin typeface="Rajdhani" panose="02000000000000000000" pitchFamily="2" charset="77"/>
              <a:cs typeface="Rajdhani" panose="02000000000000000000" pitchFamily="2" charset="77"/>
            </a:endParaRPr>
          </a:p>
          <a:p>
            <a:pPr marL="0" indent="0" algn="ctr">
              <a:buNone/>
            </a:pPr>
            <a:r>
              <a:rPr lang="en-US" sz="4800" b="1" dirty="0">
                <a:latin typeface="Rajdhani" panose="02000000000000000000" pitchFamily="2" charset="77"/>
                <a:cs typeface="Rajdhani" panose="02000000000000000000" pitchFamily="2" charset="77"/>
              </a:rPr>
              <a:t>How do we increase our capacity </a:t>
            </a:r>
          </a:p>
          <a:p>
            <a:pPr marL="0" indent="0" algn="ctr">
              <a:buNone/>
            </a:pPr>
            <a:r>
              <a:rPr lang="en-US" sz="4800" b="1" dirty="0">
                <a:latin typeface="Rajdhani" panose="02000000000000000000" pitchFamily="2" charset="77"/>
                <a:cs typeface="Rajdhani" panose="02000000000000000000" pitchFamily="2" charset="77"/>
              </a:rPr>
              <a:t>to empower cadets?</a:t>
            </a:r>
          </a:p>
        </p:txBody>
      </p:sp>
    </p:spTree>
    <p:extLst>
      <p:ext uri="{BB962C8B-B14F-4D97-AF65-F5344CB8AC3E}">
        <p14:creationId xmlns:p14="http://schemas.microsoft.com/office/powerpoint/2010/main" val="61128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sheet&#10;&#10;Description automatically generated">
            <a:extLst>
              <a:ext uri="{FF2B5EF4-FFF2-40B4-BE49-F238E27FC236}">
                <a16:creationId xmlns:a16="http://schemas.microsoft.com/office/drawing/2014/main" id="{A0B13390-B536-6E81-D885-986281F851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8109"/>
            <a:ext cx="12196068" cy="3462292"/>
          </a:xfrm>
          <a:prstGeom prst="rect">
            <a:avLst/>
          </a:prstGeom>
        </p:spPr>
      </p:pic>
      <p:pic>
        <p:nvPicPr>
          <p:cNvPr id="9" name="Picture 8" descr="A fish bone on a black background&#10;&#10;Description automatically generated">
            <a:extLst>
              <a:ext uri="{FF2B5EF4-FFF2-40B4-BE49-F238E27FC236}">
                <a16:creationId xmlns:a16="http://schemas.microsoft.com/office/drawing/2014/main" id="{B56D67A8-C985-4D99-825D-47F31B525A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2180848"/>
            <a:ext cx="12563605" cy="33795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8A13E2-1B3D-F07E-91F6-B1F1426D4AE2}"/>
              </a:ext>
            </a:extLst>
          </p:cNvPr>
          <p:cNvSpPr txBox="1"/>
          <p:nvPr/>
        </p:nvSpPr>
        <p:spPr>
          <a:xfrm>
            <a:off x="668319" y="475989"/>
            <a:ext cx="3130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CAUSAL DIAGRAM</a:t>
            </a:r>
          </a:p>
          <a:p>
            <a:r>
              <a:rPr lang="en-US" sz="3200" b="1" dirty="0">
                <a:latin typeface="Rajdhani SemiBold" panose="02000000000000000000" pitchFamily="2" charset="77"/>
                <a:cs typeface="Rajdhani SemiBold" panose="02000000000000000000" pitchFamily="2" charset="77"/>
              </a:rPr>
              <a:t>”See the system”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1CEE9D-80EF-176B-3FE3-047501C8A402}"/>
              </a:ext>
            </a:extLst>
          </p:cNvPr>
          <p:cNvSpPr txBox="1"/>
          <p:nvPr/>
        </p:nvSpPr>
        <p:spPr>
          <a:xfrm>
            <a:off x="2203540" y="5861707"/>
            <a:ext cx="1010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Rajdhani" panose="02000000000000000000" pitchFamily="2" charset="77"/>
                <a:cs typeface="Rajdhani" panose="02000000000000000000" pitchFamily="2" charset="77"/>
              </a:rPr>
              <a:t>CAUSE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7BF22-B39A-102D-2F9A-C389C65693F2}"/>
              </a:ext>
            </a:extLst>
          </p:cNvPr>
          <p:cNvSpPr txBox="1"/>
          <p:nvPr/>
        </p:nvSpPr>
        <p:spPr>
          <a:xfrm>
            <a:off x="10799743" y="5874470"/>
            <a:ext cx="10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Rajdhani" panose="02000000000000000000" pitchFamily="2" charset="77"/>
                <a:cs typeface="Rajdhani" panose="02000000000000000000" pitchFamily="2" charset="77"/>
              </a:rPr>
              <a:t>EFFECT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AB17136-15C7-F7F7-660B-23E6ACE11D2A}"/>
              </a:ext>
            </a:extLst>
          </p:cNvPr>
          <p:cNvSpPr/>
          <p:nvPr/>
        </p:nvSpPr>
        <p:spPr>
          <a:xfrm>
            <a:off x="3306872" y="5874470"/>
            <a:ext cx="7340252" cy="461665"/>
          </a:xfrm>
          <a:prstGeom prst="rightArrow">
            <a:avLst/>
          </a:prstGeom>
          <a:solidFill>
            <a:srgbClr val="262E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608B5-C9C6-214B-CA8C-2F90007D7B63}"/>
              </a:ext>
            </a:extLst>
          </p:cNvPr>
          <p:cNvSpPr txBox="1"/>
          <p:nvPr/>
        </p:nvSpPr>
        <p:spPr>
          <a:xfrm>
            <a:off x="6124873" y="521865"/>
            <a:ext cx="5755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Entries are representative of system factors but are not exhaustive.</a:t>
            </a:r>
          </a:p>
        </p:txBody>
      </p:sp>
    </p:spTree>
    <p:extLst>
      <p:ext uri="{BB962C8B-B14F-4D97-AF65-F5344CB8AC3E}">
        <p14:creationId xmlns:p14="http://schemas.microsoft.com/office/powerpoint/2010/main" val="121291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8936-6A56-17A4-7DD9-1D3BE90A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224" y="2561812"/>
            <a:ext cx="4485362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FISHBONES or CAUSAL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4AD0F-487E-7509-08EC-F1CAD371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785" y="3458021"/>
            <a:ext cx="8868429" cy="2891817"/>
          </a:xfrm>
        </p:spPr>
        <p:txBody>
          <a:bodyPr>
            <a:norm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000" dirty="0"/>
              <a:t>This “fishbone” or causal diagram is not all-encompassing, the final word about the system within which cadet leadership occurs. However, most highly-experienced CP officers are likely to agree it’s at least a fair summary of that system.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sz="2000" dirty="0"/>
              <a:t>One lesson of systems thinking is that we usually cannot identify just one component, fix it, and solve our problems. There’s no silver bullet.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sz="2000" dirty="0"/>
              <a:t>Rather, we need to see the system, struggle to identify the centers of gravity, the places where we think an intervention is worth trying.</a:t>
            </a:r>
          </a:p>
        </p:txBody>
      </p:sp>
      <p:pic>
        <p:nvPicPr>
          <p:cNvPr id="6" name="Picture 5" descr="A close-up of a chart&#10;&#10;Description automatically generated">
            <a:extLst>
              <a:ext uri="{FF2B5EF4-FFF2-40B4-BE49-F238E27FC236}">
                <a16:creationId xmlns:a16="http://schemas.microsoft.com/office/drawing/2014/main" id="{800C3AC7-07F9-627C-1DCA-622AC0158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704" y="508162"/>
            <a:ext cx="6423764" cy="19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68AB-1335-B856-399E-B3530AE5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DESIGNING THE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AE024-DB82-17BD-65A3-4F6EEDD1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GOAL:  		</a:t>
            </a:r>
            <a:r>
              <a:rPr lang="en-US" sz="2400" b="1" dirty="0">
                <a:latin typeface="Rajdhani" panose="02000000000000000000" pitchFamily="2" charset="77"/>
                <a:cs typeface="Rajdhani" panose="02000000000000000000" pitchFamily="2" charset="77"/>
              </a:rPr>
              <a:t>INCREASE ”EMPOWERMENT” AMONG WEAKEST SQUADRONS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sz="2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OBJECTIVES: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Focus on Fundamentals:  Show cadets a simple path to leading change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Add Peer Support:  Pair cadets up vs. the “sole command” model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Mitigate COVID: no role models from “last year’s” cadre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Embed scaffolding and fading into the process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dirty="0"/>
              <a:t>Provide single set of info to cadets &amp; adults</a:t>
            </a:r>
          </a:p>
        </p:txBody>
      </p:sp>
    </p:spTree>
    <p:extLst>
      <p:ext uri="{BB962C8B-B14F-4D97-AF65-F5344CB8AC3E}">
        <p14:creationId xmlns:p14="http://schemas.microsoft.com/office/powerpoint/2010/main" val="3046400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917CB5-1E43-F05D-42B6-7A2992812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258720"/>
              </p:ext>
            </p:extLst>
          </p:nvPr>
        </p:nvGraphicFramePr>
        <p:xfrm>
          <a:off x="838200" y="180385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CF7772-69F6-3856-B14E-302329DE03FB}"/>
              </a:ext>
            </a:extLst>
          </p:cNvPr>
          <p:cNvSpPr txBox="1"/>
          <p:nvPr/>
        </p:nvSpPr>
        <p:spPr>
          <a:xfrm>
            <a:off x="751114" y="801563"/>
            <a:ext cx="901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ajdhani" panose="02000000000000000000" pitchFamily="2" charset="77"/>
                <a:cs typeface="Rajdhani" panose="02000000000000000000" pitchFamily="2" charset="77"/>
              </a:rPr>
              <a:t>SIMPLE MODEL FOR CADET CHANGE INITIATIVES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522DC5-3015-6ADE-628B-F0A0023815EF}"/>
              </a:ext>
            </a:extLst>
          </p:cNvPr>
          <p:cNvSpPr/>
          <p:nvPr/>
        </p:nvSpPr>
        <p:spPr>
          <a:xfrm>
            <a:off x="4506686" y="1894115"/>
            <a:ext cx="420624" cy="424542"/>
          </a:xfrm>
          <a:prstGeom prst="ellipse">
            <a:avLst/>
          </a:prstGeom>
          <a:solidFill>
            <a:srgbClr val="A3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ajdhani" panose="02000000000000000000" pitchFamily="2" charset="77"/>
                <a:cs typeface="Rajdhani" panose="02000000000000000000" pitchFamily="2" charset="77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1725B3-E99C-B734-1CD3-EE2A1296A0DB}"/>
              </a:ext>
            </a:extLst>
          </p:cNvPr>
          <p:cNvSpPr/>
          <p:nvPr/>
        </p:nvSpPr>
        <p:spPr>
          <a:xfrm>
            <a:off x="6912429" y="3352798"/>
            <a:ext cx="420624" cy="424542"/>
          </a:xfrm>
          <a:prstGeom prst="ellipse">
            <a:avLst/>
          </a:prstGeom>
          <a:solidFill>
            <a:srgbClr val="A3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ajdhani" panose="02000000000000000000" pitchFamily="2" charset="77"/>
                <a:cs typeface="Rajdhani" panose="02000000000000000000" pitchFamily="2" charset="77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012B90-9CD2-B175-963C-4A53DAF4F9DE}"/>
              </a:ext>
            </a:extLst>
          </p:cNvPr>
          <p:cNvSpPr/>
          <p:nvPr/>
        </p:nvSpPr>
        <p:spPr>
          <a:xfrm>
            <a:off x="4506686" y="4887687"/>
            <a:ext cx="420624" cy="424542"/>
          </a:xfrm>
          <a:prstGeom prst="ellipse">
            <a:avLst/>
          </a:prstGeom>
          <a:solidFill>
            <a:srgbClr val="A3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ajdhani" panose="02000000000000000000" pitchFamily="2" charset="77"/>
                <a:cs typeface="Rajdhani" panose="02000000000000000000" pitchFamily="2" charset="77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DCBB67-D41A-4D1A-BA64-9A0FFFF178D9}"/>
              </a:ext>
            </a:extLst>
          </p:cNvPr>
          <p:cNvSpPr/>
          <p:nvPr/>
        </p:nvSpPr>
        <p:spPr>
          <a:xfrm>
            <a:off x="2024743" y="3352798"/>
            <a:ext cx="420624" cy="424542"/>
          </a:xfrm>
          <a:prstGeom prst="ellipse">
            <a:avLst/>
          </a:prstGeom>
          <a:solidFill>
            <a:srgbClr val="A3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Rajdhani" panose="02000000000000000000" pitchFamily="2" charset="77"/>
                <a:cs typeface="Rajdhani" panose="02000000000000000000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67631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2B4FB1-77CA-161B-1751-99B66788E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44" y="1223055"/>
            <a:ext cx="10514555" cy="2484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KEY QUESTION</a:t>
            </a:r>
            <a:endParaRPr lang="en-US" sz="4800" b="1" dirty="0">
              <a:latin typeface="Rajdhani" panose="02000000000000000000" pitchFamily="2" charset="77"/>
              <a:cs typeface="Rajdhani" panose="02000000000000000000" pitchFamily="2" charset="77"/>
            </a:endParaRPr>
          </a:p>
          <a:p>
            <a:pPr marL="0" indent="0" algn="ctr">
              <a:buNone/>
            </a:pPr>
            <a:r>
              <a:rPr lang="en-US" sz="4800" b="1" dirty="0">
                <a:latin typeface="Rajdhani" panose="02000000000000000000" pitchFamily="2" charset="77"/>
                <a:cs typeface="Rajdhani" panose="02000000000000000000" pitchFamily="2" charset="77"/>
              </a:rPr>
              <a:t>How do we increase our capacity </a:t>
            </a:r>
          </a:p>
          <a:p>
            <a:pPr marL="0" indent="0" algn="ctr">
              <a:buNone/>
            </a:pPr>
            <a:r>
              <a:rPr lang="en-US" sz="4800" b="1" dirty="0">
                <a:latin typeface="Rajdhani" panose="02000000000000000000" pitchFamily="2" charset="77"/>
                <a:cs typeface="Rajdhani" panose="02000000000000000000" pitchFamily="2" charset="77"/>
              </a:rPr>
              <a:t>to empower cadets?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D0D59-2CC1-4FFC-A4C4-9BF4D6A8E32C}"/>
              </a:ext>
            </a:extLst>
          </p:cNvPr>
          <p:cNvSpPr txBox="1"/>
          <p:nvPr/>
        </p:nvSpPr>
        <p:spPr>
          <a:xfrm>
            <a:off x="1823113" y="4744243"/>
            <a:ext cx="85427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A32632"/>
                </a:solidFill>
              </a:rPr>
              <a:t>Standby for a new model for empowering cadets </a:t>
            </a:r>
          </a:p>
          <a:p>
            <a:pPr algn="ctr"/>
            <a:r>
              <a:rPr lang="en-US" sz="3200" b="1" i="1" dirty="0">
                <a:solidFill>
                  <a:srgbClr val="A32632"/>
                </a:solidFill>
              </a:rPr>
              <a:t>to lead changes in their squadrons.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5DB4DC-1E8D-C37B-3E69-65EE46ADB609}"/>
              </a:ext>
            </a:extLst>
          </p:cNvPr>
          <p:cNvCxnSpPr/>
          <p:nvPr/>
        </p:nvCxnSpPr>
        <p:spPr>
          <a:xfrm>
            <a:off x="2750024" y="4271375"/>
            <a:ext cx="6688899" cy="0"/>
          </a:xfrm>
          <a:prstGeom prst="line">
            <a:avLst/>
          </a:prstGeom>
          <a:ln w="19050">
            <a:solidFill>
              <a:srgbClr val="262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with text and images&#10;&#10;Description automatically generated">
            <a:extLst>
              <a:ext uri="{FF2B5EF4-FFF2-40B4-BE49-F238E27FC236}">
                <a16:creationId xmlns:a16="http://schemas.microsoft.com/office/drawing/2014/main" id="{8926C6B2-F234-DE66-62E0-7620B2777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57" y="0"/>
            <a:ext cx="11293486" cy="6858000"/>
          </a:xfrm>
        </p:spPr>
      </p:pic>
    </p:spTree>
    <p:extLst>
      <p:ext uri="{BB962C8B-B14F-4D97-AF65-F5344CB8AC3E}">
        <p14:creationId xmlns:p14="http://schemas.microsoft.com/office/powerpoint/2010/main" val="260068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E424-AC16-1A3A-6086-8049714C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HOW YOU CAN HELP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4AB6-15DD-88DD-7697-29BF86A9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947"/>
            <a:ext cx="10515600" cy="4351338"/>
          </a:xfrm>
        </p:spPr>
        <p:txBody>
          <a:bodyPr/>
          <a:lstStyle/>
          <a:p>
            <a:pPr marL="520700" indent="-520700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Attacking the right parts of the system?</a:t>
            </a:r>
          </a:p>
          <a:p>
            <a:pPr marL="520700" indent="-520700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If Lead2Change attempts stumble, how, why?</a:t>
            </a:r>
          </a:p>
          <a:p>
            <a:pPr marL="520700" indent="-520700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How do we roll it out? (National)</a:t>
            </a:r>
          </a:p>
          <a:p>
            <a:pPr marL="520700" indent="-520700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How do you roll it out? (Local)</a:t>
            </a:r>
          </a:p>
          <a:p>
            <a:pPr marL="520700" indent="-520700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Will the new Glossary help some CP Officers?</a:t>
            </a:r>
          </a:p>
          <a:p>
            <a:pPr marL="520700" indent="-520700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Success:  Measure against first survey respondents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E6688-E2EB-D0E7-B92E-F9A3F8D12B06}"/>
              </a:ext>
            </a:extLst>
          </p:cNvPr>
          <p:cNvSpPr/>
          <p:nvPr/>
        </p:nvSpPr>
        <p:spPr>
          <a:xfrm>
            <a:off x="1" y="5912285"/>
            <a:ext cx="12192000" cy="945715"/>
          </a:xfrm>
          <a:prstGeom prst="rect">
            <a:avLst/>
          </a:prstGeom>
          <a:solidFill>
            <a:srgbClr val="A3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CBE6F-BEA6-F2FE-C1AB-F39C1716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5514"/>
            <a:ext cx="6444343" cy="4511449"/>
          </a:xfrm>
        </p:spPr>
        <p:txBody>
          <a:bodyPr/>
          <a:lstStyle/>
          <a:p>
            <a:r>
              <a:rPr lang="en-US" dirty="0"/>
              <a:t>I want to host a bivouac.</a:t>
            </a:r>
          </a:p>
          <a:p>
            <a:pPr lvl="1"/>
            <a:r>
              <a:rPr lang="en-US" dirty="0"/>
              <a:t>Slow roll</a:t>
            </a:r>
          </a:p>
          <a:p>
            <a:pPr lvl="1"/>
            <a:r>
              <a:rPr lang="en-US" dirty="0"/>
              <a:t>Go for it, but cadet left to own, falters</a:t>
            </a:r>
          </a:p>
          <a:p>
            <a:pPr lvl="1"/>
            <a:r>
              <a:rPr lang="en-US" dirty="0"/>
              <a:t>Denied for reasons that aren’t showstoppers</a:t>
            </a:r>
          </a:p>
          <a:p>
            <a:r>
              <a:rPr lang="en-US" dirty="0"/>
              <a:t>Here’s my plan</a:t>
            </a:r>
          </a:p>
          <a:p>
            <a:pPr lvl="1"/>
            <a:r>
              <a:rPr lang="en-US" dirty="0"/>
              <a:t>It’s incomplete or vague</a:t>
            </a:r>
          </a:p>
          <a:p>
            <a:pPr lvl="1"/>
            <a:r>
              <a:rPr lang="en-US" dirty="0"/>
              <a:t>It’s going in an </a:t>
            </a:r>
            <a:r>
              <a:rPr lang="en-US" dirty="0" err="1"/>
              <a:t>untennable</a:t>
            </a:r>
            <a:r>
              <a:rPr lang="en-US" dirty="0"/>
              <a:t> direction</a:t>
            </a:r>
          </a:p>
          <a:p>
            <a:pPr lvl="1"/>
            <a:r>
              <a:rPr lang="en-US" dirty="0"/>
              <a:t>Too much, too fast</a:t>
            </a:r>
          </a:p>
          <a:p>
            <a:r>
              <a:rPr lang="en-US" dirty="0"/>
              <a:t>Senior: step aside, I’ll take over</a:t>
            </a:r>
          </a:p>
          <a:p>
            <a:r>
              <a:rPr lang="en-US" dirty="0"/>
              <a:t>We did it, but learned nothing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28992E-0B19-E535-D605-619EB8D23893}"/>
              </a:ext>
            </a:extLst>
          </p:cNvPr>
          <p:cNvSpPr txBox="1"/>
          <p:nvPr/>
        </p:nvSpPr>
        <p:spPr>
          <a:xfrm>
            <a:off x="9279272" y="849086"/>
            <a:ext cx="207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Youth voice</a:t>
            </a:r>
          </a:p>
          <a:p>
            <a:r>
              <a:rPr lang="en-US" dirty="0"/>
              <a:t>Free choice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860C7-F9B5-5449-FBAB-F1F3CDD2D4AC}"/>
              </a:ext>
            </a:extLst>
          </p:cNvPr>
          <p:cNvSpPr txBox="1"/>
          <p:nvPr/>
        </p:nvSpPr>
        <p:spPr>
          <a:xfrm>
            <a:off x="8598187" y="2692177"/>
            <a:ext cx="268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 decision-making</a:t>
            </a:r>
          </a:p>
          <a:p>
            <a:r>
              <a:rPr lang="en-US" dirty="0"/>
              <a:t>Youth – adult partnerships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677E6-F9A1-FE26-CBE2-94BDEAD44457}"/>
              </a:ext>
            </a:extLst>
          </p:cNvPr>
          <p:cNvSpPr txBox="1"/>
          <p:nvPr/>
        </p:nvSpPr>
        <p:spPr>
          <a:xfrm>
            <a:off x="9176657" y="3981157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Scaffolds &amp; fading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BFB9F-5F81-600F-31D7-B5DD2F78B3AB}"/>
              </a:ext>
            </a:extLst>
          </p:cNvPr>
          <p:cNvSpPr txBox="1"/>
          <p:nvPr/>
        </p:nvSpPr>
        <p:spPr>
          <a:xfrm>
            <a:off x="8741229" y="4993138"/>
            <a:ext cx="190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Reflective 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C9427F-EA87-C943-19EF-085C530F1665}"/>
              </a:ext>
            </a:extLst>
          </p:cNvPr>
          <p:cNvSpPr txBox="1"/>
          <p:nvPr/>
        </p:nvSpPr>
        <p:spPr>
          <a:xfrm>
            <a:off x="1578429" y="772886"/>
            <a:ext cx="397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Can’t happen, won’t happen, here’s why</a:t>
            </a:r>
          </a:p>
        </p:txBody>
      </p:sp>
    </p:spTree>
    <p:extLst>
      <p:ext uri="{BB962C8B-B14F-4D97-AF65-F5344CB8AC3E}">
        <p14:creationId xmlns:p14="http://schemas.microsoft.com/office/powerpoint/2010/main" val="10200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4EC9-F665-8462-593A-623E497C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“Major Jones, can we schedule a bivouac?”</a:t>
            </a:r>
          </a:p>
        </p:txBody>
      </p:sp>
      <p:pic>
        <p:nvPicPr>
          <p:cNvPr id="5" name="Content Placeholder 4" descr="A group of people setting up tents under a tree&#10;&#10;Description automatically generated">
            <a:extLst>
              <a:ext uri="{FF2B5EF4-FFF2-40B4-BE49-F238E27FC236}">
                <a16:creationId xmlns:a16="http://schemas.microsoft.com/office/drawing/2014/main" id="{9C5DCB94-708F-FDD5-D78C-4F1A7B6D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3448" y="893989"/>
            <a:ext cx="12698896" cy="6678386"/>
          </a:xfrm>
          <a:effectLst>
            <a:softEdge rad="880131"/>
          </a:effectLst>
        </p:spPr>
      </p:pic>
    </p:spTree>
    <p:extLst>
      <p:ext uri="{BB962C8B-B14F-4D97-AF65-F5344CB8AC3E}">
        <p14:creationId xmlns:p14="http://schemas.microsoft.com/office/powerpoint/2010/main" val="356342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4EC9-F665-8462-593A-623E497C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“Major Jones, can we schedule a bivouac?”</a:t>
            </a:r>
          </a:p>
        </p:txBody>
      </p:sp>
      <p:pic>
        <p:nvPicPr>
          <p:cNvPr id="5" name="Content Placeholder 4" descr="A group of people setting up tents under a tree&#10;&#10;Description automatically generated">
            <a:extLst>
              <a:ext uri="{FF2B5EF4-FFF2-40B4-BE49-F238E27FC236}">
                <a16:creationId xmlns:a16="http://schemas.microsoft.com/office/drawing/2014/main" id="{9C5DCB94-708F-FDD5-D78C-4F1A7B6D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940" y="3022826"/>
            <a:ext cx="7682948" cy="4040484"/>
          </a:xfrm>
          <a:effectLst>
            <a:softEdge rad="880131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9E00CE-5781-D462-82C0-08A8BFF3789E}"/>
              </a:ext>
            </a:extLst>
          </p:cNvPr>
          <p:cNvSpPr txBox="1"/>
          <p:nvPr/>
        </p:nvSpPr>
        <p:spPr>
          <a:xfrm>
            <a:off x="12815888" y="2896437"/>
            <a:ext cx="20557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But here’s my plan</a:t>
            </a:r>
          </a:p>
          <a:p>
            <a:r>
              <a:rPr lang="en-US" sz="1800" dirty="0"/>
              <a:t>Wrong format</a:t>
            </a:r>
          </a:p>
          <a:p>
            <a:r>
              <a:rPr lang="en-US" sz="1800" dirty="0"/>
              <a:t>Incomplete, vague</a:t>
            </a:r>
          </a:p>
          <a:p>
            <a:r>
              <a:rPr lang="en-US" sz="1800" dirty="0"/>
              <a:t>Untenable direction</a:t>
            </a:r>
          </a:p>
          <a:p>
            <a:r>
              <a:rPr lang="en-US" sz="1800" dirty="0"/>
              <a:t>Too much, too fast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7919E-2FDB-75EC-E824-31D02A1C20A8}"/>
              </a:ext>
            </a:extLst>
          </p:cNvPr>
          <p:cNvSpPr txBox="1"/>
          <p:nvPr/>
        </p:nvSpPr>
        <p:spPr>
          <a:xfrm>
            <a:off x="13615988" y="4700588"/>
            <a:ext cx="30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Step aside, cadet, I’ll take over</a:t>
            </a:r>
          </a:p>
          <a:p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41810B45-4310-DC0B-58B5-348039F1D8BF}"/>
              </a:ext>
            </a:extLst>
          </p:cNvPr>
          <p:cNvSpPr/>
          <p:nvPr/>
        </p:nvSpPr>
        <p:spPr>
          <a:xfrm>
            <a:off x="284494" y="3120164"/>
            <a:ext cx="3095220" cy="1411426"/>
          </a:xfrm>
          <a:prstGeom prst="wedgeEllipseCallout">
            <a:avLst>
              <a:gd name="adj1" fmla="val 14670"/>
              <a:gd name="adj2" fmla="val 102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“Maybe someday.”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7E89E1E-4D28-D68E-3789-EF6DA8A8ED67}"/>
              </a:ext>
            </a:extLst>
          </p:cNvPr>
          <p:cNvSpPr/>
          <p:nvPr/>
        </p:nvSpPr>
        <p:spPr>
          <a:xfrm>
            <a:off x="5327374" y="2157413"/>
            <a:ext cx="4345264" cy="1616187"/>
          </a:xfrm>
          <a:prstGeom prst="wedgeEllipseCallout">
            <a:avLst>
              <a:gd name="adj1" fmla="val -31239"/>
              <a:gd name="adj2" fmla="val 886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“Nah. Wing doesn’t like that.”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A2BBAFEC-FC71-AB40-6AEB-B6AB5541E141}"/>
              </a:ext>
            </a:extLst>
          </p:cNvPr>
          <p:cNvSpPr/>
          <p:nvPr/>
        </p:nvSpPr>
        <p:spPr>
          <a:xfrm>
            <a:off x="2362200" y="1699713"/>
            <a:ext cx="3324226" cy="1411426"/>
          </a:xfrm>
          <a:prstGeom prst="wedgeEllipseCallout">
            <a:avLst>
              <a:gd name="adj1" fmla="val 14670"/>
              <a:gd name="adj2" fmla="val 10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“Sure. Good luck.”</a:t>
            </a:r>
          </a:p>
        </p:txBody>
      </p:sp>
    </p:spTree>
    <p:extLst>
      <p:ext uri="{BB962C8B-B14F-4D97-AF65-F5344CB8AC3E}">
        <p14:creationId xmlns:p14="http://schemas.microsoft.com/office/powerpoint/2010/main" val="229969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4EC9-F665-8462-593A-623E497C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“But here’s my plan . . .”</a:t>
            </a:r>
          </a:p>
        </p:txBody>
      </p:sp>
      <p:pic>
        <p:nvPicPr>
          <p:cNvPr id="5" name="Content Placeholder 4" descr="A group of people setting up tents under a tree&#10;&#10;Description automatically generated">
            <a:extLst>
              <a:ext uri="{FF2B5EF4-FFF2-40B4-BE49-F238E27FC236}">
                <a16:creationId xmlns:a16="http://schemas.microsoft.com/office/drawing/2014/main" id="{9C5DCB94-708F-FDD5-D78C-4F1A7B6D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940" y="3022826"/>
            <a:ext cx="7682948" cy="4040484"/>
          </a:xfrm>
          <a:effectLst>
            <a:softEdge rad="880131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67919E-2FDB-75EC-E824-31D02A1C20A8}"/>
              </a:ext>
            </a:extLst>
          </p:cNvPr>
          <p:cNvSpPr txBox="1"/>
          <p:nvPr/>
        </p:nvSpPr>
        <p:spPr>
          <a:xfrm>
            <a:off x="13615988" y="4700588"/>
            <a:ext cx="30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Step aside, cadet, I’ll take over</a:t>
            </a:r>
          </a:p>
          <a:p>
            <a:endParaRPr lang="en-US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41810B45-4310-DC0B-58B5-348039F1D8BF}"/>
              </a:ext>
            </a:extLst>
          </p:cNvPr>
          <p:cNvSpPr/>
          <p:nvPr/>
        </p:nvSpPr>
        <p:spPr>
          <a:xfrm>
            <a:off x="284494" y="3120164"/>
            <a:ext cx="3095220" cy="1411426"/>
          </a:xfrm>
          <a:prstGeom prst="wedgeEllipseCallout">
            <a:avLst>
              <a:gd name="adj1" fmla="val 14670"/>
              <a:gd name="adj2" fmla="val 102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“Wrong format.”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7E89E1E-4D28-D68E-3789-EF6DA8A8ED67}"/>
              </a:ext>
            </a:extLst>
          </p:cNvPr>
          <p:cNvSpPr/>
          <p:nvPr/>
        </p:nvSpPr>
        <p:spPr>
          <a:xfrm>
            <a:off x="5327374" y="2157413"/>
            <a:ext cx="3645176" cy="1616187"/>
          </a:xfrm>
          <a:prstGeom prst="wedgeEllipseCallout">
            <a:avLst>
              <a:gd name="adj1" fmla="val -31239"/>
              <a:gd name="adj2" fmla="val 886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“Too much, too fast.”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A2BBAFEC-FC71-AB40-6AEB-B6AB5541E141}"/>
              </a:ext>
            </a:extLst>
          </p:cNvPr>
          <p:cNvSpPr/>
          <p:nvPr/>
        </p:nvSpPr>
        <p:spPr>
          <a:xfrm>
            <a:off x="2362200" y="1699713"/>
            <a:ext cx="3324226" cy="1411426"/>
          </a:xfrm>
          <a:prstGeom prst="wedgeEllipseCallout">
            <a:avLst>
              <a:gd name="adj1" fmla="val 14670"/>
              <a:gd name="adj2" fmla="val 10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“Way too vague.”</a:t>
            </a:r>
          </a:p>
        </p:txBody>
      </p:sp>
    </p:spTree>
    <p:extLst>
      <p:ext uri="{BB962C8B-B14F-4D97-AF65-F5344CB8AC3E}">
        <p14:creationId xmlns:p14="http://schemas.microsoft.com/office/powerpoint/2010/main" val="57552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4EC9-F665-8462-593A-623E497C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“Here we are, beautiful day!”</a:t>
            </a:r>
          </a:p>
        </p:txBody>
      </p:sp>
      <p:pic>
        <p:nvPicPr>
          <p:cNvPr id="5" name="Content Placeholder 4" descr="A group of people setting up tents under a tree&#10;&#10;Description automatically generated">
            <a:extLst>
              <a:ext uri="{FF2B5EF4-FFF2-40B4-BE49-F238E27FC236}">
                <a16:creationId xmlns:a16="http://schemas.microsoft.com/office/drawing/2014/main" id="{9C5DCB94-708F-FDD5-D78C-4F1A7B6D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940" y="3022826"/>
            <a:ext cx="7682948" cy="4040484"/>
          </a:xfrm>
          <a:effectLst>
            <a:softEdge rad="880131"/>
          </a:effectLst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A2BBAFEC-FC71-AB40-6AEB-B6AB5541E141}"/>
              </a:ext>
            </a:extLst>
          </p:cNvPr>
          <p:cNvSpPr/>
          <p:nvPr/>
        </p:nvSpPr>
        <p:spPr>
          <a:xfrm>
            <a:off x="1485900" y="1699712"/>
            <a:ext cx="4872038" cy="1729287"/>
          </a:xfrm>
          <a:prstGeom prst="wedgeEllipseCallout">
            <a:avLst>
              <a:gd name="adj1" fmla="val 14670"/>
              <a:gd name="adj2" fmla="val 10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“Step aside, cadet, I’ve got this.”</a:t>
            </a:r>
          </a:p>
        </p:txBody>
      </p:sp>
    </p:spTree>
    <p:extLst>
      <p:ext uri="{BB962C8B-B14F-4D97-AF65-F5344CB8AC3E}">
        <p14:creationId xmlns:p14="http://schemas.microsoft.com/office/powerpoint/2010/main" val="427415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4EC9-F665-8462-593A-623E497C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“Time to go home now . . .”</a:t>
            </a:r>
          </a:p>
        </p:txBody>
      </p:sp>
      <p:pic>
        <p:nvPicPr>
          <p:cNvPr id="5" name="Content Placeholder 4" descr="A group of people setting up tents under a tree&#10;&#10;Description automatically generated">
            <a:extLst>
              <a:ext uri="{FF2B5EF4-FFF2-40B4-BE49-F238E27FC236}">
                <a16:creationId xmlns:a16="http://schemas.microsoft.com/office/drawing/2014/main" id="{9C5DCB94-708F-FDD5-D78C-4F1A7B6D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940" y="3022826"/>
            <a:ext cx="7682948" cy="4040484"/>
          </a:xfrm>
          <a:effectLst>
            <a:softEdge rad="880131"/>
          </a:effectLst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A2BBAFEC-FC71-AB40-6AEB-B6AB5541E141}"/>
              </a:ext>
            </a:extLst>
          </p:cNvPr>
          <p:cNvSpPr/>
          <p:nvPr/>
        </p:nvSpPr>
        <p:spPr>
          <a:xfrm>
            <a:off x="471488" y="1699713"/>
            <a:ext cx="4872038" cy="1729287"/>
          </a:xfrm>
          <a:prstGeom prst="wedgeEllipseCallout">
            <a:avLst>
              <a:gd name="adj1" fmla="val 19502"/>
              <a:gd name="adj2" fmla="val 9187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“Did you learn anything?”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1B3227EB-2A42-4E1F-B6EF-A35854466176}"/>
              </a:ext>
            </a:extLst>
          </p:cNvPr>
          <p:cNvSpPr/>
          <p:nvPr/>
        </p:nvSpPr>
        <p:spPr>
          <a:xfrm>
            <a:off x="4412457" y="2423613"/>
            <a:ext cx="4872038" cy="1729287"/>
          </a:xfrm>
          <a:prstGeom prst="wedgeEllipseCallout">
            <a:avLst>
              <a:gd name="adj1" fmla="val -26972"/>
              <a:gd name="adj2" fmla="val 975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262E70"/>
                </a:solidFill>
              </a:rPr>
              <a:t>“I don’t know.”</a:t>
            </a:r>
          </a:p>
        </p:txBody>
      </p:sp>
    </p:spTree>
    <p:extLst>
      <p:ext uri="{BB962C8B-B14F-4D97-AF65-F5344CB8AC3E}">
        <p14:creationId xmlns:p14="http://schemas.microsoft.com/office/powerpoint/2010/main" val="147895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etting up tents under a tree&#10;&#10;Description automatically generated">
            <a:extLst>
              <a:ext uri="{FF2B5EF4-FFF2-40B4-BE49-F238E27FC236}">
                <a16:creationId xmlns:a16="http://schemas.microsoft.com/office/drawing/2014/main" id="{9C5DCB94-708F-FDD5-D78C-4F1A7B6DA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2940" y="3022826"/>
            <a:ext cx="7682948" cy="4040484"/>
          </a:xfrm>
          <a:effectLst>
            <a:softEdge rad="880131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7E0DF7-B3D5-60BB-5497-7A3E465F5118}"/>
              </a:ext>
            </a:extLst>
          </p:cNvPr>
          <p:cNvSpPr txBox="1"/>
          <p:nvPr/>
        </p:nvSpPr>
        <p:spPr>
          <a:xfrm>
            <a:off x="1752600" y="1522415"/>
            <a:ext cx="61939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/>
              <a:t>The previous hypotheticals represent missed opportunities. While many squadrons know how to deliver high-quality leadership opportunities, we have to admit that it’s conceivable for cadets to experience those roadblocks in units that are just starting-up or rebuilding.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040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soldiers standing in a field&#10;&#10;Description automatically generated">
            <a:extLst>
              <a:ext uri="{FF2B5EF4-FFF2-40B4-BE49-F238E27FC236}">
                <a16:creationId xmlns:a16="http://schemas.microsoft.com/office/drawing/2014/main" id="{9881035F-62E7-3F9A-1C5C-C59B1B63B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1219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B2D6D-1CF2-5900-210D-13D44E8C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8057"/>
            <a:ext cx="10515600" cy="1160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262E70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Is the Cadet Program cadet run?</a:t>
            </a:r>
          </a:p>
        </p:txBody>
      </p:sp>
    </p:spTree>
    <p:extLst>
      <p:ext uri="{BB962C8B-B14F-4D97-AF65-F5344CB8AC3E}">
        <p14:creationId xmlns:p14="http://schemas.microsoft.com/office/powerpoint/2010/main" val="1565179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885</Words>
  <Application>Microsoft Macintosh PowerPoint</Application>
  <PresentationFormat>Widescreen</PresentationFormat>
  <Paragraphs>114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Rajdhani</vt:lpstr>
      <vt:lpstr>Rajdhani SemiBold</vt:lpstr>
      <vt:lpstr>Office Theme</vt:lpstr>
      <vt:lpstr>Empowering Today’s Cadets</vt:lpstr>
      <vt:lpstr>PowerPoint Presentation</vt:lpstr>
      <vt:lpstr>“Major Jones, can we schedule a bivouac?”</vt:lpstr>
      <vt:lpstr>“Major Jones, can we schedule a bivouac?”</vt:lpstr>
      <vt:lpstr>“But here’s my plan . . .”</vt:lpstr>
      <vt:lpstr>“Here we are, beautiful day!”</vt:lpstr>
      <vt:lpstr>“Time to go home now . . 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FISHBONES or CAUSAL DIAGRAMS</vt:lpstr>
      <vt:lpstr>DESIGNING THE INTERVENTION</vt:lpstr>
      <vt:lpstr>PowerPoint Presentation</vt:lpstr>
      <vt:lpstr>PowerPoint Presentation</vt:lpstr>
      <vt:lpstr>HOW YOU CAN HELP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Today’s Cadets</dc:title>
  <dc:creator>LaFond, Curt</dc:creator>
  <cp:lastModifiedBy>LaFond, Curt</cp:lastModifiedBy>
  <cp:revision>35</cp:revision>
  <cp:lastPrinted>2024-01-09T23:28:55Z</cp:lastPrinted>
  <dcterms:created xsi:type="dcterms:W3CDTF">2024-01-09T13:39:38Z</dcterms:created>
  <dcterms:modified xsi:type="dcterms:W3CDTF">2024-04-12T13:29:44Z</dcterms:modified>
</cp:coreProperties>
</file>