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sldIdLst>
    <p:sldId id="262" r:id="rId3"/>
    <p:sldId id="267" r:id="rId4"/>
    <p:sldId id="257" r:id="rId5"/>
    <p:sldId id="268" r:id="rId6"/>
    <p:sldId id="259" r:id="rId7"/>
    <p:sldId id="266"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426828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156331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331166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879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122727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F3525E9-8D49-8F44-A256-99D012E412B0}"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3251870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F3525E9-8D49-8F44-A256-99D012E412B0}"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128888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525E9-8D49-8F44-A256-99D012E412B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275701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525E9-8D49-8F44-A256-99D012E412B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411732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F3525E9-8D49-8F44-A256-99D012E412B0}"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246718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525E9-8D49-8F44-A256-99D012E412B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28049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525E9-8D49-8F44-A256-99D012E412B0}"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183943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245325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3525E9-8D49-8F44-A256-99D012E412B0}"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275190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3525E9-8D49-8F44-A256-99D012E412B0}"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66067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525E9-8D49-8F44-A256-99D012E412B0}"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44793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3525E9-8D49-8F44-A256-99D012E412B0}"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7C5C2-D7FC-1C42-9B3A-93F0D9FE3EA2}" type="slidenum">
              <a:rPr lang="en-US" smtClean="0"/>
              <a:t>‹#›</a:t>
            </a:fld>
            <a:endParaRPr lang="en-US"/>
          </a:p>
        </p:txBody>
      </p:sp>
    </p:spTree>
    <p:extLst>
      <p:ext uri="{BB962C8B-B14F-4D97-AF65-F5344CB8AC3E}">
        <p14:creationId xmlns:p14="http://schemas.microsoft.com/office/powerpoint/2010/main" val="3266980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15878" y="186895"/>
            <a:ext cx="11647008" cy="6369611"/>
          </a:xfrm>
          <a:prstGeom prst="rect">
            <a:avLst/>
          </a:prstGeom>
          <a:blipFill>
            <a:blip r:embed="rId3" cstate="print"/>
            <a:stretch>
              <a:fillRect/>
            </a:stretch>
          </a:blipFill>
        </p:spPr>
        <p:txBody>
          <a:bodyPr wrap="square" lIns="0" tIns="0" rIns="0" bIns="0" rtlCol="0"/>
          <a:lstStyle/>
          <a:p>
            <a:endParaRPr sz="1588"/>
          </a:p>
        </p:txBody>
      </p:sp>
      <p:sp>
        <p:nvSpPr>
          <p:cNvPr id="17" name="bk object 17"/>
          <p:cNvSpPr/>
          <p:nvPr/>
        </p:nvSpPr>
        <p:spPr>
          <a:xfrm>
            <a:off x="8343192" y="4652838"/>
            <a:ext cx="3234281" cy="2205161"/>
          </a:xfrm>
          <a:prstGeom prst="rect">
            <a:avLst/>
          </a:prstGeom>
          <a:blipFill>
            <a:blip r:embed="rId4" cstate="print"/>
            <a:stretch>
              <a:fillRect/>
            </a:stretch>
          </a:blipFill>
        </p:spPr>
        <p:txBody>
          <a:bodyPr wrap="square" lIns="0" tIns="0" rIns="0" bIns="0" rtlCol="0"/>
          <a:lstStyle/>
          <a:p>
            <a:endParaRPr sz="1588"/>
          </a:p>
        </p:txBody>
      </p:sp>
      <p:sp>
        <p:nvSpPr>
          <p:cNvPr id="18" name="bk object 18"/>
          <p:cNvSpPr/>
          <p:nvPr/>
        </p:nvSpPr>
        <p:spPr>
          <a:xfrm>
            <a:off x="8451273" y="6530228"/>
            <a:ext cx="3498273" cy="327772"/>
          </a:xfrm>
          <a:custGeom>
            <a:avLst/>
            <a:gdLst/>
            <a:ahLst/>
            <a:cxnLst/>
            <a:rect l="l" t="t" r="r" b="b"/>
            <a:pathLst>
              <a:path w="2886075" h="371475">
                <a:moveTo>
                  <a:pt x="2886075" y="371475"/>
                </a:moveTo>
                <a:lnTo>
                  <a:pt x="2886075" y="0"/>
                </a:lnTo>
                <a:lnTo>
                  <a:pt x="0" y="0"/>
                </a:lnTo>
                <a:lnTo>
                  <a:pt x="0" y="371475"/>
                </a:lnTo>
                <a:lnTo>
                  <a:pt x="2886075" y="371475"/>
                </a:lnTo>
                <a:close/>
              </a:path>
            </a:pathLst>
          </a:custGeom>
          <a:solidFill>
            <a:srgbClr val="FFFFFF"/>
          </a:solidFill>
        </p:spPr>
        <p:txBody>
          <a:bodyPr wrap="square" lIns="0" tIns="0" rIns="0" bIns="0" rtlCol="0"/>
          <a:lstStyle/>
          <a:p>
            <a:endParaRPr sz="1588"/>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F3525E9-8D49-8F44-A256-99D012E412B0}" type="datetimeFigureOut">
              <a:rPr lang="en-US" smtClean="0"/>
              <a:t>7/8/2022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87C5C2-D7FC-1C42-9B3A-93F0D9FE3EA2}" type="slidenum">
              <a:rPr lang="en-US" smtClean="0"/>
              <a:t>‹#›</a:t>
            </a:fld>
            <a:endParaRPr lang="en-US"/>
          </a:p>
        </p:txBody>
      </p:sp>
    </p:spTree>
    <p:extLst>
      <p:ext uri="{BB962C8B-B14F-4D97-AF65-F5344CB8AC3E}">
        <p14:creationId xmlns:p14="http://schemas.microsoft.com/office/powerpoint/2010/main" val="619533867"/>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360E-EF56-7F01-1443-4998F6E3A2D7}"/>
              </a:ext>
            </a:extLst>
          </p:cNvPr>
          <p:cNvSpPr>
            <a:spLocks noGrp="1"/>
          </p:cNvSpPr>
          <p:nvPr>
            <p:ph type="title"/>
          </p:nvPr>
        </p:nvSpPr>
        <p:spPr>
          <a:xfrm>
            <a:off x="849086" y="1257754"/>
            <a:ext cx="3679371" cy="2073275"/>
          </a:xfrm>
        </p:spPr>
        <p:txBody>
          <a:bodyPr>
            <a:normAutofit fontScale="90000"/>
          </a:bodyPr>
          <a:lstStyle/>
          <a:p>
            <a:r>
              <a:rPr lang="en-US" dirty="0"/>
              <a:t>Notes for </a:t>
            </a:r>
            <a:br>
              <a:rPr lang="en-US" dirty="0"/>
            </a:br>
            <a:r>
              <a:rPr lang="en-US" dirty="0"/>
              <a:t>Senior Staff </a:t>
            </a:r>
            <a:br>
              <a:rPr lang="en-US" dirty="0"/>
            </a:br>
            <a:r>
              <a:rPr lang="en-US" dirty="0"/>
              <a:t>&amp; Cadet Cadre</a:t>
            </a:r>
          </a:p>
        </p:txBody>
      </p:sp>
      <p:sp>
        <p:nvSpPr>
          <p:cNvPr id="3" name="Content Placeholder 2">
            <a:extLst>
              <a:ext uri="{FF2B5EF4-FFF2-40B4-BE49-F238E27FC236}">
                <a16:creationId xmlns:a16="http://schemas.microsoft.com/office/drawing/2014/main" id="{1A7B23AB-D72F-6AB4-B877-A4870FADA495}"/>
              </a:ext>
            </a:extLst>
          </p:cNvPr>
          <p:cNvSpPr>
            <a:spLocks noGrp="1"/>
          </p:cNvSpPr>
          <p:nvPr>
            <p:ph idx="1"/>
          </p:nvPr>
        </p:nvSpPr>
        <p:spPr>
          <a:xfrm>
            <a:off x="4833258" y="1023257"/>
            <a:ext cx="6297385" cy="4422094"/>
          </a:xfrm>
        </p:spPr>
        <p:txBody>
          <a:bodyPr>
            <a:normAutofit/>
          </a:bodyPr>
          <a:lstStyle/>
          <a:p>
            <a:pPr marL="0" indent="0">
              <a:lnSpc>
                <a:spcPct val="100000"/>
              </a:lnSpc>
              <a:buNone/>
            </a:pPr>
            <a:r>
              <a:rPr lang="en-US" sz="1400" dirty="0"/>
              <a:t>This deck is an optional resource for implementing the “emphasis items” I requested in my memo (via CAP/CP) of 8 July 2022. </a:t>
            </a:r>
          </a:p>
          <a:p>
            <a:pPr marL="0" indent="0">
              <a:lnSpc>
                <a:spcPct val="100000"/>
              </a:lnSpc>
              <a:buNone/>
            </a:pPr>
            <a:r>
              <a:rPr lang="en-US" sz="1400" dirty="0"/>
              <a:t>Feel free to use this deck as-is or adjust it to match your location’s needs. </a:t>
            </a:r>
          </a:p>
          <a:p>
            <a:pPr marL="0" indent="0">
              <a:lnSpc>
                <a:spcPct val="100000"/>
              </a:lnSpc>
              <a:buNone/>
            </a:pPr>
            <a:r>
              <a:rPr lang="en-US" sz="1400" dirty="0"/>
              <a:t>The “Basic Expectations of Cadets” portion should be covered briefly with the full cadet corps during the Honor Agreement session (Lesson C1). Even more, at the end of the first day, when cadets are in their flights, please take 10 minutes to discuss that list in that small group setting. </a:t>
            </a:r>
          </a:p>
          <a:p>
            <a:pPr>
              <a:lnSpc>
                <a:spcPct val="100000"/>
              </a:lnSpc>
            </a:pPr>
            <a:r>
              <a:rPr lang="en-US" sz="1400" dirty="0"/>
              <a:t>Have cadets read the items aloud one at a time and then pause to ask if anyone in the group can elaborate on that point. </a:t>
            </a:r>
          </a:p>
          <a:p>
            <a:pPr>
              <a:lnSpc>
                <a:spcPct val="100000"/>
              </a:lnSpc>
            </a:pPr>
            <a:r>
              <a:rPr lang="en-US" sz="1400" dirty="0"/>
              <a:t>What’s that expectation really mean in your own words? Discuss.</a:t>
            </a:r>
          </a:p>
          <a:p>
            <a:pPr>
              <a:lnSpc>
                <a:spcPct val="100000"/>
              </a:lnSpc>
            </a:pPr>
            <a:r>
              <a:rPr lang="en-US" sz="1400" dirty="0"/>
              <a:t>Why’s that an expectation? Discuss.</a:t>
            </a:r>
          </a:p>
          <a:p>
            <a:pPr>
              <a:lnSpc>
                <a:spcPct val="100000"/>
              </a:lnSpc>
            </a:pPr>
            <a:r>
              <a:rPr lang="en-US" sz="1400" dirty="0"/>
              <a:t>Ever seen something like that behavior happen at some other event in your life? Discuss.  </a:t>
            </a:r>
          </a:p>
          <a:p>
            <a:pPr>
              <a:lnSpc>
                <a:spcPct val="100000"/>
              </a:lnSpc>
            </a:pPr>
            <a:r>
              <a:rPr lang="en-US" sz="1400" dirty="0"/>
              <a:t>What else is the list missing that our flight feels is important and wants to add? </a:t>
            </a:r>
          </a:p>
        </p:txBody>
      </p:sp>
      <p:sp>
        <p:nvSpPr>
          <p:cNvPr id="4" name="TextBox 3">
            <a:extLst>
              <a:ext uri="{FF2B5EF4-FFF2-40B4-BE49-F238E27FC236}">
                <a16:creationId xmlns:a16="http://schemas.microsoft.com/office/drawing/2014/main" id="{84A90D6B-B483-DA1A-C609-074CC34EA3C5}"/>
              </a:ext>
            </a:extLst>
          </p:cNvPr>
          <p:cNvSpPr txBox="1"/>
          <p:nvPr/>
        </p:nvSpPr>
        <p:spPr>
          <a:xfrm>
            <a:off x="8275865" y="5363813"/>
            <a:ext cx="1749133" cy="1169551"/>
          </a:xfrm>
          <a:prstGeom prst="rect">
            <a:avLst/>
          </a:prstGeom>
          <a:noFill/>
        </p:spPr>
        <p:txBody>
          <a:bodyPr wrap="none" rtlCol="0">
            <a:spAutoFit/>
          </a:bodyPr>
          <a:lstStyle/>
          <a:p>
            <a:r>
              <a:rPr lang="en-US" sz="1400" dirty="0"/>
              <a:t>Semper </a:t>
            </a:r>
            <a:r>
              <a:rPr lang="en-US" sz="1400" dirty="0" err="1"/>
              <a:t>Vigilans</a:t>
            </a:r>
            <a:r>
              <a:rPr lang="en-US" sz="1400" dirty="0"/>
              <a:t>!</a:t>
            </a:r>
          </a:p>
          <a:p>
            <a:endParaRPr lang="en-US" sz="1400" dirty="0"/>
          </a:p>
          <a:p>
            <a:r>
              <a:rPr lang="en-US" sz="1400" dirty="0"/>
              <a:t>EDWARD PHELKA</a:t>
            </a:r>
          </a:p>
          <a:p>
            <a:r>
              <a:rPr lang="en-US" sz="1400" dirty="0"/>
              <a:t>Major General, CAP</a:t>
            </a:r>
          </a:p>
          <a:p>
            <a:r>
              <a:rPr lang="en-US" sz="1400" dirty="0"/>
              <a:t>National Commander</a:t>
            </a:r>
          </a:p>
        </p:txBody>
      </p:sp>
    </p:spTree>
    <p:extLst>
      <p:ext uri="{BB962C8B-B14F-4D97-AF65-F5344CB8AC3E}">
        <p14:creationId xmlns:p14="http://schemas.microsoft.com/office/powerpoint/2010/main" val="403105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24E1-707C-813F-4C8A-EDCF5AE4EE1D}"/>
              </a:ext>
            </a:extLst>
          </p:cNvPr>
          <p:cNvSpPr>
            <a:spLocks noGrp="1"/>
          </p:cNvSpPr>
          <p:nvPr>
            <p:ph type="title"/>
          </p:nvPr>
        </p:nvSpPr>
        <p:spPr/>
        <p:txBody>
          <a:bodyPr/>
          <a:lstStyle/>
          <a:p>
            <a:r>
              <a:rPr lang="en-US" sz="5400" spc="0" dirty="0">
                <a:solidFill>
                  <a:schemeClr val="tx1">
                    <a:lumMod val="95000"/>
                  </a:schemeClr>
                </a:solidFill>
                <a:effectLst/>
                <a:latin typeface="Rajdhani SemiBold" panose="02000000000000000000" pitchFamily="2" charset="0"/>
                <a:cs typeface="Rajdhani SemiBold" panose="02000000000000000000" pitchFamily="2" charset="0"/>
              </a:rPr>
              <a:t>HONOR AGREEMENT</a:t>
            </a:r>
            <a:endParaRPr lang="en-US" dirty="0"/>
          </a:p>
        </p:txBody>
      </p:sp>
      <p:sp>
        <p:nvSpPr>
          <p:cNvPr id="3" name="Content Placeholder 2">
            <a:extLst>
              <a:ext uri="{FF2B5EF4-FFF2-40B4-BE49-F238E27FC236}">
                <a16:creationId xmlns:a16="http://schemas.microsoft.com/office/drawing/2014/main" id="{4CF5D33A-F6FB-5F19-E78C-2AF67EA9570D}"/>
              </a:ext>
            </a:extLst>
          </p:cNvPr>
          <p:cNvSpPr>
            <a:spLocks noGrp="1"/>
          </p:cNvSpPr>
          <p:nvPr>
            <p:ph idx="1"/>
          </p:nvPr>
        </p:nvSpPr>
        <p:spPr>
          <a:xfrm>
            <a:off x="1120000" y="4738255"/>
            <a:ext cx="10233800" cy="1438708"/>
          </a:xfrm>
        </p:spPr>
        <p:txBody>
          <a:bodyPr>
            <a:normAutofit fontScale="92500" lnSpcReduction="10000"/>
          </a:bodyPr>
          <a:lstStyle/>
          <a:p>
            <a:pPr marL="0" indent="0">
              <a:lnSpc>
                <a:spcPct val="100000"/>
              </a:lnSpc>
              <a:buNone/>
            </a:pPr>
            <a:r>
              <a:rPr lang="en-US" sz="2800" spc="0" dirty="0">
                <a:solidFill>
                  <a:schemeClr val="tx1">
                    <a:lumMod val="95000"/>
                  </a:schemeClr>
                </a:solidFill>
                <a:effectLst/>
                <a:latin typeface="Rajdhani SemiBold" panose="02000000000000000000" pitchFamily="2" charset="0"/>
                <a:cs typeface="Rajdhani SemiBold" panose="02000000000000000000" pitchFamily="2" charset="0"/>
              </a:rPr>
              <a:t>LESSON  C1</a:t>
            </a:r>
          </a:p>
          <a:p>
            <a:pPr marL="0" indent="0">
              <a:lnSpc>
                <a:spcPct val="100000"/>
              </a:lnSpc>
              <a:buNone/>
            </a:pPr>
            <a:r>
              <a:rPr lang="en-US" sz="2800" spc="0" dirty="0">
                <a:solidFill>
                  <a:schemeClr val="tx1">
                    <a:lumMod val="95000"/>
                  </a:schemeClr>
                </a:solidFill>
                <a:effectLst/>
                <a:latin typeface="Rajdhani SemiBold" panose="02000000000000000000" pitchFamily="2" charset="0"/>
                <a:cs typeface="Rajdhani SemiBold" panose="02000000000000000000" pitchFamily="2" charset="0"/>
              </a:rPr>
              <a:t>2022 SUMMER ENCAMPMENTS </a:t>
            </a:r>
          </a:p>
          <a:p>
            <a:pPr marL="0" indent="0">
              <a:lnSpc>
                <a:spcPct val="100000"/>
              </a:lnSpc>
              <a:buNone/>
            </a:pPr>
            <a:r>
              <a:rPr lang="en-US" sz="2800" spc="0" dirty="0">
                <a:solidFill>
                  <a:schemeClr val="tx1">
                    <a:lumMod val="95000"/>
                  </a:schemeClr>
                </a:solidFill>
                <a:effectLst/>
                <a:latin typeface="Rajdhani SemiBold" panose="02000000000000000000" pitchFamily="2" charset="0"/>
                <a:cs typeface="Rajdhani SemiBold" panose="02000000000000000000" pitchFamily="2" charset="0"/>
              </a:rPr>
              <a:t>DISCIPLINARY ENHANCEMENT</a:t>
            </a:r>
            <a:endParaRPr lang="en-US" dirty="0"/>
          </a:p>
        </p:txBody>
      </p:sp>
      <p:pic>
        <p:nvPicPr>
          <p:cNvPr id="4" name="Picture 3" descr="Logo&#10;&#10;Description automatically generated">
            <a:extLst>
              <a:ext uri="{FF2B5EF4-FFF2-40B4-BE49-F238E27FC236}">
                <a16:creationId xmlns:a16="http://schemas.microsoft.com/office/drawing/2014/main" id="{59DC5336-9CF1-E7C9-3A1F-0EEAC1579D60}"/>
              </a:ext>
            </a:extLst>
          </p:cNvPr>
          <p:cNvPicPr>
            <a:picLocks noChangeAspect="1"/>
          </p:cNvPicPr>
          <p:nvPr/>
        </p:nvPicPr>
        <p:blipFill>
          <a:blip r:embed="rId2"/>
          <a:stretch>
            <a:fillRect/>
          </a:stretch>
        </p:blipFill>
        <p:spPr>
          <a:xfrm>
            <a:off x="9694497" y="4389580"/>
            <a:ext cx="2497503" cy="2468420"/>
          </a:xfrm>
          <a:prstGeom prst="rect">
            <a:avLst/>
          </a:prstGeom>
        </p:spPr>
      </p:pic>
    </p:spTree>
    <p:extLst>
      <p:ext uri="{BB962C8B-B14F-4D97-AF65-F5344CB8AC3E}">
        <p14:creationId xmlns:p14="http://schemas.microsoft.com/office/powerpoint/2010/main" val="244343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D7D1-124D-557A-830B-7447D38183E7}"/>
              </a:ext>
            </a:extLst>
          </p:cNvPr>
          <p:cNvSpPr>
            <a:spLocks noGrp="1"/>
          </p:cNvSpPr>
          <p:nvPr>
            <p:ph type="title"/>
          </p:nvPr>
        </p:nvSpPr>
        <p:spPr/>
        <p:txBody>
          <a:bodyPr/>
          <a:lstStyle/>
          <a:p>
            <a:r>
              <a:rPr lang="en-US" dirty="0">
                <a:latin typeface="Rajdhani SemiBold" panose="02000000000000000000" pitchFamily="2" charset="0"/>
                <a:cs typeface="Rajdhani SemiBold" panose="02000000000000000000" pitchFamily="2" charset="0"/>
              </a:rPr>
              <a:t>Overview</a:t>
            </a:r>
          </a:p>
        </p:txBody>
      </p:sp>
      <p:sp>
        <p:nvSpPr>
          <p:cNvPr id="3" name="Content Placeholder 2">
            <a:extLst>
              <a:ext uri="{FF2B5EF4-FFF2-40B4-BE49-F238E27FC236}">
                <a16:creationId xmlns:a16="http://schemas.microsoft.com/office/drawing/2014/main" id="{5ADA7309-8EC9-CA68-7849-C1243CC3FE3A}"/>
              </a:ext>
            </a:extLst>
          </p:cNvPr>
          <p:cNvSpPr>
            <a:spLocks noGrp="1"/>
          </p:cNvSpPr>
          <p:nvPr>
            <p:ph idx="1"/>
          </p:nvPr>
        </p:nvSpPr>
        <p:spPr>
          <a:xfrm>
            <a:off x="1607126" y="1825625"/>
            <a:ext cx="9746673" cy="4351338"/>
          </a:xfrm>
        </p:spPr>
        <p:txBody>
          <a:bodyPr/>
          <a:lstStyle/>
          <a:p>
            <a:r>
              <a:rPr lang="en-US" dirty="0">
                <a:latin typeface="Rajdhani SemiBold" panose="02000000000000000000" pitchFamily="2" charset="0"/>
                <a:cs typeface="Rajdhani SemiBold" panose="02000000000000000000" pitchFamily="2" charset="0"/>
              </a:rPr>
              <a:t>Basic Expectations of Cadets</a:t>
            </a:r>
          </a:p>
          <a:p>
            <a:r>
              <a:rPr lang="en-US" dirty="0">
                <a:latin typeface="Rajdhani SemiBold" panose="02000000000000000000" pitchFamily="2" charset="0"/>
                <a:cs typeface="Rajdhani SemiBold" panose="02000000000000000000" pitchFamily="2" charset="0"/>
              </a:rPr>
              <a:t>Honor Agreement</a:t>
            </a:r>
          </a:p>
          <a:p>
            <a:r>
              <a:rPr lang="en-US" dirty="0">
                <a:latin typeface="Rajdhani SemiBold" panose="02000000000000000000" pitchFamily="2" charset="0"/>
                <a:cs typeface="Rajdhani SemiBold" panose="02000000000000000000" pitchFamily="2" charset="0"/>
              </a:rPr>
              <a:t>Wingman Program</a:t>
            </a:r>
          </a:p>
          <a:p>
            <a:r>
              <a:rPr lang="en-US" dirty="0">
                <a:latin typeface="Rajdhani SemiBold" panose="02000000000000000000" pitchFamily="2" charset="0"/>
                <a:cs typeface="Rajdhani SemiBold" panose="02000000000000000000" pitchFamily="2" charset="0"/>
              </a:rPr>
              <a:t>Access to Senior Staff</a:t>
            </a:r>
          </a:p>
        </p:txBody>
      </p:sp>
      <p:pic>
        <p:nvPicPr>
          <p:cNvPr id="5" name="Picture 4" descr="Logo&#10;&#10;Description automatically generated">
            <a:extLst>
              <a:ext uri="{FF2B5EF4-FFF2-40B4-BE49-F238E27FC236}">
                <a16:creationId xmlns:a16="http://schemas.microsoft.com/office/drawing/2014/main" id="{80952543-6D99-F755-14F7-344B236D65C8}"/>
              </a:ext>
            </a:extLst>
          </p:cNvPr>
          <p:cNvPicPr>
            <a:picLocks noChangeAspect="1"/>
          </p:cNvPicPr>
          <p:nvPr/>
        </p:nvPicPr>
        <p:blipFill>
          <a:blip r:embed="rId2"/>
          <a:stretch>
            <a:fillRect/>
          </a:stretch>
        </p:blipFill>
        <p:spPr>
          <a:xfrm>
            <a:off x="9694497" y="4389580"/>
            <a:ext cx="2497503" cy="2468420"/>
          </a:xfrm>
          <a:prstGeom prst="rect">
            <a:avLst/>
          </a:prstGeom>
        </p:spPr>
      </p:pic>
    </p:spTree>
    <p:extLst>
      <p:ext uri="{BB962C8B-B14F-4D97-AF65-F5344CB8AC3E}">
        <p14:creationId xmlns:p14="http://schemas.microsoft.com/office/powerpoint/2010/main" val="195874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1B97-5F51-63F6-5AD0-5AF81BF15648}"/>
              </a:ext>
            </a:extLst>
          </p:cNvPr>
          <p:cNvSpPr>
            <a:spLocks noGrp="1"/>
          </p:cNvSpPr>
          <p:nvPr>
            <p:ph type="title"/>
          </p:nvPr>
        </p:nvSpPr>
        <p:spPr>
          <a:xfrm>
            <a:off x="696913" y="365125"/>
            <a:ext cx="10515600" cy="1325563"/>
          </a:xfrm>
        </p:spPr>
        <p:txBody>
          <a:bodyPr>
            <a:normAutofit/>
          </a:bodyPr>
          <a:lstStyle/>
          <a:p>
            <a:r>
              <a:rPr lang="en-US" dirty="0">
                <a:solidFill>
                  <a:schemeClr val="tx1"/>
                </a:solidFill>
                <a:latin typeface="Rajdhani SemiBold" panose="02000000000000000000" pitchFamily="2" charset="0"/>
                <a:cs typeface="Rajdhani SemiBold" panose="02000000000000000000" pitchFamily="2" charset="0"/>
              </a:rPr>
              <a:t>Basic Expectations of Cadets</a:t>
            </a:r>
          </a:p>
        </p:txBody>
      </p:sp>
      <p:graphicFrame>
        <p:nvGraphicFramePr>
          <p:cNvPr id="4" name="Table 4">
            <a:extLst>
              <a:ext uri="{FF2B5EF4-FFF2-40B4-BE49-F238E27FC236}">
                <a16:creationId xmlns:a16="http://schemas.microsoft.com/office/drawing/2014/main" id="{9AC23934-D838-1AC9-066F-06E353198F72}"/>
              </a:ext>
            </a:extLst>
          </p:cNvPr>
          <p:cNvGraphicFramePr>
            <a:graphicFrameLocks noGrp="1"/>
          </p:cNvGraphicFramePr>
          <p:nvPr>
            <p:ph idx="1"/>
            <p:extLst>
              <p:ext uri="{D42A27DB-BD31-4B8C-83A1-F6EECF244321}">
                <p14:modId xmlns:p14="http://schemas.microsoft.com/office/powerpoint/2010/main" val="1751673961"/>
              </p:ext>
            </p:extLst>
          </p:nvPr>
        </p:nvGraphicFramePr>
        <p:xfrm>
          <a:off x="696913" y="1691121"/>
          <a:ext cx="10793123" cy="4447376"/>
        </p:xfrm>
        <a:graphic>
          <a:graphicData uri="http://schemas.openxmlformats.org/drawingml/2006/table">
            <a:tbl>
              <a:tblPr firstRow="1" bandRow="1">
                <a:tableStyleId>{616DA210-FB5B-4158-B5E0-FEB733F419BA}</a:tableStyleId>
              </a:tblPr>
              <a:tblGrid>
                <a:gridCol w="5491451">
                  <a:extLst>
                    <a:ext uri="{9D8B030D-6E8A-4147-A177-3AD203B41FA5}">
                      <a16:colId xmlns:a16="http://schemas.microsoft.com/office/drawing/2014/main" val="554305735"/>
                    </a:ext>
                  </a:extLst>
                </a:gridCol>
                <a:gridCol w="5301672">
                  <a:extLst>
                    <a:ext uri="{9D8B030D-6E8A-4147-A177-3AD203B41FA5}">
                      <a16:colId xmlns:a16="http://schemas.microsoft.com/office/drawing/2014/main" val="157387298"/>
                    </a:ext>
                  </a:extLst>
                </a:gridCol>
              </a:tblGrid>
              <a:tr h="300268">
                <a:tc>
                  <a:txBody>
                    <a:bodyPr/>
                    <a:lstStyle/>
                    <a:p>
                      <a:r>
                        <a:rPr lang="en-US" sz="1600"/>
                        <a:t>Positive Behavior</a:t>
                      </a:r>
                    </a:p>
                  </a:txBody>
                  <a:tcPr marL="68243" marR="68243" marT="34121" marB="34121"/>
                </a:tc>
                <a:tc>
                  <a:txBody>
                    <a:bodyPr/>
                    <a:lstStyle/>
                    <a:p>
                      <a:r>
                        <a:rPr lang="en-US" sz="1600" b="0" kern="1200">
                          <a:solidFill>
                            <a:schemeClr val="lt1"/>
                          </a:solidFill>
                          <a:effectLst/>
                        </a:rPr>
                        <a:t>Negative Behavior</a:t>
                      </a:r>
                      <a:endParaRPr lang="en-US" sz="1600"/>
                    </a:p>
                  </a:txBody>
                  <a:tcPr marL="68243" marR="68243" marT="34121" marB="34121"/>
                </a:tc>
                <a:extLst>
                  <a:ext uri="{0D108BD9-81ED-4DB2-BD59-A6C34878D82A}">
                    <a16:rowId xmlns:a16="http://schemas.microsoft.com/office/drawing/2014/main" val="3742171335"/>
                  </a:ext>
                </a:extLst>
              </a:tr>
              <a:tr h="2775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1. Treat everyone with common courtesy and respect.</a:t>
                      </a:r>
                      <a:endParaRPr lang="en-US" sz="1600" b="0" i="0" kern="1200">
                        <a:solidFill>
                          <a:schemeClr val="tx1"/>
                        </a:solidFill>
                        <a:effectLst/>
                        <a:latin typeface="+mn-lt"/>
                        <a:ea typeface="+mn-ea"/>
                        <a:cs typeface="+mn-cs"/>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1. Don’t use profanity, racial slurs, or disrespectful language.</a:t>
                      </a:r>
                      <a:endParaRPr lang="en-US" sz="1600" b="0" i="0" kern="1200">
                        <a:solidFill>
                          <a:schemeClr val="tx1"/>
                        </a:solidFill>
                        <a:effectLst/>
                        <a:latin typeface="+mn-lt"/>
                        <a:ea typeface="+mn-ea"/>
                        <a:cs typeface="+mn-cs"/>
                      </a:endParaRPr>
                    </a:p>
                  </a:txBody>
                  <a:tcPr marL="68243" marR="68243" marT="34121" marB="34121"/>
                </a:tc>
                <a:extLst>
                  <a:ext uri="{0D108BD9-81ED-4DB2-BD59-A6C34878D82A}">
                    <a16:rowId xmlns:a16="http://schemas.microsoft.com/office/drawing/2014/main" val="3005233773"/>
                  </a:ext>
                </a:extLst>
              </a:tr>
              <a:tr h="2775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2. Be honest and take responsibility for your actions.</a:t>
                      </a:r>
                      <a:endParaRPr lang="en-US" sz="1600" b="0" i="0" kern="1200">
                        <a:solidFill>
                          <a:schemeClr val="tx1"/>
                        </a:solidFill>
                        <a:effectLst/>
                        <a:latin typeface="+mn-lt"/>
                        <a:ea typeface="+mn-ea"/>
                        <a:cs typeface="+mn-cs"/>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2. Don’t get into fights. Don’t bully, threaten, or haze anyone.</a:t>
                      </a:r>
                      <a:endParaRPr lang="en-US" sz="1600" b="0" i="0" kern="1200">
                        <a:solidFill>
                          <a:schemeClr val="tx1"/>
                        </a:solidFill>
                        <a:effectLst/>
                        <a:latin typeface="+mn-lt"/>
                        <a:ea typeface="+mn-ea"/>
                        <a:cs typeface="+mn-cs"/>
                      </a:endParaRPr>
                    </a:p>
                  </a:txBody>
                  <a:tcPr marL="68243" marR="68243" marT="34121" marB="34121"/>
                </a:tc>
                <a:extLst>
                  <a:ext uri="{0D108BD9-81ED-4DB2-BD59-A6C34878D82A}">
                    <a16:rowId xmlns:a16="http://schemas.microsoft.com/office/drawing/2014/main" val="4047124382"/>
                  </a:ext>
                </a:extLst>
              </a:tr>
              <a:tr h="4595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dirty="0">
                          <a:solidFill>
                            <a:schemeClr val="tx1"/>
                          </a:solidFill>
                          <a:effectLst/>
                        </a:rPr>
                        <a:t>3. Wear your uniform properly.</a:t>
                      </a:r>
                      <a:endParaRPr lang="en-US" sz="1600" b="0" i="0" kern="1200" dirty="0">
                        <a:solidFill>
                          <a:schemeClr val="tx1"/>
                        </a:solidFill>
                        <a:effectLst/>
                        <a:latin typeface="+mn-lt"/>
                        <a:ea typeface="+mn-ea"/>
                        <a:cs typeface="+mn-cs"/>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3. Don’t take property that is not yours. Don’t break or mishandle equipment lent to you.</a:t>
                      </a:r>
                      <a:endParaRPr lang="en-US" sz="1600" b="0" i="0" kern="1200">
                        <a:solidFill>
                          <a:schemeClr val="tx1"/>
                        </a:solidFill>
                        <a:effectLst/>
                        <a:latin typeface="+mn-lt"/>
                        <a:ea typeface="+mn-ea"/>
                        <a:cs typeface="+mn-cs"/>
                      </a:endParaRPr>
                    </a:p>
                  </a:txBody>
                  <a:tcPr marL="68243" marR="68243" marT="34121" marB="34121"/>
                </a:tc>
                <a:extLst>
                  <a:ext uri="{0D108BD9-81ED-4DB2-BD59-A6C34878D82A}">
                    <a16:rowId xmlns:a16="http://schemas.microsoft.com/office/drawing/2014/main" val="1389263411"/>
                  </a:ext>
                </a:extLst>
              </a:tr>
              <a:tr h="4595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4. Obey your officers and follow local rules at cadet events (e.g., off-limits areas, wingman rules, phone use, lights out, etc.).</a:t>
                      </a:r>
                      <a:endParaRPr lang="en-US" sz="1600" b="0" i="0" kern="1200">
                        <a:solidFill>
                          <a:schemeClr val="tx1"/>
                        </a:solidFill>
                        <a:effectLst/>
                        <a:latin typeface="+mn-lt"/>
                        <a:ea typeface="+mn-ea"/>
                        <a:cs typeface="+mn-cs"/>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4. Don’t touch someone inappropriately. Don’t kiss, hug, or hold hands at CAP activities.</a:t>
                      </a:r>
                      <a:endParaRPr lang="en-US" sz="1600" b="0" i="0" kern="1200">
                        <a:solidFill>
                          <a:schemeClr val="tx1"/>
                        </a:solidFill>
                        <a:effectLst/>
                        <a:latin typeface="+mn-lt"/>
                        <a:ea typeface="+mn-ea"/>
                        <a:cs typeface="+mn-cs"/>
                      </a:endParaRPr>
                    </a:p>
                  </a:txBody>
                  <a:tcPr marL="68243" marR="68243" marT="34121" marB="34121"/>
                </a:tc>
                <a:extLst>
                  <a:ext uri="{0D108BD9-81ED-4DB2-BD59-A6C34878D82A}">
                    <a16:rowId xmlns:a16="http://schemas.microsoft.com/office/drawing/2014/main" val="1829085354"/>
                  </a:ext>
                </a:extLst>
              </a:tr>
              <a:tr h="4595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5. Use the chain of command if you have questions, concerns, or ideas to share (with exceptions for #6 below).</a:t>
                      </a:r>
                      <a:endParaRPr lang="en-US" sz="1600" b="0" i="0" kern="1200">
                        <a:solidFill>
                          <a:schemeClr val="tx1"/>
                        </a:solidFill>
                        <a:effectLst/>
                        <a:latin typeface="+mn-lt"/>
                        <a:ea typeface="+mn-ea"/>
                        <a:cs typeface="+mn-cs"/>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5. Don’t bring tobacco, vapes, alcohol, marijuana (or derivatives) or illegal drugs to CAP activities.</a:t>
                      </a:r>
                      <a:endParaRPr lang="en-US" sz="1600" b="0" i="0" kern="1200">
                        <a:solidFill>
                          <a:schemeClr val="tx1"/>
                        </a:solidFill>
                        <a:effectLst/>
                        <a:latin typeface="+mn-lt"/>
                        <a:ea typeface="+mn-ea"/>
                        <a:cs typeface="+mn-cs"/>
                      </a:endParaRPr>
                    </a:p>
                  </a:txBody>
                  <a:tcPr marL="68243" marR="68243" marT="34121" marB="34121"/>
                </a:tc>
                <a:extLst>
                  <a:ext uri="{0D108BD9-81ED-4DB2-BD59-A6C34878D82A}">
                    <a16:rowId xmlns:a16="http://schemas.microsoft.com/office/drawing/2014/main" val="4153724748"/>
                  </a:ext>
                </a:extLst>
              </a:tr>
              <a:tr h="6414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6. Go to any adult leader (Senior) you trust, regardless of the normal chain of command if you need to report bullying, abuse, or violence, or to discuss sensitive topics.</a:t>
                      </a:r>
                      <a:endParaRPr lang="en-US" sz="1600" b="0" i="0" kern="1200">
                        <a:solidFill>
                          <a:schemeClr val="tx1"/>
                        </a:solidFill>
                        <a:effectLst/>
                        <a:latin typeface="+mn-lt"/>
                        <a:ea typeface="+mn-ea"/>
                        <a:cs typeface="+mn-cs"/>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6. Don’t share, request, or post sexually suggestive text messages or images.</a:t>
                      </a:r>
                      <a:endParaRPr lang="en-US" sz="1600" b="0" i="0" kern="1200">
                        <a:solidFill>
                          <a:schemeClr val="tx1"/>
                        </a:solidFill>
                        <a:effectLst/>
                        <a:latin typeface="+mn-lt"/>
                        <a:ea typeface="+mn-ea"/>
                        <a:cs typeface="+mn-cs"/>
                      </a:endParaRPr>
                    </a:p>
                  </a:txBody>
                  <a:tcPr marL="68243" marR="68243" marT="34121" marB="34121"/>
                </a:tc>
                <a:extLst>
                  <a:ext uri="{0D108BD9-81ED-4DB2-BD59-A6C34878D82A}">
                    <a16:rowId xmlns:a16="http://schemas.microsoft.com/office/drawing/2014/main" val="1479744364"/>
                  </a:ext>
                </a:extLst>
              </a:tr>
              <a:tr h="82346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a:solidFill>
                            <a:schemeClr val="tx1"/>
                          </a:solidFill>
                          <a:effectLst/>
                        </a:rPr>
                        <a:t>7. Use the Air Force command, “KNOCK IT OFF” at any time to have everyone stop what they are doing if you think someone could soon get hurt.</a:t>
                      </a:r>
                    </a:p>
                    <a:p>
                      <a:pPr marL="342900" indent="-342900">
                        <a:buFont typeface="+mj-lt"/>
                        <a:buAutoNum type="arabicPeriod"/>
                      </a:pPr>
                      <a:endParaRPr lang="en-US" sz="1600">
                        <a:solidFill>
                          <a:schemeClr val="tx1"/>
                        </a:solidFill>
                      </a:endParaRPr>
                    </a:p>
                  </a:txBody>
                  <a:tcPr marL="68243" marR="68243" marT="34121" marB="34121"/>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kern="1200" dirty="0">
                          <a:solidFill>
                            <a:schemeClr val="tx1"/>
                          </a:solidFill>
                          <a:effectLst/>
                        </a:rPr>
                        <a:t>7. Don’t bring firearms, air guns, paint guns, or any weapons to CAP (small knives may be allowed in the field).</a:t>
                      </a:r>
                    </a:p>
                    <a:p>
                      <a:pPr marL="342900" indent="-342900">
                        <a:buFont typeface="+mj-lt"/>
                        <a:buAutoNum type="arabicPeriod"/>
                      </a:pPr>
                      <a:endParaRPr lang="en-US" sz="1600" dirty="0">
                        <a:solidFill>
                          <a:schemeClr val="tx1"/>
                        </a:solidFill>
                      </a:endParaRPr>
                    </a:p>
                  </a:txBody>
                  <a:tcPr marL="68243" marR="68243" marT="34121" marB="34121"/>
                </a:tc>
                <a:extLst>
                  <a:ext uri="{0D108BD9-81ED-4DB2-BD59-A6C34878D82A}">
                    <a16:rowId xmlns:a16="http://schemas.microsoft.com/office/drawing/2014/main" val="1159204287"/>
                  </a:ext>
                </a:extLst>
              </a:tr>
            </a:tbl>
          </a:graphicData>
        </a:graphic>
      </p:graphicFrame>
    </p:spTree>
    <p:extLst>
      <p:ext uri="{BB962C8B-B14F-4D97-AF65-F5344CB8AC3E}">
        <p14:creationId xmlns:p14="http://schemas.microsoft.com/office/powerpoint/2010/main" val="414084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FEC6-1CBD-DC82-43FF-B11BA08206C3}"/>
              </a:ext>
            </a:extLst>
          </p:cNvPr>
          <p:cNvSpPr>
            <a:spLocks noGrp="1"/>
          </p:cNvSpPr>
          <p:nvPr>
            <p:ph type="title"/>
          </p:nvPr>
        </p:nvSpPr>
        <p:spPr/>
        <p:txBody>
          <a:bodyPr/>
          <a:lstStyle/>
          <a:p>
            <a:r>
              <a:rPr lang="en-US" dirty="0">
                <a:latin typeface="Rajdhani SemiBold" panose="02000000000000000000" pitchFamily="2" charset="0"/>
                <a:cs typeface="Rajdhani SemiBold" panose="02000000000000000000" pitchFamily="2" charset="0"/>
              </a:rPr>
              <a:t>Honor Agreement</a:t>
            </a:r>
          </a:p>
        </p:txBody>
      </p:sp>
      <p:sp>
        <p:nvSpPr>
          <p:cNvPr id="3" name="Content Placeholder 2">
            <a:extLst>
              <a:ext uri="{FF2B5EF4-FFF2-40B4-BE49-F238E27FC236}">
                <a16:creationId xmlns:a16="http://schemas.microsoft.com/office/drawing/2014/main" id="{AB280C37-07EC-D259-AE1F-F37B8B49C7E5}"/>
              </a:ext>
            </a:extLst>
          </p:cNvPr>
          <p:cNvSpPr>
            <a:spLocks noGrp="1"/>
          </p:cNvSpPr>
          <p:nvPr>
            <p:ph idx="1"/>
          </p:nvPr>
        </p:nvSpPr>
        <p:spPr>
          <a:xfrm>
            <a:off x="2166258" y="6012316"/>
            <a:ext cx="2035629" cy="480559"/>
          </a:xfrm>
        </p:spPr>
        <p:txBody>
          <a:bodyPr/>
          <a:lstStyle/>
          <a:p>
            <a:pPr marL="0" indent="0">
              <a:buNone/>
            </a:pPr>
            <a:r>
              <a:rPr lang="en-US" dirty="0"/>
              <a:t>See page 7</a:t>
            </a:r>
          </a:p>
        </p:txBody>
      </p:sp>
      <p:pic>
        <p:nvPicPr>
          <p:cNvPr id="5" name="Picture 4" descr="A picture containing text, person, people&#10;&#10;Description automatically generated">
            <a:extLst>
              <a:ext uri="{FF2B5EF4-FFF2-40B4-BE49-F238E27FC236}">
                <a16:creationId xmlns:a16="http://schemas.microsoft.com/office/drawing/2014/main" id="{46713BD5-1DF4-2F06-DCF0-A6F32D8E2B8F}"/>
              </a:ext>
            </a:extLst>
          </p:cNvPr>
          <p:cNvPicPr>
            <a:picLocks noChangeAspect="1"/>
          </p:cNvPicPr>
          <p:nvPr/>
        </p:nvPicPr>
        <p:blipFill>
          <a:blip r:embed="rId2"/>
          <a:stretch>
            <a:fillRect/>
          </a:stretch>
        </p:blipFill>
        <p:spPr>
          <a:xfrm rot="21030407">
            <a:off x="4016829" y="1919151"/>
            <a:ext cx="3214313" cy="4474621"/>
          </a:xfrm>
          <a:prstGeom prst="rect">
            <a:avLst/>
          </a:prstGeom>
        </p:spPr>
      </p:pic>
      <p:pic>
        <p:nvPicPr>
          <p:cNvPr id="7" name="Picture 6" descr="Text&#10;&#10;Description automatically generated">
            <a:extLst>
              <a:ext uri="{FF2B5EF4-FFF2-40B4-BE49-F238E27FC236}">
                <a16:creationId xmlns:a16="http://schemas.microsoft.com/office/drawing/2014/main" id="{4486C572-F9BC-D6E8-8477-77E6B97EEE3C}"/>
              </a:ext>
            </a:extLst>
          </p:cNvPr>
          <p:cNvPicPr>
            <a:picLocks noChangeAspect="1"/>
          </p:cNvPicPr>
          <p:nvPr/>
        </p:nvPicPr>
        <p:blipFill>
          <a:blip r:embed="rId3"/>
          <a:stretch>
            <a:fillRect/>
          </a:stretch>
        </p:blipFill>
        <p:spPr>
          <a:xfrm>
            <a:off x="7382191" y="229798"/>
            <a:ext cx="4571674" cy="611564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932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16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696C-F5D2-F8F5-26B1-D07751E027DC}"/>
              </a:ext>
            </a:extLst>
          </p:cNvPr>
          <p:cNvSpPr>
            <a:spLocks noGrp="1"/>
          </p:cNvSpPr>
          <p:nvPr>
            <p:ph type="title"/>
          </p:nvPr>
        </p:nvSpPr>
        <p:spPr/>
        <p:txBody>
          <a:bodyPr/>
          <a:lstStyle/>
          <a:p>
            <a:r>
              <a:rPr lang="en-US" dirty="0">
                <a:latin typeface="Rajdhani SemiBold" panose="02000000000000000000" pitchFamily="2" charset="0"/>
                <a:cs typeface="Rajdhani SemiBold" panose="02000000000000000000" pitchFamily="2" charset="0"/>
              </a:rPr>
              <a:t>Wingman Concept</a:t>
            </a:r>
          </a:p>
        </p:txBody>
      </p:sp>
      <p:pic>
        <p:nvPicPr>
          <p:cNvPr id="5" name="Content Placeholder 4" descr="A picture containing text, screenshot&#10;&#10;Description automatically generated">
            <a:extLst>
              <a:ext uri="{FF2B5EF4-FFF2-40B4-BE49-F238E27FC236}">
                <a16:creationId xmlns:a16="http://schemas.microsoft.com/office/drawing/2014/main" id="{BDA78454-A27D-D2D1-2F98-9DEC4A3739EA}"/>
              </a:ext>
            </a:extLst>
          </p:cNvPr>
          <p:cNvPicPr>
            <a:picLocks noGrp="1" noChangeAspect="1"/>
          </p:cNvPicPr>
          <p:nvPr>
            <p:ph idx="1"/>
          </p:nvPr>
        </p:nvPicPr>
        <p:blipFill>
          <a:blip r:embed="rId2"/>
          <a:stretch>
            <a:fillRect/>
          </a:stretch>
        </p:blipFill>
        <p:spPr>
          <a:xfrm>
            <a:off x="7539369" y="306803"/>
            <a:ext cx="4485617" cy="6244393"/>
          </a:xfrm>
        </p:spPr>
      </p:pic>
      <p:sp>
        <p:nvSpPr>
          <p:cNvPr id="6" name="Content Placeholder 2">
            <a:extLst>
              <a:ext uri="{FF2B5EF4-FFF2-40B4-BE49-F238E27FC236}">
                <a16:creationId xmlns:a16="http://schemas.microsoft.com/office/drawing/2014/main" id="{346C7EB9-668D-2921-1845-585369FEB064}"/>
              </a:ext>
            </a:extLst>
          </p:cNvPr>
          <p:cNvSpPr txBox="1">
            <a:spLocks/>
          </p:cNvSpPr>
          <p:nvPr/>
        </p:nvSpPr>
        <p:spPr>
          <a:xfrm>
            <a:off x="2166258" y="6012316"/>
            <a:ext cx="2035629" cy="480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See page 56</a:t>
            </a:r>
          </a:p>
        </p:txBody>
      </p:sp>
      <p:pic>
        <p:nvPicPr>
          <p:cNvPr id="7" name="Picture 6" descr="A picture containing text, person, people&#10;&#10;Description automatically generated">
            <a:extLst>
              <a:ext uri="{FF2B5EF4-FFF2-40B4-BE49-F238E27FC236}">
                <a16:creationId xmlns:a16="http://schemas.microsoft.com/office/drawing/2014/main" id="{E97F712F-B98B-164E-C1D6-5CB439D7E2A0}"/>
              </a:ext>
            </a:extLst>
          </p:cNvPr>
          <p:cNvPicPr>
            <a:picLocks noChangeAspect="1"/>
          </p:cNvPicPr>
          <p:nvPr/>
        </p:nvPicPr>
        <p:blipFill>
          <a:blip r:embed="rId3"/>
          <a:stretch>
            <a:fillRect/>
          </a:stretch>
        </p:blipFill>
        <p:spPr>
          <a:xfrm rot="21030407">
            <a:off x="4016829" y="1919151"/>
            <a:ext cx="3214313" cy="4474621"/>
          </a:xfrm>
          <a:prstGeom prst="rect">
            <a:avLst/>
          </a:prstGeom>
        </p:spPr>
      </p:pic>
    </p:spTree>
    <p:extLst>
      <p:ext uri="{BB962C8B-B14F-4D97-AF65-F5344CB8AC3E}">
        <p14:creationId xmlns:p14="http://schemas.microsoft.com/office/powerpoint/2010/main" val="1617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F880-2840-2367-387F-0E63E33097C8}"/>
              </a:ext>
            </a:extLst>
          </p:cNvPr>
          <p:cNvSpPr>
            <a:spLocks noGrp="1"/>
          </p:cNvSpPr>
          <p:nvPr>
            <p:ph type="title"/>
          </p:nvPr>
        </p:nvSpPr>
        <p:spPr/>
        <p:txBody>
          <a:bodyPr/>
          <a:lstStyle/>
          <a:p>
            <a:r>
              <a:rPr lang="en-US" dirty="0">
                <a:latin typeface="Rajdhani SemiBold" panose="02000000000000000000" pitchFamily="2" charset="0"/>
                <a:cs typeface="Rajdhani SemiBold" panose="02000000000000000000" pitchFamily="2" charset="0"/>
              </a:rPr>
              <a:t>Access to Senior Staff</a:t>
            </a:r>
          </a:p>
        </p:txBody>
      </p:sp>
      <p:sp>
        <p:nvSpPr>
          <p:cNvPr id="3" name="Content Placeholder 2">
            <a:extLst>
              <a:ext uri="{FF2B5EF4-FFF2-40B4-BE49-F238E27FC236}">
                <a16:creationId xmlns:a16="http://schemas.microsoft.com/office/drawing/2014/main" id="{50F03C28-DF3A-5D37-235B-B345F88D59C3}"/>
              </a:ext>
            </a:extLst>
          </p:cNvPr>
          <p:cNvSpPr>
            <a:spLocks noGrp="1"/>
          </p:cNvSpPr>
          <p:nvPr>
            <p:ph idx="1"/>
          </p:nvPr>
        </p:nvSpPr>
        <p:spPr>
          <a:xfrm>
            <a:off x="838200" y="1825625"/>
            <a:ext cx="7491608" cy="4351338"/>
          </a:xfrm>
        </p:spPr>
        <p:txBody>
          <a:bodyPr/>
          <a:lstStyle/>
          <a:p>
            <a:pPr marL="0" indent="0">
              <a:lnSpc>
                <a:spcPct val="120000"/>
              </a:lnSpc>
              <a:buNone/>
            </a:pPr>
            <a:r>
              <a:rPr lang="en-US" sz="2400" dirty="0"/>
              <a:t>Know that the training officer is the adult leader available to you if you’re struggling with something that you don’t want to discuss with another cadet. </a:t>
            </a:r>
            <a:r>
              <a:rPr lang="en-US" sz="2400" i="1" dirty="0"/>
              <a:t>You can see your training officer any time that you need to</a:t>
            </a:r>
            <a:r>
              <a:rPr lang="en-US" sz="2400" dirty="0"/>
              <a:t>, and if your encampment has a </a:t>
            </a:r>
            <a:r>
              <a:rPr lang="en-US" sz="2400" i="1" dirty="0"/>
              <a:t>chaplain </a:t>
            </a:r>
            <a:r>
              <a:rPr lang="en-US" sz="2400" dirty="0"/>
              <a:t>on staff, you can see that person any time, too. </a:t>
            </a:r>
          </a:p>
          <a:p>
            <a:pPr marL="0" indent="0">
              <a:lnSpc>
                <a:spcPct val="120000"/>
              </a:lnSpc>
              <a:buNone/>
            </a:pPr>
            <a:r>
              <a:rPr lang="en-US" sz="2400" b="1" dirty="0"/>
              <a:t>Bottom line: </a:t>
            </a:r>
            <a:r>
              <a:rPr lang="en-US" sz="2400" dirty="0"/>
              <a:t>if you need to speak with an adult, you have that right any time. </a:t>
            </a:r>
          </a:p>
          <a:p>
            <a:pPr marL="0" indent="0">
              <a:buNone/>
            </a:pPr>
            <a:endParaRPr lang="en-US" dirty="0"/>
          </a:p>
        </p:txBody>
      </p:sp>
      <p:sp>
        <p:nvSpPr>
          <p:cNvPr id="4" name="Content Placeholder 2">
            <a:extLst>
              <a:ext uri="{FF2B5EF4-FFF2-40B4-BE49-F238E27FC236}">
                <a16:creationId xmlns:a16="http://schemas.microsoft.com/office/drawing/2014/main" id="{AF6E8353-3DF3-53E8-8907-0BEEB4EA7A3E}"/>
              </a:ext>
            </a:extLst>
          </p:cNvPr>
          <p:cNvSpPr txBox="1">
            <a:spLocks/>
          </p:cNvSpPr>
          <p:nvPr/>
        </p:nvSpPr>
        <p:spPr>
          <a:xfrm>
            <a:off x="9741039" y="5411177"/>
            <a:ext cx="2035629" cy="480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See page 3</a:t>
            </a:r>
          </a:p>
        </p:txBody>
      </p:sp>
      <p:pic>
        <p:nvPicPr>
          <p:cNvPr id="5" name="Picture 4" descr="A picture containing text, person, people&#10;&#10;Description automatically generated">
            <a:extLst>
              <a:ext uri="{FF2B5EF4-FFF2-40B4-BE49-F238E27FC236}">
                <a16:creationId xmlns:a16="http://schemas.microsoft.com/office/drawing/2014/main" id="{AF88E1C5-0B2D-0545-C312-8DC6C2126FDD}"/>
              </a:ext>
            </a:extLst>
          </p:cNvPr>
          <p:cNvPicPr>
            <a:picLocks noChangeAspect="1"/>
          </p:cNvPicPr>
          <p:nvPr/>
        </p:nvPicPr>
        <p:blipFill>
          <a:blip r:embed="rId2"/>
          <a:stretch>
            <a:fillRect/>
          </a:stretch>
        </p:blipFill>
        <p:spPr>
          <a:xfrm rot="21030407">
            <a:off x="8630695" y="599555"/>
            <a:ext cx="3214313" cy="4474621"/>
          </a:xfrm>
          <a:prstGeom prst="rect">
            <a:avLst/>
          </a:prstGeom>
        </p:spPr>
      </p:pic>
    </p:spTree>
    <p:extLst>
      <p:ext uri="{BB962C8B-B14F-4D97-AF65-F5344CB8AC3E}">
        <p14:creationId xmlns:p14="http://schemas.microsoft.com/office/powerpoint/2010/main" val="222900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84</TotalTime>
  <Words>616</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Corbel</vt:lpstr>
      <vt:lpstr>Rajdhani SemiBold</vt:lpstr>
      <vt:lpstr>Office Theme</vt:lpstr>
      <vt:lpstr>Depth</vt:lpstr>
      <vt:lpstr>Notes for  Senior Staff  &amp; Cadet Cadre</vt:lpstr>
      <vt:lpstr>HONOR AGREEMENT</vt:lpstr>
      <vt:lpstr>Overview</vt:lpstr>
      <vt:lpstr>Basic Expectations of Cadets</vt:lpstr>
      <vt:lpstr>Honor Agreement</vt:lpstr>
      <vt:lpstr>PowerPoint Presentation</vt:lpstr>
      <vt:lpstr>Wingman Concept</vt:lpstr>
      <vt:lpstr>Access to Senior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EDITED SLIDES  HONOR AGREEMENT LESSON C1 2022 SUMMER ENCAMPMENTS</dc:title>
  <dc:creator>LaFond, Curt</dc:creator>
  <cp:lastModifiedBy>Lee, Joanna</cp:lastModifiedBy>
  <cp:revision>5</cp:revision>
  <dcterms:created xsi:type="dcterms:W3CDTF">2022-07-07T18:15:02Z</dcterms:created>
  <dcterms:modified xsi:type="dcterms:W3CDTF">2022-07-08T14:26:37Z</dcterms:modified>
</cp:coreProperties>
</file>