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300" r:id="rId5"/>
    <p:sldId id="315" r:id="rId6"/>
    <p:sldId id="317" r:id="rId7"/>
    <p:sldId id="267" r:id="rId8"/>
    <p:sldId id="265" r:id="rId9"/>
    <p:sldId id="318" r:id="rId10"/>
    <p:sldId id="319" r:id="rId11"/>
    <p:sldId id="288" r:id="rId12"/>
    <p:sldId id="271" r:id="rId13"/>
    <p:sldId id="289" r:id="rId14"/>
    <p:sldId id="312" r:id="rId15"/>
    <p:sldId id="290" r:id="rId16"/>
    <p:sldId id="313" r:id="rId17"/>
    <p:sldId id="291" r:id="rId18"/>
    <p:sldId id="314" r:id="rId19"/>
    <p:sldId id="32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BDBD"/>
    <a:srgbClr val="001871"/>
    <a:srgbClr val="9EA2A2"/>
    <a:srgbClr val="BA0C2F"/>
    <a:srgbClr val="C00000"/>
    <a:srgbClr val="1E4196"/>
    <a:srgbClr val="21428B"/>
    <a:srgbClr val="FFFFFF"/>
    <a:srgbClr val="F5F5F6"/>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043423-356F-4994-86CB-83BC4F7EBBAF}" v="8" dt="2023-05-10T20:45:50.0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272" autoAdjust="0"/>
    <p:restoredTop sz="94660"/>
  </p:normalViewPr>
  <p:slideViewPr>
    <p:cSldViewPr snapToGrid="0">
      <p:cViewPr varScale="1">
        <p:scale>
          <a:sx n="93" d="100"/>
          <a:sy n="93" d="100"/>
        </p:scale>
        <p:origin x="1014" y="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gh, Alecia" userId="46a725d0-f590-4e12-bc22-070966c30b22" providerId="ADAL" clId="{1CEBB866-2DA9-45C3-A51E-2AFFFB57827D}"/>
    <pc:docChg chg="modSld">
      <pc:chgData name="Singh, Alecia" userId="46a725d0-f590-4e12-bc22-070966c30b22" providerId="ADAL" clId="{1CEBB866-2DA9-45C3-A51E-2AFFFB57827D}" dt="2023-05-11T15:39:45.563" v="24" actId="14100"/>
      <pc:docMkLst>
        <pc:docMk/>
      </pc:docMkLst>
      <pc:sldChg chg="modSp mod">
        <pc:chgData name="Singh, Alecia" userId="46a725d0-f590-4e12-bc22-070966c30b22" providerId="ADAL" clId="{1CEBB866-2DA9-45C3-A51E-2AFFFB57827D}" dt="2023-05-11T15:37:46.979" v="22" actId="14100"/>
        <pc:sldMkLst>
          <pc:docMk/>
          <pc:sldMk cId="279679912" sldId="288"/>
        </pc:sldMkLst>
        <pc:spChg chg="mod">
          <ac:chgData name="Singh, Alecia" userId="46a725d0-f590-4e12-bc22-070966c30b22" providerId="ADAL" clId="{1CEBB866-2DA9-45C3-A51E-2AFFFB57827D}" dt="2023-05-11T15:34:24.236" v="2" actId="14100"/>
          <ac:spMkLst>
            <pc:docMk/>
            <pc:sldMk cId="279679912" sldId="288"/>
            <ac:spMk id="13" creationId="{3CC7028A-24F6-488B-8528-B99248DF7F44}"/>
          </ac:spMkLst>
        </pc:spChg>
        <pc:spChg chg="mod">
          <ac:chgData name="Singh, Alecia" userId="46a725d0-f590-4e12-bc22-070966c30b22" providerId="ADAL" clId="{1CEBB866-2DA9-45C3-A51E-2AFFFB57827D}" dt="2023-05-11T15:34:10.811" v="0" actId="14100"/>
          <ac:spMkLst>
            <pc:docMk/>
            <pc:sldMk cId="279679912" sldId="288"/>
            <ac:spMk id="16" creationId="{898509E9-73D2-419F-A163-443F11F7C70C}"/>
          </ac:spMkLst>
        </pc:spChg>
        <pc:spChg chg="mod">
          <ac:chgData name="Singh, Alecia" userId="46a725d0-f590-4e12-bc22-070966c30b22" providerId="ADAL" clId="{1CEBB866-2DA9-45C3-A51E-2AFFFB57827D}" dt="2023-05-11T15:37:46.979" v="22" actId="14100"/>
          <ac:spMkLst>
            <pc:docMk/>
            <pc:sldMk cId="279679912" sldId="288"/>
            <ac:spMk id="18" creationId="{A26D3016-A43B-47FA-84C8-852F5ED71A51}"/>
          </ac:spMkLst>
        </pc:spChg>
      </pc:sldChg>
      <pc:sldChg chg="modSp mod">
        <pc:chgData name="Singh, Alecia" userId="46a725d0-f590-4e12-bc22-070966c30b22" providerId="ADAL" clId="{1CEBB866-2DA9-45C3-A51E-2AFFFB57827D}" dt="2023-05-11T15:35:23.380" v="9" actId="14100"/>
        <pc:sldMkLst>
          <pc:docMk/>
          <pc:sldMk cId="1741266011" sldId="289"/>
        </pc:sldMkLst>
        <pc:spChg chg="mod">
          <ac:chgData name="Singh, Alecia" userId="46a725d0-f590-4e12-bc22-070966c30b22" providerId="ADAL" clId="{1CEBB866-2DA9-45C3-A51E-2AFFFB57827D}" dt="2023-05-11T15:35:23.380" v="9" actId="14100"/>
          <ac:spMkLst>
            <pc:docMk/>
            <pc:sldMk cId="1741266011" sldId="289"/>
            <ac:spMk id="13" creationId="{D7B8B3D7-8177-4F1B-951B-6581F85FBBD8}"/>
          </ac:spMkLst>
        </pc:spChg>
        <pc:spChg chg="mod">
          <ac:chgData name="Singh, Alecia" userId="46a725d0-f590-4e12-bc22-070966c30b22" providerId="ADAL" clId="{1CEBB866-2DA9-45C3-A51E-2AFFFB57827D}" dt="2023-05-11T15:35:15.826" v="8" actId="1076"/>
          <ac:spMkLst>
            <pc:docMk/>
            <pc:sldMk cId="1741266011" sldId="289"/>
            <ac:spMk id="16" creationId="{15BEC675-1AC3-4990-A08E-29FE472C1E8F}"/>
          </ac:spMkLst>
        </pc:spChg>
      </pc:sldChg>
      <pc:sldChg chg="modSp mod">
        <pc:chgData name="Singh, Alecia" userId="46a725d0-f590-4e12-bc22-070966c30b22" providerId="ADAL" clId="{1CEBB866-2DA9-45C3-A51E-2AFFFB57827D}" dt="2023-05-11T15:38:02.686" v="23" actId="14100"/>
        <pc:sldMkLst>
          <pc:docMk/>
          <pc:sldMk cId="2904229351" sldId="290"/>
        </pc:sldMkLst>
        <pc:spChg chg="mod">
          <ac:chgData name="Singh, Alecia" userId="46a725d0-f590-4e12-bc22-070966c30b22" providerId="ADAL" clId="{1CEBB866-2DA9-45C3-A51E-2AFFFB57827D}" dt="2023-05-11T15:38:02.686" v="23" actId="14100"/>
          <ac:spMkLst>
            <pc:docMk/>
            <pc:sldMk cId="2904229351" sldId="290"/>
            <ac:spMk id="16" creationId="{C0EE5F43-7804-4BC3-BC8A-37DE6409F01E}"/>
          </ac:spMkLst>
        </pc:spChg>
      </pc:sldChg>
      <pc:sldChg chg="modSp mod">
        <pc:chgData name="Singh, Alecia" userId="46a725d0-f590-4e12-bc22-070966c30b22" providerId="ADAL" clId="{1CEBB866-2DA9-45C3-A51E-2AFFFB57827D}" dt="2023-05-11T15:36:50.350" v="21" actId="14100"/>
        <pc:sldMkLst>
          <pc:docMk/>
          <pc:sldMk cId="3811894245" sldId="291"/>
        </pc:sldMkLst>
        <pc:spChg chg="mod">
          <ac:chgData name="Singh, Alecia" userId="46a725d0-f590-4e12-bc22-070966c30b22" providerId="ADAL" clId="{1CEBB866-2DA9-45C3-A51E-2AFFFB57827D}" dt="2023-05-11T15:36:50.350" v="21" actId="14100"/>
          <ac:spMkLst>
            <pc:docMk/>
            <pc:sldMk cId="3811894245" sldId="291"/>
            <ac:spMk id="13" creationId="{DF5E02A4-C05C-483E-AD28-ACB157CC3F27}"/>
          </ac:spMkLst>
        </pc:spChg>
      </pc:sldChg>
      <pc:sldChg chg="modSp mod">
        <pc:chgData name="Singh, Alecia" userId="46a725d0-f590-4e12-bc22-070966c30b22" providerId="ADAL" clId="{1CEBB866-2DA9-45C3-A51E-2AFFFB57827D}" dt="2023-05-11T15:39:45.563" v="24" actId="14100"/>
        <pc:sldMkLst>
          <pc:docMk/>
          <pc:sldMk cId="2899363272" sldId="312"/>
        </pc:sldMkLst>
        <pc:spChg chg="mod">
          <ac:chgData name="Singh, Alecia" userId="46a725d0-f590-4e12-bc22-070966c30b22" providerId="ADAL" clId="{1CEBB866-2DA9-45C3-A51E-2AFFFB57827D}" dt="2023-05-11T15:39:45.563" v="24" actId="14100"/>
          <ac:spMkLst>
            <pc:docMk/>
            <pc:sldMk cId="2899363272" sldId="312"/>
            <ac:spMk id="16" creationId="{0CD3A953-DA42-43D2-A778-9DC3478ED6E7}"/>
          </ac:spMkLst>
        </pc:spChg>
        <pc:spChg chg="mod">
          <ac:chgData name="Singh, Alecia" userId="46a725d0-f590-4e12-bc22-070966c30b22" providerId="ADAL" clId="{1CEBB866-2DA9-45C3-A51E-2AFFFB57827D}" dt="2023-05-11T15:36:06.387" v="16" actId="14100"/>
          <ac:spMkLst>
            <pc:docMk/>
            <pc:sldMk cId="2899363272" sldId="312"/>
            <ac:spMk id="18" creationId="{9D56D4B4-66D4-4454-980B-96336E35A83D}"/>
          </ac:spMkLst>
        </pc:spChg>
      </pc:sldChg>
      <pc:sldChg chg="modSp mod">
        <pc:chgData name="Singh, Alecia" userId="46a725d0-f590-4e12-bc22-070966c30b22" providerId="ADAL" clId="{1CEBB866-2DA9-45C3-A51E-2AFFFB57827D}" dt="2023-05-11T15:36:31.467" v="19" actId="14100"/>
        <pc:sldMkLst>
          <pc:docMk/>
          <pc:sldMk cId="624511074" sldId="313"/>
        </pc:sldMkLst>
        <pc:spChg chg="mod">
          <ac:chgData name="Singh, Alecia" userId="46a725d0-f590-4e12-bc22-070966c30b22" providerId="ADAL" clId="{1CEBB866-2DA9-45C3-A51E-2AFFFB57827D}" dt="2023-05-11T15:36:31.467" v="19" actId="14100"/>
          <ac:spMkLst>
            <pc:docMk/>
            <pc:sldMk cId="624511074" sldId="313"/>
            <ac:spMk id="16" creationId="{1E9AAF1B-EB46-4243-96E5-F3F0A9F24A22}"/>
          </ac:spMkLst>
        </pc:spChg>
        <pc:spChg chg="mod">
          <ac:chgData name="Singh, Alecia" userId="46a725d0-f590-4e12-bc22-070966c30b22" providerId="ADAL" clId="{1CEBB866-2DA9-45C3-A51E-2AFFFB57827D}" dt="2023-05-11T15:36:26.535" v="18" actId="14100"/>
          <ac:spMkLst>
            <pc:docMk/>
            <pc:sldMk cId="624511074" sldId="313"/>
            <ac:spMk id="18" creationId="{16413EDE-7532-45A4-B384-E9C4F9E7667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D099CA-38B3-44A9-804C-DB100560D39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862DFC8-5700-496B-94FF-797D920FAF78}">
      <dgm:prSet custT="1"/>
      <dgm:spPr>
        <a:solidFill>
          <a:srgbClr val="001871"/>
        </a:solidFill>
      </dgm:spPr>
      <dgm:t>
        <a:bodyPr/>
        <a:lstStyle/>
        <a:p>
          <a:r>
            <a:rPr lang="en-US" sz="1800" dirty="0"/>
            <a:t>Everyone does their part and embraces safety as a personal value in taking care of themselves, each other, and our resources</a:t>
          </a:r>
        </a:p>
      </dgm:t>
    </dgm:pt>
    <dgm:pt modelId="{AFAD0F53-D17B-4C4C-B62E-A39AFFC51C98}" type="parTrans" cxnId="{473A30A0-4194-4579-BFD8-59173B73F7FA}">
      <dgm:prSet/>
      <dgm:spPr/>
      <dgm:t>
        <a:bodyPr/>
        <a:lstStyle/>
        <a:p>
          <a:endParaRPr lang="en-US"/>
        </a:p>
      </dgm:t>
    </dgm:pt>
    <dgm:pt modelId="{FB5D6A1B-3F81-4E07-A68C-44C1350464EC}" type="sibTrans" cxnId="{473A30A0-4194-4579-BFD8-59173B73F7FA}">
      <dgm:prSet/>
      <dgm:spPr/>
      <dgm:t>
        <a:bodyPr/>
        <a:lstStyle/>
        <a:p>
          <a:endParaRPr lang="en-US"/>
        </a:p>
      </dgm:t>
    </dgm:pt>
    <dgm:pt modelId="{016770BB-938A-4ADF-B7B9-0A319FCD7911}" type="pres">
      <dgm:prSet presAssocID="{4CD099CA-38B3-44A9-804C-DB100560D397}" presName="linear" presStyleCnt="0">
        <dgm:presLayoutVars>
          <dgm:animLvl val="lvl"/>
          <dgm:resizeHandles val="exact"/>
        </dgm:presLayoutVars>
      </dgm:prSet>
      <dgm:spPr/>
    </dgm:pt>
    <dgm:pt modelId="{DAA3E8AC-F550-471D-B8EA-4E463B0E57EA}" type="pres">
      <dgm:prSet presAssocID="{3862DFC8-5700-496B-94FF-797D920FAF78}" presName="parentText" presStyleLbl="node1" presStyleIdx="0" presStyleCnt="1">
        <dgm:presLayoutVars>
          <dgm:chMax val="0"/>
          <dgm:bulletEnabled val="1"/>
        </dgm:presLayoutVars>
      </dgm:prSet>
      <dgm:spPr/>
    </dgm:pt>
  </dgm:ptLst>
  <dgm:cxnLst>
    <dgm:cxn modelId="{7878A64E-B5EC-43A2-85D6-80AF039D8A3B}" type="presOf" srcId="{3862DFC8-5700-496B-94FF-797D920FAF78}" destId="{DAA3E8AC-F550-471D-B8EA-4E463B0E57EA}" srcOrd="0" destOrd="0" presId="urn:microsoft.com/office/officeart/2005/8/layout/vList2"/>
    <dgm:cxn modelId="{473A30A0-4194-4579-BFD8-59173B73F7FA}" srcId="{4CD099CA-38B3-44A9-804C-DB100560D397}" destId="{3862DFC8-5700-496B-94FF-797D920FAF78}" srcOrd="0" destOrd="0" parTransId="{AFAD0F53-D17B-4C4C-B62E-A39AFFC51C98}" sibTransId="{FB5D6A1B-3F81-4E07-A68C-44C1350464EC}"/>
    <dgm:cxn modelId="{D1B6B4CB-3479-4E5F-84A0-00130F122138}" type="presOf" srcId="{4CD099CA-38B3-44A9-804C-DB100560D397}" destId="{016770BB-938A-4ADF-B7B9-0A319FCD7911}" srcOrd="0" destOrd="0" presId="urn:microsoft.com/office/officeart/2005/8/layout/vList2"/>
    <dgm:cxn modelId="{8E2A3D7B-A1E2-4CDC-962B-AD8DDCA61D9B}" type="presParOf" srcId="{016770BB-938A-4ADF-B7B9-0A319FCD7911}" destId="{DAA3E8AC-F550-471D-B8EA-4E463B0E57EA}"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3E8AC-F550-471D-B8EA-4E463B0E57EA}">
      <dsp:nvSpPr>
        <dsp:cNvPr id="0" name=""/>
        <dsp:cNvSpPr/>
      </dsp:nvSpPr>
      <dsp:spPr>
        <a:xfrm>
          <a:off x="0" y="1198543"/>
          <a:ext cx="6542125" cy="1216800"/>
        </a:xfrm>
        <a:prstGeom prst="roundRect">
          <a:avLst/>
        </a:prstGeom>
        <a:solidFill>
          <a:srgbClr val="0018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Everyone does their part and embraces safety as a personal value in taking care of themselves, each other, and our resources</a:t>
          </a:r>
        </a:p>
      </dsp:txBody>
      <dsp:txXfrm>
        <a:off x="59399" y="1257942"/>
        <a:ext cx="6423327"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9A8BCF-FF3D-3E4A-A4EB-28EB5D0951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D3F2348-4738-484C-A45E-60B2C2B9EE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DA0A6-7C6F-DF46-909C-265526473D0B}" type="datetimeFigureOut">
              <a:rPr lang="en-US" smtClean="0"/>
              <a:t>5/11/2023</a:t>
            </a:fld>
            <a:endParaRPr lang="en-US"/>
          </a:p>
        </p:txBody>
      </p:sp>
      <p:sp>
        <p:nvSpPr>
          <p:cNvPr id="4" name="Footer Placeholder 3">
            <a:extLst>
              <a:ext uri="{FF2B5EF4-FFF2-40B4-BE49-F238E27FC236}">
                <a16:creationId xmlns:a16="http://schemas.microsoft.com/office/drawing/2014/main" id="{41CB548E-3968-674D-8349-8ED65E1D94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65FFD78-87A6-2242-8CC8-C7D2A13685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7858C8-94F6-9649-B36D-1BE13D2E3DBF}" type="slidenum">
              <a:rPr lang="en-US" smtClean="0"/>
              <a:t>‹#›</a:t>
            </a:fld>
            <a:endParaRPr lang="en-US"/>
          </a:p>
        </p:txBody>
      </p:sp>
    </p:spTree>
    <p:extLst>
      <p:ext uri="{BB962C8B-B14F-4D97-AF65-F5344CB8AC3E}">
        <p14:creationId xmlns:p14="http://schemas.microsoft.com/office/powerpoint/2010/main" val="1899296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64E0E-513F-4300-B88D-F63DA86B8B48}" type="datetimeFigureOut">
              <a:rPr lang="en-US" smtClean="0"/>
              <a:t>5/11/2023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A1390-2F5E-4337-9BEC-5F90CCEDA078}" type="slidenum">
              <a:rPr lang="en-US" smtClean="0"/>
              <a:t>‹#›</a:t>
            </a:fld>
            <a:endParaRPr lang="en-US"/>
          </a:p>
        </p:txBody>
      </p:sp>
    </p:spTree>
    <p:extLst>
      <p:ext uri="{BB962C8B-B14F-4D97-AF65-F5344CB8AC3E}">
        <p14:creationId xmlns:p14="http://schemas.microsoft.com/office/powerpoint/2010/main" val="4040261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CAP Safety’s “Reviewing a Safety Significant Occurrence” Course. This course replaces the “Conducting a Mishap Review” course and is required for member to be assigned as a Review Officer in the CAP Safety Information System, or CAPSIS. </a:t>
            </a:r>
          </a:p>
          <a:p>
            <a:endParaRPr lang="en-US" dirty="0"/>
          </a:p>
          <a:p>
            <a:r>
              <a:rPr lang="en-US" dirty="0"/>
              <a:t>This course has four learning segments that must be completed, along with the knowledge check quizzes, in order to receive course credit.</a:t>
            </a:r>
          </a:p>
        </p:txBody>
      </p:sp>
      <p:sp>
        <p:nvSpPr>
          <p:cNvPr id="4" name="Slide Number Placeholder 3"/>
          <p:cNvSpPr>
            <a:spLocks noGrp="1"/>
          </p:cNvSpPr>
          <p:nvPr>
            <p:ph type="sldNum" sz="quarter" idx="5"/>
          </p:nvPr>
        </p:nvSpPr>
        <p:spPr/>
        <p:txBody>
          <a:bodyPr/>
          <a:lstStyle/>
          <a:p>
            <a:fld id="{B10A1390-2F5E-4337-9BEC-5F90CCEDA078}" type="slidenum">
              <a:rPr lang="en-US" smtClean="0"/>
              <a:t>1</a:t>
            </a:fld>
            <a:endParaRPr lang="en-US" dirty="0"/>
          </a:p>
        </p:txBody>
      </p:sp>
    </p:spTree>
    <p:extLst>
      <p:ext uri="{BB962C8B-B14F-4D97-AF65-F5344CB8AC3E}">
        <p14:creationId xmlns:p14="http://schemas.microsoft.com/office/powerpoint/2010/main" val="3866655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0" dirty="0"/>
              <a:t>When we exhibit the ideal traits of a just culture, the ultimate outcomes are supported in the following ways:</a:t>
            </a:r>
          </a:p>
          <a:p>
            <a:pPr marL="342900" lvl="0" indent="-342900">
              <a:buFont typeface="Arial" panose="020B0604020202020204" pitchFamily="34" charset="0"/>
              <a:buChar char="•"/>
            </a:pPr>
            <a:r>
              <a:rPr lang="en-US" sz="2000" dirty="0"/>
              <a:t>We ensure we are ready by being fair and consistent so members know what’s expected, not just in word, but in deed</a:t>
            </a:r>
          </a:p>
          <a:p>
            <a:pPr marL="342900" lvl="0" indent="-342900">
              <a:buFont typeface="Arial" panose="020B0604020202020204" pitchFamily="34" charset="0"/>
              <a:buChar char="•"/>
            </a:pPr>
            <a:r>
              <a:rPr lang="en-US" sz="2000" dirty="0"/>
              <a:t>We ensure we are reliable by focusing on contributing and causal factors (vs. who is responsible) which provides confidence to members that by applying good safety practices, we also support the integrity of our missions and activities</a:t>
            </a:r>
          </a:p>
          <a:p>
            <a:pPr marL="342900" lvl="0" indent="-342900">
              <a:buFont typeface="Arial" panose="020B0604020202020204" pitchFamily="34" charset="0"/>
              <a:buChar char="•"/>
            </a:pPr>
            <a:r>
              <a:rPr lang="en-US" sz="2000" dirty="0"/>
              <a:t>We ensure we are credible by diligently correcting poor safety practices which demonstrates a strong commitment to protecting people and resources</a:t>
            </a:r>
          </a:p>
          <a:p>
            <a:endParaRPr lang="en-US" sz="1300" b="0" dirty="0"/>
          </a:p>
          <a:p>
            <a:endParaRPr lang="en-US" dirty="0"/>
          </a:p>
          <a:p>
            <a:pPr marL="181240" indent="-18124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B10A1390-2F5E-4337-9BEC-5F90CCEDA078}" type="slidenum">
              <a:rPr lang="en-US" smtClean="0"/>
              <a:t>10</a:t>
            </a:fld>
            <a:endParaRPr lang="en-US"/>
          </a:p>
        </p:txBody>
      </p:sp>
    </p:spTree>
    <p:extLst>
      <p:ext uri="{BB962C8B-B14F-4D97-AF65-F5344CB8AC3E}">
        <p14:creationId xmlns:p14="http://schemas.microsoft.com/office/powerpoint/2010/main" val="1606465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culture is our next topic.</a:t>
            </a:r>
          </a:p>
          <a:p>
            <a:endParaRPr lang="en-US" dirty="0"/>
          </a:p>
          <a:p>
            <a:r>
              <a:rPr lang="en-US" dirty="0"/>
              <a:t>In an ideal learning culture, information is shared so members can learn from their experiences and the experiences of others. Learning is also the key to continuous improvement, both personally and organizationally. Encouraging members to talk about their experiences, including what they learned from them, helps others improve their performance which also improves safety.</a:t>
            </a:r>
          </a:p>
          <a:p>
            <a:endParaRPr lang="en-US" dirty="0"/>
          </a:p>
          <a:p>
            <a:r>
              <a:rPr lang="en-US" dirty="0"/>
              <a:t>The characteristics and behaviors of an ideal learning culture include:</a:t>
            </a:r>
          </a:p>
          <a:p>
            <a:pPr marL="171450" lvl="0" indent="-171450">
              <a:buFont typeface="Arial" panose="020B0604020202020204" pitchFamily="34" charset="0"/>
              <a:buChar char="•"/>
            </a:pPr>
            <a:r>
              <a:rPr lang="en-US" dirty="0"/>
              <a:t>Members learn from errors and adjust behavior willingly</a:t>
            </a:r>
          </a:p>
          <a:p>
            <a:pPr marL="171450" lvl="0" indent="-171450">
              <a:buFont typeface="Arial" panose="020B0604020202020204" pitchFamily="34" charset="0"/>
              <a:buChar char="•"/>
            </a:pPr>
            <a:r>
              <a:rPr lang="en-US" dirty="0"/>
              <a:t>Members observe leaders model learning and personal accountability</a:t>
            </a:r>
          </a:p>
          <a:p>
            <a:pPr marL="171450" lvl="0" indent="-171450">
              <a:buFont typeface="Arial" panose="020B0604020202020204" pitchFamily="34" charset="0"/>
              <a:buChar char="•"/>
            </a:pPr>
            <a:r>
              <a:rPr lang="en-US" dirty="0"/>
              <a:t>Members share information about successful outcomes and learning experiences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Let’s look now at how an ideal learning culture helps us achieve readiness, reliability, and credibility</a:t>
            </a:r>
          </a:p>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11</a:t>
            </a:fld>
            <a:endParaRPr lang="en-US"/>
          </a:p>
        </p:txBody>
      </p:sp>
    </p:spTree>
    <p:extLst>
      <p:ext uri="{BB962C8B-B14F-4D97-AF65-F5344CB8AC3E}">
        <p14:creationId xmlns:p14="http://schemas.microsoft.com/office/powerpoint/2010/main" val="3827436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0" dirty="0"/>
              <a:t>When we exhibit the ideal traits of a learning culture, the ultimate outcomes are supported in the following ways:</a:t>
            </a:r>
          </a:p>
          <a:p>
            <a:pPr marL="342900" lvl="0" indent="-342900">
              <a:buFont typeface="Arial" panose="020B0604020202020204" pitchFamily="34" charset="0"/>
              <a:buChar char="•"/>
            </a:pPr>
            <a:r>
              <a:rPr lang="en-US" sz="2000" dirty="0"/>
              <a:t>We ensure we are ready </a:t>
            </a:r>
            <a:r>
              <a:rPr lang="en-US" sz="4400" b="0" dirty="0"/>
              <a:t>when safety information is shared because everyone benefits and can be on the lookout for things that keep members and equipment from being available for missions or activities</a:t>
            </a:r>
            <a:endParaRPr lang="en-US" sz="4400"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We ensure we are reliable </a:t>
            </a:r>
            <a:r>
              <a:rPr lang="en-US" sz="3200" b="0" dirty="0"/>
              <a:t>when every member embraces personal accountability for modeling and applying learning in every mission and activity where they participate</a:t>
            </a:r>
            <a:endParaRPr lang="en-US" sz="2000"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We ensure we are credible </a:t>
            </a:r>
            <a:r>
              <a:rPr lang="en-US" b="0" dirty="0"/>
              <a:t>when members adjust behavior willingly to correct unsafe practices because, in doing so, they build trust and confidence in not only their capabilities, but their commitment to CAP’s core values</a:t>
            </a:r>
            <a:endParaRPr lang="en-US" dirty="0"/>
          </a:p>
          <a:p>
            <a:pPr marL="181240" indent="-18124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B10A1390-2F5E-4337-9BEC-5F90CCEDA078}" type="slidenum">
              <a:rPr lang="en-US" smtClean="0"/>
              <a:t>12</a:t>
            </a:fld>
            <a:endParaRPr lang="en-US"/>
          </a:p>
        </p:txBody>
      </p:sp>
    </p:spTree>
    <p:extLst>
      <p:ext uri="{BB962C8B-B14F-4D97-AF65-F5344CB8AC3E}">
        <p14:creationId xmlns:p14="http://schemas.microsoft.com/office/powerpoint/2010/main" val="3920865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topic is the ideal Flexible Culture</a:t>
            </a:r>
          </a:p>
          <a:p>
            <a:endParaRPr lang="en-US" dirty="0"/>
          </a:p>
          <a:p>
            <a:r>
              <a:rPr lang="en-US" dirty="0"/>
              <a:t>In an ideal flexible culture, members and the organization adapt to unforeseen circumstances. No one can predict how every situation will turn out, but when members can adapt quickly, they can deal more effectively with new or changing conditions. Encouraging members to keep safety top of mind in all missions and activities and to quickly address safety concerns in the moment, helps with continuity and resilience.</a:t>
            </a:r>
          </a:p>
          <a:p>
            <a:endParaRPr lang="en-US" dirty="0"/>
          </a:p>
          <a:p>
            <a:r>
              <a:rPr lang="en-US" dirty="0"/>
              <a:t>The characteristics and behaviors of an ideal flexible culture include:</a:t>
            </a:r>
          </a:p>
          <a:p>
            <a:pPr marL="171450" lvl="0" indent="-171450">
              <a:buFont typeface="Arial" panose="020B0604020202020204" pitchFamily="34" charset="0"/>
              <a:buChar char="•"/>
            </a:pPr>
            <a:r>
              <a:rPr lang="en-US" dirty="0"/>
              <a:t>Members apply risk management routinely to activities of all types</a:t>
            </a:r>
          </a:p>
          <a:p>
            <a:pPr marL="171450" lvl="0" indent="-171450">
              <a:buFont typeface="Arial" panose="020B0604020202020204" pitchFamily="34" charset="0"/>
              <a:buChar char="•"/>
            </a:pPr>
            <a:r>
              <a:rPr lang="en-US" dirty="0"/>
              <a:t>Members adapt easily to changing demands and unforeseen developments</a:t>
            </a:r>
          </a:p>
          <a:p>
            <a:pPr marL="171450" lvl="0" indent="-171450">
              <a:buFont typeface="Arial" panose="020B0604020202020204" pitchFamily="34" charset="0"/>
              <a:buChar char="•"/>
            </a:pPr>
            <a:r>
              <a:rPr lang="en-US" dirty="0"/>
              <a:t>Members manage safety “obstacles” that impact operational continuity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Let’s look now at how an ideal flexible culture helps us achieve readiness, reliability, and credibility</a:t>
            </a:r>
          </a:p>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13</a:t>
            </a:fld>
            <a:endParaRPr lang="en-US"/>
          </a:p>
        </p:txBody>
      </p:sp>
    </p:spTree>
    <p:extLst>
      <p:ext uri="{BB962C8B-B14F-4D97-AF65-F5344CB8AC3E}">
        <p14:creationId xmlns:p14="http://schemas.microsoft.com/office/powerpoint/2010/main" val="4041307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0" dirty="0"/>
              <a:t>When we exhibit the ideal traits of a flexible culture, the ultimate outcomes are supported in the following ways: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We ensure we are ready </a:t>
            </a:r>
            <a:r>
              <a:rPr lang="en-US" sz="4400" b="0" dirty="0"/>
              <a:t>by </a:t>
            </a:r>
            <a:r>
              <a:rPr lang="en-US" sz="6000" b="0" dirty="0"/>
              <a:t>applying SRM when planning all missions and activities so we can ensure that any issues get addressed beforehand</a:t>
            </a:r>
            <a:endParaRPr lang="en-US" sz="4400" dirty="0"/>
          </a:p>
          <a:p>
            <a:pPr marL="342900" lvl="0" indent="-342900">
              <a:buFont typeface="Arial" panose="020B0604020202020204" pitchFamily="34" charset="0"/>
              <a:buChar char="•"/>
            </a:pPr>
            <a:r>
              <a:rPr lang="en-US" sz="2000" dirty="0"/>
              <a:t>We ensure we are reliable </a:t>
            </a:r>
            <a:r>
              <a:rPr lang="en-US" sz="4400" b="0" dirty="0"/>
              <a:t>by adapting to changing conditions quickly with safety top of mind so obstacles are overcome without compromising safety</a:t>
            </a:r>
            <a:endParaRPr lang="en-US" sz="4400" dirty="0"/>
          </a:p>
          <a:p>
            <a:pPr marL="342900" lvl="0" indent="-342900">
              <a:buFont typeface="Arial" panose="020B0604020202020204" pitchFamily="34" charset="0"/>
              <a:buChar char="•"/>
            </a:pPr>
            <a:r>
              <a:rPr lang="en-US" sz="2000" dirty="0"/>
              <a:t>We ensure we are credible </a:t>
            </a:r>
            <a:r>
              <a:rPr lang="en-US" b="0" dirty="0"/>
              <a:t>when we can point to mission and activity success that overcame operational challenges and maintained a safe outcome so we build trust in our full range of capabilities</a:t>
            </a:r>
            <a:endParaRPr lang="en-US" dirty="0"/>
          </a:p>
          <a:p>
            <a:pPr marL="181240" indent="-18124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B10A1390-2F5E-4337-9BEC-5F90CCEDA078}" type="slidenum">
              <a:rPr lang="en-US" smtClean="0"/>
              <a:t>14</a:t>
            </a:fld>
            <a:endParaRPr lang="en-US"/>
          </a:p>
        </p:txBody>
      </p:sp>
    </p:spTree>
    <p:extLst>
      <p:ext uri="{BB962C8B-B14F-4D97-AF65-F5344CB8AC3E}">
        <p14:creationId xmlns:p14="http://schemas.microsoft.com/office/powerpoint/2010/main" val="2124977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0" dirty="0"/>
              <a:t>Lastly, we look at a safety culture trait that is not in CAP’s regulations but ties the other four cultures together. </a:t>
            </a:r>
          </a:p>
          <a:p>
            <a:endParaRPr lang="en-US" sz="1300" b="0" dirty="0">
              <a:ea typeface="Calibri" panose="020F0502020204030204" pitchFamily="34" charset="0"/>
              <a:cs typeface="Times New Roman" panose="02020603050405020304" pitchFamily="18" charset="0"/>
            </a:endParaRPr>
          </a:p>
          <a:p>
            <a:r>
              <a:rPr lang="en-US" sz="1300" b="0" dirty="0">
                <a:ea typeface="Calibri" panose="020F0502020204030204" pitchFamily="34" charset="0"/>
                <a:cs typeface="Times New Roman" panose="02020603050405020304" pitchFamily="18" charset="0"/>
              </a:rPr>
              <a:t>An ideal engaged culture simply means that everyone does their part. Without every member’s participation in our safety practices, we leave gaps in the safeguards that keep people and resources safe. When everyone embraces safety as a personal value, they support the ultimate outcomes with safety integrated as a thread that weaves through all of them – not a standalone outcome that is separate or an added burden.</a:t>
            </a:r>
          </a:p>
          <a:p>
            <a:endParaRPr lang="en-US" sz="1300" b="0" dirty="0">
              <a:ea typeface="Calibri" panose="020F0502020204030204" pitchFamily="34" charset="0"/>
              <a:cs typeface="Times New Roman" panose="02020603050405020304" pitchFamily="18" charset="0"/>
            </a:endParaRPr>
          </a:p>
          <a:p>
            <a:r>
              <a:rPr lang="en-US" sz="1300" b="0" dirty="0">
                <a:ea typeface="Calibri" panose="020F0502020204030204" pitchFamily="34" charset="0"/>
                <a:cs typeface="Times New Roman" panose="02020603050405020304" pitchFamily="18" charset="0"/>
              </a:rPr>
              <a:t>The key to engaged members is engaged leadership, and every member serving on a command team or any other safety leadership role must do their part for safety to work and for these outcomes to be achieved.</a:t>
            </a:r>
          </a:p>
        </p:txBody>
      </p:sp>
      <p:sp>
        <p:nvSpPr>
          <p:cNvPr id="4" name="Slide Number Placeholder 3"/>
          <p:cNvSpPr>
            <a:spLocks noGrp="1"/>
          </p:cNvSpPr>
          <p:nvPr>
            <p:ph type="sldNum" sz="quarter" idx="5"/>
          </p:nvPr>
        </p:nvSpPr>
        <p:spPr/>
        <p:txBody>
          <a:bodyPr/>
          <a:lstStyle/>
          <a:p>
            <a:fld id="{B10A1390-2F5E-4337-9BEC-5F90CCEDA078}" type="slidenum">
              <a:rPr lang="en-US" smtClean="0"/>
              <a:t>15</a:t>
            </a:fld>
            <a:endParaRPr lang="en-US"/>
          </a:p>
        </p:txBody>
      </p:sp>
    </p:spTree>
    <p:extLst>
      <p:ext uri="{BB962C8B-B14F-4D97-AF65-F5344CB8AC3E}">
        <p14:creationId xmlns:p14="http://schemas.microsoft.com/office/powerpoint/2010/main" val="1953394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the CAPSafety Aim and Ideal Safety Culture learning segment of the Reviewing a Safety Significant Occurrence course. You may now close this presentation and proceed to the knowledge check quiz. </a:t>
            </a:r>
          </a:p>
        </p:txBody>
      </p:sp>
      <p:sp>
        <p:nvSpPr>
          <p:cNvPr id="4" name="Slide Number Placeholder 3"/>
          <p:cNvSpPr>
            <a:spLocks noGrp="1"/>
          </p:cNvSpPr>
          <p:nvPr>
            <p:ph type="sldNum" sz="quarter" idx="5"/>
          </p:nvPr>
        </p:nvSpPr>
        <p:spPr/>
        <p:txBody>
          <a:bodyPr/>
          <a:lstStyle/>
          <a:p>
            <a:fld id="{B10A1390-2F5E-4337-9BEC-5F90CCEDA078}" type="slidenum">
              <a:rPr lang="en-US" smtClean="0"/>
              <a:t>16</a:t>
            </a:fld>
            <a:endParaRPr lang="en-US"/>
          </a:p>
        </p:txBody>
      </p:sp>
    </p:spTree>
    <p:extLst>
      <p:ext uri="{BB962C8B-B14F-4D97-AF65-F5344CB8AC3E}">
        <p14:creationId xmlns:p14="http://schemas.microsoft.com/office/powerpoint/2010/main" val="4211636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 learning segments of this course include:</a:t>
            </a:r>
          </a:p>
          <a:p>
            <a:endParaRPr lang="en-US" dirty="0"/>
          </a:p>
          <a:p>
            <a:pPr marL="171450" indent="-171450">
              <a:buFont typeface="Arial" panose="020B0604020202020204" pitchFamily="34" charset="0"/>
              <a:buChar char="•"/>
            </a:pPr>
            <a:r>
              <a:rPr lang="en-US" dirty="0"/>
              <a:t>CAPSafety Aim and Ideal Safety Culture – where we cover the characteristics of CAP’s ideal safety culture</a:t>
            </a:r>
          </a:p>
          <a:p>
            <a:pPr marL="171450" indent="-171450">
              <a:buFont typeface="Arial" panose="020B0604020202020204" pitchFamily="34" charset="0"/>
              <a:buChar char="•"/>
            </a:pPr>
            <a:r>
              <a:rPr lang="en-US" dirty="0"/>
              <a:t>Terms and Definitions – where cover the terminology you will encounter when reviewing a safety significant occurrence, or SSO</a:t>
            </a:r>
          </a:p>
          <a:p>
            <a:pPr marL="171450" indent="-171450">
              <a:buFont typeface="Arial" panose="020B0604020202020204" pitchFamily="34" charset="0"/>
              <a:buChar char="•"/>
            </a:pPr>
            <a:r>
              <a:rPr lang="en-US" dirty="0"/>
              <a:t>Basic Steps – where we cover the three steps for conducting and completing the review of an SSO</a:t>
            </a:r>
          </a:p>
          <a:p>
            <a:pPr marL="171450" indent="-171450">
              <a:buFont typeface="Arial" panose="020B0604020202020204" pitchFamily="34" charset="0"/>
              <a:buChar char="•"/>
            </a:pPr>
            <a:r>
              <a:rPr lang="en-US" dirty="0"/>
              <a:t>And lastly, Contributing Factors, Causal Factors, and Mitigating Actions – where you will read through sections of the Review Officer guide to familiarize yourself with the factors and actions you will encounter in CAPSIS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Let’s jump into the first learning segment, “CAPSafety Aim and Ideal Safety Culture”</a:t>
            </a:r>
          </a:p>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2</a:t>
            </a:fld>
            <a:endParaRPr lang="en-US"/>
          </a:p>
        </p:txBody>
      </p:sp>
    </p:spTree>
    <p:extLst>
      <p:ext uri="{BB962C8B-B14F-4D97-AF65-F5344CB8AC3E}">
        <p14:creationId xmlns:p14="http://schemas.microsoft.com/office/powerpoint/2010/main" val="110506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objective for this learning segment is for you to be able to recognize the observable characteristics of CAP’s ideal safety culture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3</a:t>
            </a:fld>
            <a:endParaRPr lang="en-US"/>
          </a:p>
        </p:txBody>
      </p:sp>
    </p:spTree>
    <p:extLst>
      <p:ext uri="{BB962C8B-B14F-4D97-AF65-F5344CB8AC3E}">
        <p14:creationId xmlns:p14="http://schemas.microsoft.com/office/powerpoint/2010/main" val="636735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 Safety’s AIM is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ea typeface="Century Gothic" panose="020B0502020202020204" pitchFamily="34" charset="0"/>
              </a:rPr>
              <a:t>Uphold the public’s trust through a safety minded culture, safe environment for our members, and responsible stewardship of our valuable resources.</a:t>
            </a:r>
          </a:p>
          <a:p>
            <a:endParaRPr lang="en-US" dirty="0"/>
          </a:p>
          <a:p>
            <a:r>
              <a:rPr lang="en-US" dirty="0"/>
              <a:t>This aim includes aspirational cues that guide the development and continuous improvement of the safety program and the members and staff that support it. Every member has the right to a safe place that reasonably supports their wellbeing and peace of mind. And our partners that support our work – our fellow members, our donors, our sponsors, the US Airforce, and more – must have the confidence that we are being responsible for the use and care of our resources.</a:t>
            </a:r>
          </a:p>
          <a:p>
            <a:endParaRPr lang="en-US" dirty="0"/>
          </a:p>
          <a:p>
            <a:r>
              <a:rPr lang="en-US" dirty="0"/>
              <a:t>To that end, Safety’s focus should be on “People First,” because without people, we cannot reach our highest aspirational ideals.</a:t>
            </a:r>
          </a:p>
        </p:txBody>
      </p:sp>
      <p:sp>
        <p:nvSpPr>
          <p:cNvPr id="4" name="Slide Number Placeholder 3"/>
          <p:cNvSpPr>
            <a:spLocks noGrp="1"/>
          </p:cNvSpPr>
          <p:nvPr>
            <p:ph type="sldNum" sz="quarter" idx="5"/>
          </p:nvPr>
        </p:nvSpPr>
        <p:spPr/>
        <p:txBody>
          <a:bodyPr/>
          <a:lstStyle/>
          <a:p>
            <a:fld id="{B10A1390-2F5E-4337-9BEC-5F90CCEDA078}" type="slidenum">
              <a:rPr lang="en-US" smtClean="0"/>
              <a:t>4</a:t>
            </a:fld>
            <a:endParaRPr lang="en-US"/>
          </a:p>
        </p:txBody>
      </p:sp>
    </p:spTree>
    <p:extLst>
      <p:ext uri="{BB962C8B-B14F-4D97-AF65-F5344CB8AC3E}">
        <p14:creationId xmlns:p14="http://schemas.microsoft.com/office/powerpoint/2010/main" val="76794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Why “people first” and not “safety first”?</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The real pathway to “safety” is </a:t>
            </a:r>
            <a:r>
              <a:rPr lang="en-US" sz="1800" b="1" i="1" u="sng" dirty="0">
                <a:effectLst/>
                <a:latin typeface="Century Gothic" panose="020B0502020202020204" pitchFamily="34" charset="0"/>
                <a:ea typeface="Century Gothic" panose="020B0502020202020204" pitchFamily="34" charset="0"/>
                <a:cs typeface="Times New Roman" panose="02020603050405020304" pitchFamily="18" charset="0"/>
              </a:rPr>
              <a:t>with</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people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The best work we can do is to focus on “people-work” first</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Too much focus on “compliance” and not enough on helping people understand their critical role in safety as one outcome among many, risks program engagement</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If the program doesn’t work with people to support safety as one outcome among many, we become stagnant in our organizational capabilities and risk not living up to our mission-vision</a:t>
            </a:r>
          </a:p>
          <a:p>
            <a:pPr marL="0" marR="0">
              <a:lnSpc>
                <a:spcPct val="107000"/>
              </a:lnSpc>
              <a:spcBef>
                <a:spcPts val="0"/>
              </a:spcBef>
              <a:spcAft>
                <a:spcPts val="800"/>
              </a:spcAft>
            </a:pP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People are at the heart of any organization. Without the time, talent, and treasure of people, we cannot be the organization we aspire to be.</a:t>
            </a:r>
          </a:p>
          <a:p>
            <a:pPr marL="0" marR="0">
              <a:lnSpc>
                <a:spcPct val="107000"/>
              </a:lnSpc>
              <a:spcBef>
                <a:spcPts val="0"/>
              </a:spcBef>
              <a:spcAft>
                <a:spcPts val="800"/>
              </a:spcAft>
            </a:pP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“People first” safety means that members embrace and practice safety as a personal value so that everyone aims to protect their own wellbeing AND the wellbeing of their fellow members. </a:t>
            </a:r>
          </a:p>
          <a:p>
            <a:pPr marL="0" marR="0">
              <a:lnSpc>
                <a:spcPct val="107000"/>
              </a:lnSpc>
              <a:spcBef>
                <a:spcPts val="0"/>
              </a:spcBef>
              <a:spcAft>
                <a:spcPts val="800"/>
              </a:spcAft>
            </a:pP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It also means we should focus on growth and learning in safety roles and leadership. Every person is capable of personal continuous improvement </a:t>
            </a:r>
            <a:r>
              <a:rPr lang="en-US" sz="1800" b="1" i="1" u="sng" dirty="0">
                <a:effectLst/>
                <a:latin typeface="Century Gothic" panose="020B0502020202020204" pitchFamily="34" charset="0"/>
                <a:ea typeface="Century Gothic" panose="020B0502020202020204" pitchFamily="34" charset="0"/>
                <a:cs typeface="Times New Roman" panose="02020603050405020304" pitchFamily="18" charset="0"/>
              </a:rPr>
              <a:t>if they choose to learn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from things that didn’t work out as intended. </a:t>
            </a:r>
          </a:p>
          <a:p>
            <a:pPr marL="0" marR="0">
              <a:lnSpc>
                <a:spcPct val="107000"/>
              </a:lnSpc>
              <a:spcBef>
                <a:spcPts val="0"/>
              </a:spcBef>
              <a:spcAft>
                <a:spcPts val="800"/>
              </a:spcAft>
            </a:pP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And, lastly, “people first” means we show how safety supports outcomes that are important to CAP’s legacy and aspirations as an organization.</a:t>
            </a:r>
          </a:p>
          <a:p>
            <a:pPr marL="0" marR="0">
              <a:lnSpc>
                <a:spcPct val="107000"/>
              </a:lnSpc>
              <a:spcBef>
                <a:spcPts val="0"/>
              </a:spcBef>
              <a:spcAft>
                <a:spcPts val="800"/>
              </a:spcAft>
            </a:pP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We cover those outcomes in the next slide.</a:t>
            </a:r>
          </a:p>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5</a:t>
            </a:fld>
            <a:endParaRPr lang="en-US"/>
          </a:p>
        </p:txBody>
      </p:sp>
    </p:spTree>
    <p:extLst>
      <p:ext uri="{BB962C8B-B14F-4D97-AF65-F5344CB8AC3E}">
        <p14:creationId xmlns:p14="http://schemas.microsoft.com/office/powerpoint/2010/main" val="3185179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Safety is one ideal outcome among many ideal outcomes for an activity.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By integrating safety as one of several IDEAL outcomes for any activity, members become more holistically attuned to the interconnectedness of safety with other outcomes (example: how fun and minimizing the risk of injury or illness is connected – and how BOTH are IDEAL)</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No activity is without some safety risk – “zero” risk is not possible – however, when looked at holistically with all outcomes, are we reasonably doing all we can to maximize ideal outcomes while preventing negative safety outcomes or, if prevention isn’t possible, reducing the chance of a member getting hurt or equipment being damaged to a minimum. </a:t>
            </a:r>
          </a:p>
          <a:p>
            <a:pPr marL="0" marR="0" lvl="0" indent="0">
              <a:lnSpc>
                <a:spcPct val="107000"/>
              </a:lnSpc>
              <a:spcBef>
                <a:spcPts val="0"/>
              </a:spcBef>
              <a:spcAft>
                <a:spcPts val="800"/>
              </a:spcAft>
              <a:buFont typeface="Symbol" panose="05050102010706020507" pitchFamily="18" charset="2"/>
              <a:buNone/>
            </a:pP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So, what ideal outcomes are we aiming for?</a:t>
            </a:r>
          </a:p>
          <a:p>
            <a:pPr marL="0" marR="0" lvl="0" indent="0">
              <a:lnSpc>
                <a:spcPct val="107000"/>
              </a:lnSpc>
              <a:spcBef>
                <a:spcPts val="0"/>
              </a:spcBef>
              <a:spcAft>
                <a:spcPts val="800"/>
              </a:spcAft>
              <a:buFont typeface="Symbol" panose="05050102010706020507" pitchFamily="18" charset="2"/>
              <a:buNone/>
            </a:pP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The answer is: Readiness, Reliability, and Credibility</a:t>
            </a:r>
          </a:p>
          <a:p>
            <a:pPr marL="0" marR="0" lvl="0" indent="0">
              <a:lnSpc>
                <a:spcPct val="107000"/>
              </a:lnSpc>
              <a:spcBef>
                <a:spcPts val="0"/>
              </a:spcBef>
              <a:spcAft>
                <a:spcPts val="800"/>
              </a:spcAft>
              <a:buFont typeface="Symbol" panose="05050102010706020507" pitchFamily="18" charset="2"/>
              <a:buNone/>
            </a:pP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lvl="0"/>
            <a:r>
              <a:rPr lang="en-US" sz="1800" i="1" u="sng" dirty="0"/>
              <a:t>Readiness</a:t>
            </a:r>
            <a:r>
              <a:rPr lang="en-US" sz="1800" dirty="0"/>
              <a:t> – is about the availability of prepared and qualified members and needed resources</a:t>
            </a:r>
          </a:p>
          <a:p>
            <a:pPr lvl="0"/>
            <a:r>
              <a:rPr lang="en-US" sz="1800" i="1" u="sng" dirty="0"/>
              <a:t>Reliability</a:t>
            </a:r>
            <a:r>
              <a:rPr lang="en-US" sz="1800" dirty="0"/>
              <a:t> – is about the capacity to deliver on our promises of serving America’s communities, saving lives, and shaping futures</a:t>
            </a:r>
          </a:p>
          <a:p>
            <a:pPr lvl="0"/>
            <a:r>
              <a:rPr lang="en-US" sz="1800" i="1" u="sng" dirty="0"/>
              <a:t>Credibility</a:t>
            </a:r>
            <a:r>
              <a:rPr lang="en-US" sz="1800" dirty="0"/>
              <a:t> – is about the ability to produce the outcomes we intend to while, to a reasonable extent, keeping everyone safe and equipment undamaged</a:t>
            </a:r>
          </a:p>
          <a:p>
            <a:pPr marL="0" marR="0" lvl="0" indent="0">
              <a:lnSpc>
                <a:spcPct val="107000"/>
              </a:lnSpc>
              <a:spcBef>
                <a:spcPts val="0"/>
              </a:spcBef>
              <a:spcAft>
                <a:spcPts val="800"/>
              </a:spcAft>
              <a:buFont typeface="Symbol" panose="05050102010706020507" pitchFamily="18" charset="2"/>
              <a:buNone/>
            </a:pP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Safety is embedded in all of these outcomes and is an integral part of ensuring we achieve them.</a:t>
            </a:r>
          </a:p>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6</a:t>
            </a:fld>
            <a:endParaRPr lang="en-US"/>
          </a:p>
        </p:txBody>
      </p:sp>
    </p:spTree>
    <p:extLst>
      <p:ext uri="{BB962C8B-B14F-4D97-AF65-F5344CB8AC3E}">
        <p14:creationId xmlns:p14="http://schemas.microsoft.com/office/powerpoint/2010/main" val="593618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0" dirty="0"/>
              <a:t>Let’s talk about the characteristics of CAP’s ideal safety culture. We start with reporting culture:</a:t>
            </a:r>
          </a:p>
          <a:p>
            <a:pPr marL="0" indent="0">
              <a:buFont typeface="Arial" panose="020B0604020202020204" pitchFamily="34" charset="0"/>
              <a:buNone/>
            </a:pPr>
            <a:endParaRPr lang="en-US" sz="1300" b="0" dirty="0"/>
          </a:p>
          <a:p>
            <a:pPr marL="0" indent="0">
              <a:buFont typeface="Arial" panose="020B0604020202020204" pitchFamily="34" charset="0"/>
              <a:buNone/>
            </a:pPr>
            <a:r>
              <a:rPr lang="en-US" sz="1300" b="0" dirty="0"/>
              <a:t>Reporting is vital and foundational to an ideal safety culture. Encouraging consistent and continuous reporting instills trust and reduces fear of speaking up. Members should have confidence that important information is both heard and acted upon. Members should never be afraid to speak up – it could save a life.</a:t>
            </a:r>
          </a:p>
          <a:p>
            <a:pPr marL="0" indent="0">
              <a:buFont typeface="Arial" panose="020B0604020202020204" pitchFamily="34" charset="0"/>
              <a:buNone/>
            </a:pPr>
            <a:endParaRPr lang="en-US" sz="1300" b="0" dirty="0"/>
          </a:p>
          <a:p>
            <a:pPr marL="0" indent="0">
              <a:buFont typeface="Arial" panose="020B0604020202020204" pitchFamily="34" charset="0"/>
              <a:buNone/>
            </a:pPr>
            <a:r>
              <a:rPr lang="en-US" sz="1300" b="0" dirty="0"/>
              <a:t>The characteristics and behaviors of the ideal reporting culture include:</a:t>
            </a:r>
            <a:endParaRPr lang="en-US" b="0" dirty="0"/>
          </a:p>
          <a:p>
            <a:pPr marL="171450" lvl="0" indent="-171450">
              <a:buFont typeface="Arial" panose="020B0604020202020204" pitchFamily="34" charset="0"/>
              <a:buChar char="•"/>
            </a:pPr>
            <a:r>
              <a:rPr lang="en-US" dirty="0"/>
              <a:t>Members are aware of safety issues that should be reported  </a:t>
            </a:r>
          </a:p>
          <a:p>
            <a:pPr marL="171450" lvl="0" indent="-171450">
              <a:buFont typeface="Arial" panose="020B0604020202020204" pitchFamily="34" charset="0"/>
              <a:buChar char="•"/>
            </a:pPr>
            <a:r>
              <a:rPr lang="en-US" dirty="0"/>
              <a:t>Members are encouraged to report safety issues </a:t>
            </a:r>
          </a:p>
          <a:p>
            <a:pPr marL="171450" lvl="0" indent="-171450">
              <a:buFont typeface="Arial" panose="020B0604020202020204" pitchFamily="34" charset="0"/>
              <a:buChar char="•"/>
            </a:pPr>
            <a:r>
              <a:rPr lang="en-US" dirty="0"/>
              <a:t>Members have a positive tendency to report safety issues</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Let’s look now at how an ideal reporting culture helps us achieve readiness, reliability, and credibility</a:t>
            </a:r>
          </a:p>
        </p:txBody>
      </p:sp>
      <p:sp>
        <p:nvSpPr>
          <p:cNvPr id="4" name="Slide Number Placeholder 3"/>
          <p:cNvSpPr>
            <a:spLocks noGrp="1"/>
          </p:cNvSpPr>
          <p:nvPr>
            <p:ph type="sldNum" sz="quarter" idx="5"/>
          </p:nvPr>
        </p:nvSpPr>
        <p:spPr/>
        <p:txBody>
          <a:bodyPr/>
          <a:lstStyle/>
          <a:p>
            <a:fld id="{B10A1390-2F5E-4337-9BEC-5F90CCEDA078}" type="slidenum">
              <a:rPr lang="en-US" smtClean="0"/>
              <a:t>7</a:t>
            </a:fld>
            <a:endParaRPr lang="en-US"/>
          </a:p>
        </p:txBody>
      </p:sp>
    </p:spTree>
    <p:extLst>
      <p:ext uri="{BB962C8B-B14F-4D97-AF65-F5344CB8AC3E}">
        <p14:creationId xmlns:p14="http://schemas.microsoft.com/office/powerpoint/2010/main" val="1906478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0" dirty="0"/>
              <a:t>When we exhibit the ideal traits of a reporting culture, the ultimate outcomes are supported in the following ways: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We ensure we are ready when safety issues get identified early to ensure the members and equipment are available and ready for the mission or activity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We ensure we are reliable when reporting safety concerns when they are observed which helps us ensure we can complete the mission or activity by keeping safety top of mind throughout</a:t>
            </a:r>
          </a:p>
          <a:p>
            <a:pPr marL="342900" lvl="0" indent="-342900">
              <a:buFont typeface="Arial" panose="020B0604020202020204" pitchFamily="34" charset="0"/>
              <a:buChar char="•"/>
            </a:pPr>
            <a:r>
              <a:rPr lang="en-US" sz="2000" dirty="0"/>
              <a:t>We ensure we are credible when safety issues are reported, and we use the data to add or improve safeguards that prevent injury, illness, or damage</a:t>
            </a:r>
          </a:p>
          <a:p>
            <a:endParaRPr lang="en-US" sz="1300" b="0" dirty="0"/>
          </a:p>
          <a:p>
            <a:endParaRPr lang="en-US" dirty="0"/>
          </a:p>
          <a:p>
            <a:pPr marL="181240" indent="-18124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B10A1390-2F5E-4337-9BEC-5F90CCEDA078}" type="slidenum">
              <a:rPr lang="en-US" smtClean="0"/>
              <a:t>8</a:t>
            </a:fld>
            <a:endParaRPr lang="en-US"/>
          </a:p>
        </p:txBody>
      </p:sp>
    </p:spTree>
    <p:extLst>
      <p:ext uri="{BB962C8B-B14F-4D97-AF65-F5344CB8AC3E}">
        <p14:creationId xmlns:p14="http://schemas.microsoft.com/office/powerpoint/2010/main" val="1301646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0" dirty="0"/>
              <a:t>Next, we cover just culture.</a:t>
            </a:r>
          </a:p>
          <a:p>
            <a:endParaRPr lang="en-US" sz="1300" b="0" dirty="0">
              <a:ea typeface="Calibri" panose="020F0502020204030204" pitchFamily="34" charset="0"/>
              <a:cs typeface="Times New Roman" panose="02020603050405020304" pitchFamily="18" charset="0"/>
            </a:endParaRPr>
          </a:p>
          <a:p>
            <a:r>
              <a:rPr lang="en-US" sz="1300" b="0" dirty="0">
                <a:ea typeface="Calibri" panose="020F0502020204030204" pitchFamily="34" charset="0"/>
                <a:cs typeface="Times New Roman" panose="02020603050405020304" pitchFamily="18" charset="0"/>
              </a:rPr>
              <a:t>In just culture, we treat each other fairly, and it is the opposite of blame culture. Consistently encouraging the right safety behaviors and correcting poor safety practices is the key to upholding the ideal just culture. Focusing on “who is responsible” reflects a blame culture, while working to discover underlying contributing and causal factors and correcting them reflects just culture. </a:t>
            </a:r>
          </a:p>
          <a:p>
            <a:endParaRPr lang="en-US" b="0" dirty="0"/>
          </a:p>
          <a:p>
            <a:r>
              <a:rPr lang="en-US" b="0" dirty="0"/>
              <a:t>The characteristics and behaviors of an ideal just culture include:</a:t>
            </a:r>
          </a:p>
          <a:p>
            <a:pPr marL="171450" lvl="0" indent="-171450">
              <a:buFont typeface="Arial" panose="020B0604020202020204" pitchFamily="34" charset="0"/>
              <a:buChar char="•"/>
            </a:pPr>
            <a:r>
              <a:rPr lang="en-US" dirty="0"/>
              <a:t>Members understand acceptable and unacceptable behaviors </a:t>
            </a:r>
          </a:p>
          <a:p>
            <a:pPr marL="171450" lvl="0" indent="-171450">
              <a:buFont typeface="Arial" panose="020B0604020202020204" pitchFamily="34" charset="0"/>
              <a:buChar char="•"/>
            </a:pPr>
            <a:r>
              <a:rPr lang="en-US" dirty="0"/>
              <a:t>Members are positively acknowledged for raising safety concerns </a:t>
            </a:r>
          </a:p>
          <a:p>
            <a:pPr marL="171450" lvl="0" indent="-171450">
              <a:buFont typeface="Arial" panose="020B0604020202020204" pitchFamily="34" charset="0"/>
              <a:buChar char="•"/>
            </a:pPr>
            <a:r>
              <a:rPr lang="en-US" dirty="0"/>
              <a:t>Members cooperate fully in safety reviews and know they will be treated fairly </a:t>
            </a:r>
          </a:p>
          <a:p>
            <a:pPr marL="171450" lvl="0" indent="-171450">
              <a:buFont typeface="Arial" panose="020B0604020202020204" pitchFamily="34" charset="0"/>
              <a:buChar char="•"/>
            </a:pPr>
            <a:r>
              <a:rPr lang="en-US" dirty="0"/>
              <a:t>Members are accountable for truly negligent actions (deliberate disregard)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Let’s look now at how an ideal just culture helps us achieve readiness, reliability, and credibility</a:t>
            </a:r>
          </a:p>
          <a:p>
            <a:endParaRPr lang="en-US" b="0" dirty="0"/>
          </a:p>
        </p:txBody>
      </p:sp>
      <p:sp>
        <p:nvSpPr>
          <p:cNvPr id="4" name="Slide Number Placeholder 3"/>
          <p:cNvSpPr>
            <a:spLocks noGrp="1"/>
          </p:cNvSpPr>
          <p:nvPr>
            <p:ph type="sldNum" sz="quarter" idx="5"/>
          </p:nvPr>
        </p:nvSpPr>
        <p:spPr/>
        <p:txBody>
          <a:bodyPr/>
          <a:lstStyle/>
          <a:p>
            <a:fld id="{B10A1390-2F5E-4337-9BEC-5F90CCEDA078}" type="slidenum">
              <a:rPr lang="en-US" smtClean="0"/>
              <a:t>9</a:t>
            </a:fld>
            <a:endParaRPr lang="en-US"/>
          </a:p>
        </p:txBody>
      </p:sp>
    </p:spTree>
    <p:extLst>
      <p:ext uri="{BB962C8B-B14F-4D97-AF65-F5344CB8AC3E}">
        <p14:creationId xmlns:p14="http://schemas.microsoft.com/office/powerpoint/2010/main" val="20024804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Google Shape;56;p13">
            <a:extLst>
              <a:ext uri="{FF2B5EF4-FFF2-40B4-BE49-F238E27FC236}">
                <a16:creationId xmlns:a16="http://schemas.microsoft.com/office/drawing/2014/main" id="{24348F6A-551A-4BB5-9CFF-50100A3EC745}"/>
              </a:ext>
            </a:extLst>
          </p:cNvPr>
          <p:cNvSpPr/>
          <p:nvPr userDrawn="1"/>
        </p:nvSpPr>
        <p:spPr>
          <a:xfrm>
            <a:off x="0" y="6656150"/>
            <a:ext cx="9231550" cy="201850"/>
          </a:xfrm>
          <a:prstGeom prst="rtTriangle">
            <a:avLst/>
          </a:prstGeom>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8;p13">
            <a:extLst>
              <a:ext uri="{FF2B5EF4-FFF2-40B4-BE49-F238E27FC236}">
                <a16:creationId xmlns:a16="http://schemas.microsoft.com/office/drawing/2014/main" id="{182BAF24-DAED-4314-8CE5-36ADBB18FC5A}"/>
              </a:ext>
            </a:extLst>
          </p:cNvPr>
          <p:cNvSpPr/>
          <p:nvPr userDrawn="1"/>
        </p:nvSpPr>
        <p:spPr>
          <a:xfrm rot="16202181">
            <a:off x="994997" y="5358766"/>
            <a:ext cx="511617" cy="2501287"/>
          </a:xfrm>
          <a:prstGeom prst="diagStripe">
            <a:avLst>
              <a:gd name="adj" fmla="val 81854"/>
            </a:avLst>
          </a:prstGeom>
          <a:gradFill flip="none" rotWithShape="1">
            <a:gsLst>
              <a:gs pos="0">
                <a:schemeClr val="lt2">
                  <a:shade val="30000"/>
                  <a:satMod val="115000"/>
                </a:schemeClr>
              </a:gs>
              <a:gs pos="50000">
                <a:schemeClr val="lt2">
                  <a:shade val="67500"/>
                  <a:satMod val="115000"/>
                </a:schemeClr>
              </a:gs>
              <a:gs pos="100000">
                <a:schemeClr val="lt2">
                  <a:shade val="100000"/>
                  <a:satMod val="115000"/>
                </a:schemeClr>
              </a:gs>
            </a:gsLst>
            <a:lin ang="54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p13">
            <a:extLst>
              <a:ext uri="{FF2B5EF4-FFF2-40B4-BE49-F238E27FC236}">
                <a16:creationId xmlns:a16="http://schemas.microsoft.com/office/drawing/2014/main" id="{8F5C3701-1845-4E5D-9E35-DCB39987B856}"/>
              </a:ext>
            </a:extLst>
          </p:cNvPr>
          <p:cNvSpPr/>
          <p:nvPr userDrawn="1"/>
        </p:nvSpPr>
        <p:spPr>
          <a:xfrm>
            <a:off x="2" y="6421511"/>
            <a:ext cx="2501449" cy="445025"/>
          </a:xfrm>
          <a:prstGeom prst="rtTriangle">
            <a:avLst/>
          </a:prstGeom>
          <a:gradFill flip="none" rotWithShape="1">
            <a:gsLst>
              <a:gs pos="0">
                <a:srgbClr val="2613B5">
                  <a:shade val="30000"/>
                  <a:satMod val="115000"/>
                </a:srgbClr>
              </a:gs>
              <a:gs pos="50000">
                <a:srgbClr val="2613B5">
                  <a:shade val="67500"/>
                  <a:satMod val="115000"/>
                </a:srgbClr>
              </a:gs>
              <a:gs pos="100000">
                <a:srgbClr val="2613B5">
                  <a:shade val="100000"/>
                  <a:satMod val="115000"/>
                </a:srgbClr>
              </a:gs>
            </a:gsLst>
            <a:lin ang="189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itle Placeholder 1">
            <a:extLst>
              <a:ext uri="{FF2B5EF4-FFF2-40B4-BE49-F238E27FC236}">
                <a16:creationId xmlns:a16="http://schemas.microsoft.com/office/drawing/2014/main" id="{F64B1598-0A11-4ADE-A8F1-25958FE5922E}"/>
              </a:ext>
            </a:extLst>
          </p:cNvPr>
          <p:cNvSpPr>
            <a:spLocks noGrp="1"/>
          </p:cNvSpPr>
          <p:nvPr>
            <p:ph type="title"/>
          </p:nvPr>
        </p:nvSpPr>
        <p:spPr>
          <a:xfrm>
            <a:off x="3400960" y="2349542"/>
            <a:ext cx="7931825" cy="2184640"/>
          </a:xfrm>
          <a:prstGeom prst="rect">
            <a:avLst/>
          </a:prstGeom>
        </p:spPr>
        <p:txBody>
          <a:bodyPr vert="horz" lIns="91440" tIns="45720" rIns="91440" bIns="45720" rtlCol="0" anchor="ctr">
            <a:normAutofit/>
          </a:bodyPr>
          <a:lstStyle>
            <a:lvl1pPr>
              <a:defRPr sz="3600">
                <a:latin typeface="+mj-lt"/>
              </a:defRPr>
            </a:lvl1pPr>
          </a:lstStyle>
          <a:p>
            <a:r>
              <a:rPr lang="en-US"/>
              <a:t>Click to edit Master </a:t>
            </a:r>
            <a:br>
              <a:rPr lang="en-US"/>
            </a:br>
            <a:r>
              <a:rPr lang="en-US"/>
              <a:t>title style</a:t>
            </a:r>
          </a:p>
        </p:txBody>
      </p:sp>
      <p:sp>
        <p:nvSpPr>
          <p:cNvPr id="2" name="Rectangle 1">
            <a:extLst>
              <a:ext uri="{FF2B5EF4-FFF2-40B4-BE49-F238E27FC236}">
                <a16:creationId xmlns:a16="http://schemas.microsoft.com/office/drawing/2014/main" id="{89E42631-8B64-4020-9116-5174F713B1FA}"/>
              </a:ext>
            </a:extLst>
          </p:cNvPr>
          <p:cNvSpPr/>
          <p:nvPr userDrawn="1"/>
        </p:nvSpPr>
        <p:spPr>
          <a:xfrm>
            <a:off x="88490" y="98323"/>
            <a:ext cx="1504336" cy="144534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ogo&#10;&#10;Description automatically generated">
            <a:extLst>
              <a:ext uri="{FF2B5EF4-FFF2-40B4-BE49-F238E27FC236}">
                <a16:creationId xmlns:a16="http://schemas.microsoft.com/office/drawing/2014/main" id="{A9AF4A50-C891-1D57-D444-08568EB87F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490" y="2176292"/>
            <a:ext cx="3596647" cy="2531140"/>
          </a:xfrm>
          <a:prstGeom prst="rect">
            <a:avLst/>
          </a:prstGeom>
        </p:spPr>
      </p:pic>
    </p:spTree>
    <p:extLst>
      <p:ext uri="{BB962C8B-B14F-4D97-AF65-F5344CB8AC3E}">
        <p14:creationId xmlns:p14="http://schemas.microsoft.com/office/powerpoint/2010/main" val="2753762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7079FD-F3DD-45E6-9736-FC88E2E40796}"/>
              </a:ext>
            </a:extLst>
          </p:cNvPr>
          <p:cNvSpPr>
            <a:spLocks noGrp="1"/>
          </p:cNvSpPr>
          <p:nvPr>
            <p:ph idx="1"/>
          </p:nvPr>
        </p:nvSpPr>
        <p:spPr>
          <a:xfrm>
            <a:off x="1621410" y="1825625"/>
            <a:ext cx="9061304"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0FE225D5-BCD8-4C8A-AFB2-3351BCE4DF5D}"/>
              </a:ext>
            </a:extLst>
          </p:cNvPr>
          <p:cNvSpPr>
            <a:spLocks noGrp="1"/>
          </p:cNvSpPr>
          <p:nvPr>
            <p:ph type="sldNum" sz="quarter" idx="11"/>
          </p:nvPr>
        </p:nvSpPr>
        <p:spPr/>
        <p:txBody>
          <a:bodyPr/>
          <a:lstStyle>
            <a:lvl1pPr>
              <a:defRPr>
                <a:solidFill>
                  <a:srgbClr val="BDBDBD"/>
                </a:solidFill>
              </a:defRPr>
            </a:lvl1pPr>
          </a:lstStyle>
          <a:p>
            <a:fld id="{A47E3F7A-0EE5-45E7-B40F-D7CBCF0FD8B8}" type="slidenum">
              <a:rPr lang="en-US" smtClean="0"/>
              <a:pPr/>
              <a:t>‹#›</a:t>
            </a:fld>
            <a:endParaRPr lang="en-US"/>
          </a:p>
        </p:txBody>
      </p:sp>
      <p:sp>
        <p:nvSpPr>
          <p:cNvPr id="9" name="Title 8">
            <a:extLst>
              <a:ext uri="{FF2B5EF4-FFF2-40B4-BE49-F238E27FC236}">
                <a16:creationId xmlns:a16="http://schemas.microsoft.com/office/drawing/2014/main" id="{4D98CF1B-D3CD-4E42-A764-F2AB0E5645A2}"/>
              </a:ext>
            </a:extLst>
          </p:cNvPr>
          <p:cNvSpPr>
            <a:spLocks noGrp="1"/>
          </p:cNvSpPr>
          <p:nvPr>
            <p:ph type="title"/>
          </p:nvPr>
        </p:nvSpPr>
        <p:spPr/>
        <p:txBody>
          <a:bodyPr>
            <a:normAutofit/>
          </a:bodyPr>
          <a:lstStyle>
            <a:lvl1pPr algn="l">
              <a:defRPr sz="3200">
                <a:latin typeface="+mj-lt"/>
              </a:defRPr>
            </a:lvl1pPr>
          </a:lstStyle>
          <a:p>
            <a:r>
              <a:rPr lang="en-US"/>
              <a:t>Click to edit Master title style</a:t>
            </a:r>
          </a:p>
        </p:txBody>
      </p:sp>
      <p:sp>
        <p:nvSpPr>
          <p:cNvPr id="6" name="Footer Placeholder 7">
            <a:extLst>
              <a:ext uri="{FF2B5EF4-FFF2-40B4-BE49-F238E27FC236}">
                <a16:creationId xmlns:a16="http://schemas.microsoft.com/office/drawing/2014/main" id="{59ADBDD4-70CA-4385-9C98-1BA05DC92EAA}"/>
              </a:ext>
            </a:extLst>
          </p:cNvPr>
          <p:cNvSpPr>
            <a:spLocks noGrp="1"/>
          </p:cNvSpPr>
          <p:nvPr>
            <p:ph type="ftr" sz="quarter" idx="3"/>
          </p:nvPr>
        </p:nvSpPr>
        <p:spPr>
          <a:xfrm>
            <a:off x="844505" y="6535503"/>
            <a:ext cx="10507860" cy="184862"/>
          </a:xfrm>
          <a:prstGeom prst="rect">
            <a:avLst/>
          </a:prstGeom>
        </p:spPr>
        <p:txBody>
          <a:bodyPr/>
          <a:lstStyle>
            <a:lvl1pPr>
              <a:defRPr sz="1200">
                <a:solidFill>
                  <a:srgbClr val="BDBDBD"/>
                </a:solidFill>
                <a:latin typeface="Arial" panose="020B0604020202020204" pitchFamily="34" charset="0"/>
                <a:cs typeface="Arial" panose="020B0604020202020204" pitchFamily="34" charset="0"/>
              </a:defRPr>
            </a:lvl1pPr>
          </a:lstStyle>
          <a:p>
            <a:pPr algn="ctr"/>
            <a:r>
              <a:rPr lang="en-US" b="1">
                <a:ln w="6350">
                  <a:noFill/>
                </a:ln>
              </a:rPr>
              <a:t>Volunteers Serving America’s Communities, Saving Lives, and Shaping Futures</a:t>
            </a:r>
            <a:endParaRPr lang="en-US"/>
          </a:p>
        </p:txBody>
      </p:sp>
    </p:spTree>
    <p:extLst>
      <p:ext uri="{BB962C8B-B14F-4D97-AF65-F5344CB8AC3E}">
        <p14:creationId xmlns:p14="http://schemas.microsoft.com/office/powerpoint/2010/main" val="3209228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CBF21-1D03-4DB0-9D4C-7A74FCD4D05A}"/>
              </a:ext>
            </a:extLst>
          </p:cNvPr>
          <p:cNvSpPr>
            <a:spLocks noGrp="1"/>
          </p:cNvSpPr>
          <p:nvPr>
            <p:ph type="title"/>
          </p:nvPr>
        </p:nvSpPr>
        <p:spPr>
          <a:xfrm>
            <a:off x="1621410" y="188913"/>
            <a:ext cx="9109545" cy="1325563"/>
          </a:xfrm>
          <a:prstGeom prst="rect">
            <a:avLst/>
          </a:prstGeom>
        </p:spPr>
        <p:txBody>
          <a:bodyPr>
            <a:normAutofit/>
          </a:bodyPr>
          <a:lstStyle>
            <a:lvl1pPr>
              <a:defRPr sz="3200">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F37456AA-A7C4-431E-BAA0-D788BC1D6E04}"/>
              </a:ext>
            </a:extLst>
          </p:cNvPr>
          <p:cNvSpPr>
            <a:spLocks noGrp="1"/>
          </p:cNvSpPr>
          <p:nvPr>
            <p:ph type="body" idx="1"/>
          </p:nvPr>
        </p:nvSpPr>
        <p:spPr>
          <a:xfrm>
            <a:off x="2009938" y="1725307"/>
            <a:ext cx="3750944" cy="823912"/>
          </a:xfrm>
        </p:spPr>
        <p:txBody>
          <a:bodyPr anchor="b">
            <a:noAutofit/>
          </a:bodyPr>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606726-4D8C-409F-B61C-6630E723F07D}"/>
              </a:ext>
            </a:extLst>
          </p:cNvPr>
          <p:cNvSpPr>
            <a:spLocks noGrp="1"/>
          </p:cNvSpPr>
          <p:nvPr>
            <p:ph sz="half" idx="2"/>
          </p:nvPr>
        </p:nvSpPr>
        <p:spPr>
          <a:xfrm>
            <a:off x="2006088" y="2549219"/>
            <a:ext cx="3732561" cy="3684588"/>
          </a:xfrm>
        </p:spPr>
        <p:txBody>
          <a:bodyPr/>
          <a:lstStyle>
            <a:lvl1pPr>
              <a:defRPr sz="2000">
                <a:latin typeface="+mn-lt"/>
              </a:defRPr>
            </a:lvl1pPr>
            <a:lvl2pPr>
              <a:defRPr sz="2000">
                <a:latin typeface="+mn-lt"/>
              </a:defRPr>
            </a:lvl2pPr>
            <a:lvl3pPr>
              <a:defRPr sz="1800">
                <a:latin typeface="+mn-lt"/>
              </a:defRPr>
            </a:lvl3pPr>
            <a:lvl4pPr>
              <a:defRPr sz="18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38F9B7-A44E-411A-BCF1-AB5151460705}"/>
              </a:ext>
            </a:extLst>
          </p:cNvPr>
          <p:cNvSpPr>
            <a:spLocks noGrp="1"/>
          </p:cNvSpPr>
          <p:nvPr>
            <p:ph type="body" sz="quarter" idx="3"/>
          </p:nvPr>
        </p:nvSpPr>
        <p:spPr>
          <a:xfrm>
            <a:off x="6545329" y="1725307"/>
            <a:ext cx="3769416" cy="823912"/>
          </a:xfrm>
        </p:spPr>
        <p:txBody>
          <a:bodyPr anchor="b">
            <a:normAutofit/>
          </a:bodyPr>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7BE248-7D69-490E-8147-C4EB882C9103}"/>
              </a:ext>
            </a:extLst>
          </p:cNvPr>
          <p:cNvSpPr>
            <a:spLocks noGrp="1"/>
          </p:cNvSpPr>
          <p:nvPr>
            <p:ph sz="quarter" idx="4"/>
          </p:nvPr>
        </p:nvSpPr>
        <p:spPr>
          <a:xfrm>
            <a:off x="6541460" y="2549219"/>
            <a:ext cx="3750943" cy="3684588"/>
          </a:xfrm>
        </p:spPr>
        <p:txBody>
          <a:bodyPr/>
          <a:lstStyle>
            <a:lvl1pPr>
              <a:defRPr sz="2000">
                <a:latin typeface="+mn-lt"/>
              </a:defRPr>
            </a:lvl1pPr>
            <a:lvl2pPr>
              <a:defRPr sz="2000">
                <a:latin typeface="+mn-lt"/>
              </a:defRPr>
            </a:lvl2pPr>
            <a:lvl3pPr>
              <a:defRPr sz="1800">
                <a:latin typeface="+mn-lt"/>
              </a:defRPr>
            </a:lvl3pPr>
            <a:lvl4pPr>
              <a:defRPr>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0">
            <a:extLst>
              <a:ext uri="{FF2B5EF4-FFF2-40B4-BE49-F238E27FC236}">
                <a16:creationId xmlns:a16="http://schemas.microsoft.com/office/drawing/2014/main" id="{C061A147-1B50-42E4-9784-AED17788D02E}"/>
              </a:ext>
            </a:extLst>
          </p:cNvPr>
          <p:cNvSpPr>
            <a:spLocks noGrp="1"/>
          </p:cNvSpPr>
          <p:nvPr>
            <p:ph type="sldNum" sz="quarter" idx="11"/>
          </p:nvPr>
        </p:nvSpPr>
        <p:spPr/>
        <p:txBody>
          <a:bodyPr/>
          <a:lstStyle/>
          <a:p>
            <a:fld id="{A47E3F7A-0EE5-45E7-B40F-D7CBCF0FD8B8}" type="slidenum">
              <a:rPr lang="en-US" smtClean="0"/>
              <a:pPr/>
              <a:t>‹#›</a:t>
            </a:fld>
            <a:endParaRPr lang="en-US"/>
          </a:p>
        </p:txBody>
      </p:sp>
      <p:sp>
        <p:nvSpPr>
          <p:cNvPr id="9" name="Footer Placeholder 7">
            <a:extLst>
              <a:ext uri="{FF2B5EF4-FFF2-40B4-BE49-F238E27FC236}">
                <a16:creationId xmlns:a16="http://schemas.microsoft.com/office/drawing/2014/main" id="{4D53D0CD-3B3C-40F3-9CC5-0A3677653BD1}"/>
              </a:ext>
            </a:extLst>
          </p:cNvPr>
          <p:cNvSpPr>
            <a:spLocks noGrp="1"/>
          </p:cNvSpPr>
          <p:nvPr>
            <p:ph type="ftr" sz="quarter" idx="12"/>
          </p:nvPr>
        </p:nvSpPr>
        <p:spPr>
          <a:xfrm>
            <a:off x="838199" y="6535503"/>
            <a:ext cx="10507860" cy="184862"/>
          </a:xfrm>
          <a:prstGeom prst="rect">
            <a:avLst/>
          </a:prstGeom>
        </p:spPr>
        <p:txBody>
          <a:bodyPr/>
          <a:lstStyle>
            <a:lvl1pPr>
              <a:defRPr sz="1200">
                <a:solidFill>
                  <a:srgbClr val="BDBDBD"/>
                </a:solidFill>
                <a:latin typeface="Arial" panose="020B0604020202020204" pitchFamily="34" charset="0"/>
                <a:cs typeface="Arial" panose="020B0604020202020204" pitchFamily="34" charset="0"/>
              </a:defRPr>
            </a:lvl1pPr>
          </a:lstStyle>
          <a:p>
            <a:pPr algn="ctr"/>
            <a:r>
              <a:rPr lang="en-US" b="1">
                <a:ln w="6350">
                  <a:noFill/>
                </a:ln>
              </a:rPr>
              <a:t>Volunteers Serving America’s Communities, Saving Lives, and Shaping Futures</a:t>
            </a:r>
            <a:endParaRPr lang="en-US"/>
          </a:p>
        </p:txBody>
      </p:sp>
    </p:spTree>
    <p:extLst>
      <p:ext uri="{BB962C8B-B14F-4D97-AF65-F5344CB8AC3E}">
        <p14:creationId xmlns:p14="http://schemas.microsoft.com/office/powerpoint/2010/main" val="2741913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B4B67-2F88-4C02-A1E3-BC8D4740209E}"/>
              </a:ext>
            </a:extLst>
          </p:cNvPr>
          <p:cNvSpPr>
            <a:spLocks noGrp="1"/>
          </p:cNvSpPr>
          <p:nvPr>
            <p:ph type="title"/>
          </p:nvPr>
        </p:nvSpPr>
        <p:spPr>
          <a:xfrm>
            <a:off x="1602556" y="149242"/>
            <a:ext cx="9751243" cy="1325563"/>
          </a:xfrm>
          <a:prstGeom prst="rect">
            <a:avLst/>
          </a:prstGeom>
        </p:spPr>
        <p:txBody>
          <a:bodyPr>
            <a:normAutofit/>
          </a:bodyPr>
          <a:lstStyle>
            <a:lvl1pPr>
              <a:defRPr sz="3600">
                <a:latin typeface="+mj-lt"/>
              </a:defRPr>
            </a:lvl1pPr>
          </a:lstStyle>
          <a:p>
            <a:r>
              <a:rPr lang="en-US"/>
              <a:t>Click to edit Master title style</a:t>
            </a:r>
          </a:p>
        </p:txBody>
      </p:sp>
      <p:sp>
        <p:nvSpPr>
          <p:cNvPr id="7" name="Slide Number Placeholder 6">
            <a:extLst>
              <a:ext uri="{FF2B5EF4-FFF2-40B4-BE49-F238E27FC236}">
                <a16:creationId xmlns:a16="http://schemas.microsoft.com/office/drawing/2014/main" id="{4DBBE18F-E527-4C34-985A-AD6904315DCC}"/>
              </a:ext>
            </a:extLst>
          </p:cNvPr>
          <p:cNvSpPr>
            <a:spLocks noGrp="1"/>
          </p:cNvSpPr>
          <p:nvPr>
            <p:ph type="sldNum" sz="quarter" idx="11"/>
          </p:nvPr>
        </p:nvSpPr>
        <p:spPr/>
        <p:txBody>
          <a:bodyPr/>
          <a:lstStyle/>
          <a:p>
            <a:fld id="{A47E3F7A-0EE5-45E7-B40F-D7CBCF0FD8B8}" type="slidenum">
              <a:rPr lang="en-US" smtClean="0"/>
              <a:pPr/>
              <a:t>‹#›</a:t>
            </a:fld>
            <a:endParaRPr lang="en-US"/>
          </a:p>
        </p:txBody>
      </p:sp>
      <p:sp>
        <p:nvSpPr>
          <p:cNvPr id="5" name="Footer Placeholder 7">
            <a:extLst>
              <a:ext uri="{FF2B5EF4-FFF2-40B4-BE49-F238E27FC236}">
                <a16:creationId xmlns:a16="http://schemas.microsoft.com/office/drawing/2014/main" id="{9D2B31F7-F246-75CD-87F9-253FF551B90D}"/>
              </a:ext>
            </a:extLst>
          </p:cNvPr>
          <p:cNvSpPr>
            <a:spLocks noGrp="1"/>
          </p:cNvSpPr>
          <p:nvPr>
            <p:ph type="ftr" sz="quarter" idx="3"/>
          </p:nvPr>
        </p:nvSpPr>
        <p:spPr>
          <a:xfrm>
            <a:off x="838199" y="6535503"/>
            <a:ext cx="10507860" cy="184862"/>
          </a:xfrm>
          <a:prstGeom prst="rect">
            <a:avLst/>
          </a:prstGeom>
        </p:spPr>
        <p:txBody>
          <a:bodyPr/>
          <a:lstStyle>
            <a:lvl1pPr>
              <a:defRPr sz="1200">
                <a:solidFill>
                  <a:srgbClr val="BDBDBD"/>
                </a:solidFill>
                <a:latin typeface="Arial" panose="020B0604020202020204" pitchFamily="34" charset="0"/>
                <a:cs typeface="Arial" panose="020B0604020202020204" pitchFamily="34" charset="0"/>
              </a:defRPr>
            </a:lvl1pPr>
          </a:lstStyle>
          <a:p>
            <a:pPr algn="ctr"/>
            <a:r>
              <a:rPr lang="en-US" b="1">
                <a:ln w="6350">
                  <a:noFill/>
                </a:ln>
              </a:rPr>
              <a:t>Volunteers Serving America’s Communities, Saving Lives, and Shaping Futures</a:t>
            </a:r>
            <a:endParaRPr lang="en-US"/>
          </a:p>
        </p:txBody>
      </p:sp>
    </p:spTree>
    <p:extLst>
      <p:ext uri="{BB962C8B-B14F-4D97-AF65-F5344CB8AC3E}">
        <p14:creationId xmlns:p14="http://schemas.microsoft.com/office/powerpoint/2010/main" val="1907452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B28CC3-5CE8-413B-9C2B-2981579256C4}"/>
              </a:ext>
            </a:extLst>
          </p:cNvPr>
          <p:cNvSpPr>
            <a:spLocks noGrp="1"/>
          </p:cNvSpPr>
          <p:nvPr>
            <p:ph idx="1"/>
          </p:nvPr>
        </p:nvSpPr>
        <p:spPr>
          <a:xfrm>
            <a:off x="5183188" y="2057400"/>
            <a:ext cx="5417546" cy="3803650"/>
          </a:xfrm>
        </p:spPr>
        <p:txBody>
          <a:bodyPr/>
          <a:lstStyle>
            <a:lvl1pPr>
              <a:defRPr sz="2400">
                <a:latin typeface="+mn-lt"/>
              </a:defRPr>
            </a:lvl1pPr>
            <a:lvl2pPr>
              <a:defRPr sz="24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29FFA-977D-4A08-A1A9-5BA43CA6C4A4}"/>
              </a:ext>
            </a:extLst>
          </p:cNvPr>
          <p:cNvSpPr>
            <a:spLocks noGrp="1"/>
          </p:cNvSpPr>
          <p:nvPr>
            <p:ph type="body" sz="half" idx="2"/>
          </p:nvPr>
        </p:nvSpPr>
        <p:spPr>
          <a:xfrm>
            <a:off x="1621410" y="2057400"/>
            <a:ext cx="3150615" cy="3811588"/>
          </a:xfrm>
        </p:spPr>
        <p:txBody>
          <a:bodyPr>
            <a:normAutofit/>
          </a:bodyPr>
          <a:lstStyle>
            <a:lvl1pPr marL="0" indent="0">
              <a:buNone/>
              <a:defRPr sz="24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2ECFD9F4-20DF-4295-B890-812B9A3B7C3F}"/>
              </a:ext>
            </a:extLst>
          </p:cNvPr>
          <p:cNvSpPr>
            <a:spLocks noGrp="1"/>
          </p:cNvSpPr>
          <p:nvPr>
            <p:ph type="sldNum" sz="quarter" idx="11"/>
          </p:nvPr>
        </p:nvSpPr>
        <p:spPr/>
        <p:txBody>
          <a:bodyPr/>
          <a:lstStyle/>
          <a:p>
            <a:fld id="{A47E3F7A-0EE5-45E7-B40F-D7CBCF0FD8B8}" type="slidenum">
              <a:rPr lang="en-US" smtClean="0"/>
              <a:pPr/>
              <a:t>‹#›</a:t>
            </a:fld>
            <a:endParaRPr lang="en-US"/>
          </a:p>
        </p:txBody>
      </p:sp>
      <p:sp>
        <p:nvSpPr>
          <p:cNvPr id="10" name="Title 9">
            <a:extLst>
              <a:ext uri="{FF2B5EF4-FFF2-40B4-BE49-F238E27FC236}">
                <a16:creationId xmlns:a16="http://schemas.microsoft.com/office/drawing/2014/main" id="{20FFD026-36F0-4F6C-8173-C96885D489E9}"/>
              </a:ext>
            </a:extLst>
          </p:cNvPr>
          <p:cNvSpPr>
            <a:spLocks noGrp="1"/>
          </p:cNvSpPr>
          <p:nvPr>
            <p:ph type="title"/>
          </p:nvPr>
        </p:nvSpPr>
        <p:spPr/>
        <p:txBody>
          <a:bodyPr>
            <a:normAutofit/>
          </a:bodyPr>
          <a:lstStyle>
            <a:lvl1pPr>
              <a:defRPr sz="3200">
                <a:latin typeface="+mj-lt"/>
              </a:defRPr>
            </a:lvl1pPr>
          </a:lstStyle>
          <a:p>
            <a:r>
              <a:rPr lang="en-US"/>
              <a:t>Click to edit Master title style</a:t>
            </a:r>
          </a:p>
        </p:txBody>
      </p:sp>
      <p:sp>
        <p:nvSpPr>
          <p:cNvPr id="7" name="Footer Placeholder 7">
            <a:extLst>
              <a:ext uri="{FF2B5EF4-FFF2-40B4-BE49-F238E27FC236}">
                <a16:creationId xmlns:a16="http://schemas.microsoft.com/office/drawing/2014/main" id="{552D96AD-66D3-C5B3-3C2E-307DDEAB4835}"/>
              </a:ext>
            </a:extLst>
          </p:cNvPr>
          <p:cNvSpPr>
            <a:spLocks noGrp="1"/>
          </p:cNvSpPr>
          <p:nvPr>
            <p:ph type="ftr" sz="quarter" idx="3"/>
          </p:nvPr>
        </p:nvSpPr>
        <p:spPr>
          <a:xfrm>
            <a:off x="838199" y="6535503"/>
            <a:ext cx="10507860" cy="184862"/>
          </a:xfrm>
          <a:prstGeom prst="rect">
            <a:avLst/>
          </a:prstGeom>
        </p:spPr>
        <p:txBody>
          <a:bodyPr/>
          <a:lstStyle>
            <a:lvl1pPr>
              <a:defRPr sz="1200">
                <a:solidFill>
                  <a:srgbClr val="BDBDBD"/>
                </a:solidFill>
                <a:latin typeface="Arial" panose="020B0604020202020204" pitchFamily="34" charset="0"/>
                <a:cs typeface="Arial" panose="020B0604020202020204" pitchFamily="34" charset="0"/>
              </a:defRPr>
            </a:lvl1pPr>
          </a:lstStyle>
          <a:p>
            <a:pPr algn="ctr"/>
            <a:r>
              <a:rPr lang="en-US" b="1">
                <a:ln w="6350">
                  <a:noFill/>
                </a:ln>
              </a:rPr>
              <a:t>Volunteers Serving America’s Communities, Saving Lives, and Shaping Futures</a:t>
            </a:r>
            <a:endParaRPr lang="en-US"/>
          </a:p>
        </p:txBody>
      </p:sp>
    </p:spTree>
    <p:extLst>
      <p:ext uri="{BB962C8B-B14F-4D97-AF65-F5344CB8AC3E}">
        <p14:creationId xmlns:p14="http://schemas.microsoft.com/office/powerpoint/2010/main" val="551267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1D2261-4825-48A7-AF21-30EB9B959752}"/>
              </a:ext>
            </a:extLst>
          </p:cNvPr>
          <p:cNvSpPr>
            <a:spLocks noGrp="1"/>
          </p:cNvSpPr>
          <p:nvPr>
            <p:ph type="pic" idx="1"/>
          </p:nvPr>
        </p:nvSpPr>
        <p:spPr>
          <a:xfrm>
            <a:off x="5183188" y="2057400"/>
            <a:ext cx="5537364" cy="3803650"/>
          </a:xfrm>
        </p:spPr>
        <p:txBody>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F80A55-EAA8-4E4B-B6A1-6814EF24193B}"/>
              </a:ext>
            </a:extLst>
          </p:cNvPr>
          <p:cNvSpPr>
            <a:spLocks noGrp="1"/>
          </p:cNvSpPr>
          <p:nvPr>
            <p:ph type="body" sz="half" idx="2"/>
          </p:nvPr>
        </p:nvSpPr>
        <p:spPr>
          <a:xfrm>
            <a:off x="1621410" y="2057400"/>
            <a:ext cx="3150615"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B45C9E10-A2BD-453B-BB04-FC2639D57EA9}"/>
              </a:ext>
            </a:extLst>
          </p:cNvPr>
          <p:cNvSpPr>
            <a:spLocks noGrp="1"/>
          </p:cNvSpPr>
          <p:nvPr>
            <p:ph type="sldNum" sz="quarter" idx="11"/>
          </p:nvPr>
        </p:nvSpPr>
        <p:spPr/>
        <p:txBody>
          <a:bodyPr/>
          <a:lstStyle/>
          <a:p>
            <a:fld id="{A47E3F7A-0EE5-45E7-B40F-D7CBCF0FD8B8}" type="slidenum">
              <a:rPr lang="en-US" smtClean="0"/>
              <a:pPr/>
              <a:t>‹#›</a:t>
            </a:fld>
            <a:endParaRPr lang="en-US"/>
          </a:p>
        </p:txBody>
      </p:sp>
      <p:sp>
        <p:nvSpPr>
          <p:cNvPr id="10" name="Title 9">
            <a:extLst>
              <a:ext uri="{FF2B5EF4-FFF2-40B4-BE49-F238E27FC236}">
                <a16:creationId xmlns:a16="http://schemas.microsoft.com/office/drawing/2014/main" id="{53A5F33E-5E01-4250-BCD6-6C4F8022EF32}"/>
              </a:ext>
            </a:extLst>
          </p:cNvPr>
          <p:cNvSpPr>
            <a:spLocks noGrp="1"/>
          </p:cNvSpPr>
          <p:nvPr>
            <p:ph type="title"/>
          </p:nvPr>
        </p:nvSpPr>
        <p:spPr/>
        <p:txBody>
          <a:bodyPr>
            <a:normAutofit/>
          </a:bodyPr>
          <a:lstStyle>
            <a:lvl1pPr>
              <a:defRPr sz="3200">
                <a:latin typeface="+mj-lt"/>
              </a:defRPr>
            </a:lvl1pPr>
          </a:lstStyle>
          <a:p>
            <a:r>
              <a:rPr lang="en-US"/>
              <a:t>Click to edit Master title style</a:t>
            </a:r>
          </a:p>
        </p:txBody>
      </p:sp>
      <p:sp>
        <p:nvSpPr>
          <p:cNvPr id="7" name="Footer Placeholder 7">
            <a:extLst>
              <a:ext uri="{FF2B5EF4-FFF2-40B4-BE49-F238E27FC236}">
                <a16:creationId xmlns:a16="http://schemas.microsoft.com/office/drawing/2014/main" id="{368D3085-46F0-D1F8-DBE8-52216CCBBD2B}"/>
              </a:ext>
            </a:extLst>
          </p:cNvPr>
          <p:cNvSpPr>
            <a:spLocks noGrp="1"/>
          </p:cNvSpPr>
          <p:nvPr>
            <p:ph type="ftr" sz="quarter" idx="3"/>
          </p:nvPr>
        </p:nvSpPr>
        <p:spPr>
          <a:xfrm>
            <a:off x="838199" y="6535503"/>
            <a:ext cx="10507860" cy="184862"/>
          </a:xfrm>
          <a:prstGeom prst="rect">
            <a:avLst/>
          </a:prstGeom>
        </p:spPr>
        <p:txBody>
          <a:bodyPr/>
          <a:lstStyle>
            <a:lvl1pPr>
              <a:defRPr sz="1200">
                <a:solidFill>
                  <a:srgbClr val="BDBDBD"/>
                </a:solidFill>
                <a:latin typeface="Arial" panose="020B0604020202020204" pitchFamily="34" charset="0"/>
                <a:cs typeface="Arial" panose="020B0604020202020204" pitchFamily="34" charset="0"/>
              </a:defRPr>
            </a:lvl1pPr>
          </a:lstStyle>
          <a:p>
            <a:pPr algn="ctr"/>
            <a:r>
              <a:rPr lang="en-US" b="1">
                <a:ln w="6350">
                  <a:noFill/>
                </a:ln>
              </a:rPr>
              <a:t>Volunteers Serving America’s Communities, Saving Lives, and Shaping Futures</a:t>
            </a:r>
            <a:endParaRPr lang="en-US"/>
          </a:p>
        </p:txBody>
      </p:sp>
    </p:spTree>
    <p:extLst>
      <p:ext uri="{BB962C8B-B14F-4D97-AF65-F5344CB8AC3E}">
        <p14:creationId xmlns:p14="http://schemas.microsoft.com/office/powerpoint/2010/main" val="360323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D515C8-AD4A-4C7F-A43D-6781C82B8E40}"/>
              </a:ext>
            </a:extLst>
          </p:cNvPr>
          <p:cNvSpPr>
            <a:spLocks noGrp="1"/>
          </p:cNvSpPr>
          <p:nvPr>
            <p:ph type="title"/>
          </p:nvPr>
        </p:nvSpPr>
        <p:spPr>
          <a:xfrm>
            <a:off x="1621410" y="167158"/>
            <a:ext cx="9061304" cy="13755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090FB7-BA14-4A2D-8E12-1C51D0F5CE6A}"/>
              </a:ext>
            </a:extLst>
          </p:cNvPr>
          <p:cNvSpPr>
            <a:spLocks noGrp="1"/>
          </p:cNvSpPr>
          <p:nvPr>
            <p:ph type="body" idx="1"/>
          </p:nvPr>
        </p:nvSpPr>
        <p:spPr>
          <a:xfrm>
            <a:off x="1621410" y="1825625"/>
            <a:ext cx="906130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a:extLst>
              <a:ext uri="{FF2B5EF4-FFF2-40B4-BE49-F238E27FC236}">
                <a16:creationId xmlns:a16="http://schemas.microsoft.com/office/drawing/2014/main" id="{B1626888-99C9-4F70-9675-FEEED1ACE82D}"/>
              </a:ext>
            </a:extLst>
          </p:cNvPr>
          <p:cNvSpPr>
            <a:spLocks noGrp="1"/>
          </p:cNvSpPr>
          <p:nvPr>
            <p:ph type="sldNum" sz="quarter" idx="4"/>
          </p:nvPr>
        </p:nvSpPr>
        <p:spPr>
          <a:xfrm>
            <a:off x="10932666" y="6459897"/>
            <a:ext cx="956865" cy="321416"/>
          </a:xfrm>
          <a:prstGeom prst="rect">
            <a:avLst/>
          </a:prstGeom>
        </p:spPr>
        <p:txBody>
          <a:bodyPr/>
          <a:lstStyle>
            <a:lvl1pPr algn="r">
              <a:defRPr sz="1600" b="1">
                <a:solidFill>
                  <a:srgbClr val="BDBDBD"/>
                </a:solidFill>
                <a:latin typeface="Arial Black" panose="020B0A04020102020204" pitchFamily="34" charset="0"/>
              </a:defRPr>
            </a:lvl1pPr>
          </a:lstStyle>
          <a:p>
            <a:fld id="{A47E3F7A-0EE5-45E7-B40F-D7CBCF0FD8B8}" type="slidenum">
              <a:rPr lang="en-US" smtClean="0"/>
              <a:pPr/>
              <a:t>‹#›</a:t>
            </a:fld>
            <a:endParaRPr lang="en-US"/>
          </a:p>
        </p:txBody>
      </p:sp>
      <p:sp>
        <p:nvSpPr>
          <p:cNvPr id="8" name="Footer Placeholder 7">
            <a:extLst>
              <a:ext uri="{FF2B5EF4-FFF2-40B4-BE49-F238E27FC236}">
                <a16:creationId xmlns:a16="http://schemas.microsoft.com/office/drawing/2014/main" id="{DE0839D0-C84D-4248-B64C-208C59DB369F}"/>
              </a:ext>
            </a:extLst>
          </p:cNvPr>
          <p:cNvSpPr>
            <a:spLocks noGrp="1"/>
          </p:cNvSpPr>
          <p:nvPr>
            <p:ph type="ftr" sz="quarter" idx="3"/>
          </p:nvPr>
        </p:nvSpPr>
        <p:spPr>
          <a:xfrm>
            <a:off x="838199" y="6535503"/>
            <a:ext cx="10507860" cy="184862"/>
          </a:xfrm>
          <a:prstGeom prst="rect">
            <a:avLst/>
          </a:prstGeom>
        </p:spPr>
        <p:txBody>
          <a:bodyPr/>
          <a:lstStyle>
            <a:lvl1pPr>
              <a:defRPr sz="1200" i="1">
                <a:solidFill>
                  <a:srgbClr val="BDBDBD"/>
                </a:solidFill>
                <a:latin typeface="Arial" panose="020B0604020202020204" pitchFamily="34" charset="0"/>
                <a:cs typeface="Arial" panose="020B0604020202020204" pitchFamily="34" charset="0"/>
              </a:defRPr>
            </a:lvl1pPr>
          </a:lstStyle>
          <a:p>
            <a:pPr algn="ctr"/>
            <a:r>
              <a:rPr lang="en-US" b="1">
                <a:ln w="6350">
                  <a:noFill/>
                </a:ln>
              </a:rPr>
              <a:t>Volunteers Serving America’s Communities, Saving Lives, and Shaping Futures</a:t>
            </a:r>
            <a:endParaRPr lang="en-US"/>
          </a:p>
        </p:txBody>
      </p:sp>
      <p:pic>
        <p:nvPicPr>
          <p:cNvPr id="9" name="Picture 8" descr="A picture containing icon&#10;&#10;Description automatically generated">
            <a:extLst>
              <a:ext uri="{FF2B5EF4-FFF2-40B4-BE49-F238E27FC236}">
                <a16:creationId xmlns:a16="http://schemas.microsoft.com/office/drawing/2014/main" id="{A9517603-1C92-8F88-47E1-F0441ACCE1EB}"/>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9236" t="20146" r="19238" b="21665"/>
          <a:stretch/>
        </p:blipFill>
        <p:spPr>
          <a:xfrm>
            <a:off x="251689" y="268142"/>
            <a:ext cx="1173019" cy="994084"/>
          </a:xfrm>
          <a:prstGeom prst="rect">
            <a:avLst/>
          </a:prstGeom>
        </p:spPr>
      </p:pic>
      <p:pic>
        <p:nvPicPr>
          <p:cNvPr id="5" name="Picture 4" descr="Logo, company name&#10;&#10;Description automatically generated">
            <a:extLst>
              <a:ext uri="{FF2B5EF4-FFF2-40B4-BE49-F238E27FC236}">
                <a16:creationId xmlns:a16="http://schemas.microsoft.com/office/drawing/2014/main" id="{61C27235-7D57-B4AA-7965-FFAFA7DF07B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74910" y="5118728"/>
            <a:ext cx="1157779" cy="1161899"/>
          </a:xfrm>
          <a:prstGeom prst="rect">
            <a:avLst/>
          </a:prstGeom>
        </p:spPr>
      </p:pic>
    </p:spTree>
    <p:extLst>
      <p:ext uri="{BB962C8B-B14F-4D97-AF65-F5344CB8AC3E}">
        <p14:creationId xmlns:p14="http://schemas.microsoft.com/office/powerpoint/2010/main" val="1961286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6" r:id="rId5"/>
    <p:sldLayoutId id="2147483659" r:id="rId6"/>
  </p:sldLayoutIdLst>
  <p:hf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15.xml"/><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9FE1A-0946-405C-8B33-227D1CDA2FF1}"/>
              </a:ext>
            </a:extLst>
          </p:cNvPr>
          <p:cNvSpPr>
            <a:spLocks noGrp="1"/>
          </p:cNvSpPr>
          <p:nvPr>
            <p:ph type="title"/>
          </p:nvPr>
        </p:nvSpPr>
        <p:spPr>
          <a:xfrm>
            <a:off x="3554858" y="2291137"/>
            <a:ext cx="7370423" cy="2376254"/>
          </a:xfrm>
        </p:spPr>
        <p:txBody>
          <a:bodyPr>
            <a:normAutofit fontScale="90000"/>
          </a:bodyPr>
          <a:lstStyle/>
          <a:p>
            <a:pPr marL="0" marR="0">
              <a:lnSpc>
                <a:spcPct val="115000"/>
              </a:lnSpc>
              <a:spcBef>
                <a:spcPts val="0"/>
              </a:spcBef>
              <a:spcAft>
                <a:spcPts val="0"/>
              </a:spcAft>
            </a:pPr>
            <a:r>
              <a:rPr lang="en-US" sz="5900" u="sng" kern="1400" spc="-50" dirty="0">
                <a:effectLst/>
                <a:ea typeface="Times New Roman" panose="02020603050405020304" pitchFamily="18" charset="0"/>
                <a:cs typeface="Arial" panose="020B0604020202020204" pitchFamily="34" charset="0"/>
              </a:rPr>
              <a:t>Civil Air Patrol Safety</a:t>
            </a:r>
            <a:br>
              <a:rPr lang="en-US" sz="5300" u="sng" kern="1400" spc="-50" dirty="0">
                <a:effectLst/>
                <a:ea typeface="Times New Roman" panose="02020603050405020304" pitchFamily="18" charset="0"/>
                <a:cs typeface="Arial" panose="020B0604020202020204" pitchFamily="34" charset="0"/>
              </a:rPr>
            </a:br>
            <a:br>
              <a:rPr lang="en-US" sz="1800" kern="1400" spc="-50" dirty="0">
                <a:effectLst/>
                <a:ea typeface="Times New Roman" panose="02020603050405020304" pitchFamily="18" charset="0"/>
                <a:cs typeface="Arial" panose="020B0604020202020204" pitchFamily="34" charset="0"/>
              </a:rPr>
            </a:br>
            <a:r>
              <a:rPr lang="en-US" sz="2700" b="1" kern="1400" spc="-50" dirty="0">
                <a:effectLst/>
                <a:ea typeface="Times New Roman" panose="02020603050405020304" pitchFamily="18" charset="0"/>
                <a:cs typeface="Arial" panose="020B0604020202020204" pitchFamily="34" charset="0"/>
              </a:rPr>
              <a:t>Reviewing a Safety Significant Occurrence</a:t>
            </a:r>
            <a:br>
              <a:rPr lang="en-US" sz="2700" b="1" kern="1400" spc="-50" dirty="0">
                <a:effectLst/>
                <a:ea typeface="Times New Roman" panose="02020603050405020304" pitchFamily="18" charset="0"/>
                <a:cs typeface="Arial" panose="020B0604020202020204" pitchFamily="34" charset="0"/>
              </a:rPr>
            </a:br>
            <a:r>
              <a:rPr lang="en-US" sz="2700" kern="1400" spc="-50" dirty="0">
                <a:effectLst/>
                <a:ea typeface="Times New Roman" panose="02020603050405020304" pitchFamily="18" charset="0"/>
                <a:cs typeface="Arial" panose="020B0604020202020204" pitchFamily="34" charset="0"/>
              </a:rPr>
              <a:t>CAP Safety Aim and Ideal Safety Culture</a:t>
            </a:r>
            <a:br>
              <a:rPr lang="en-US" sz="1800" dirty="0">
                <a:effectLst/>
                <a:ea typeface="Century Gothic" panose="020B0502020202020204" pitchFamily="34" charset="0"/>
                <a:cs typeface="Arial" panose="020B0604020202020204" pitchFamily="34" charset="0"/>
              </a:rPr>
            </a:br>
            <a:endParaRPr lang="en-US" dirty="0">
              <a:cs typeface="Arial" panose="020B0604020202020204" pitchFamily="34" charset="0"/>
            </a:endParaRPr>
          </a:p>
        </p:txBody>
      </p:sp>
      <p:pic>
        <p:nvPicPr>
          <p:cNvPr id="3" name="Reviewing an SSO S1">
            <a:hlinkClick r:id="" action="ppaction://media"/>
            <a:extLst>
              <a:ext uri="{FF2B5EF4-FFF2-40B4-BE49-F238E27FC236}">
                <a16:creationId xmlns:a16="http://schemas.microsoft.com/office/drawing/2014/main" id="{5507E0B2-2AD3-C84A-3B47-627AC9A7E9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5912" y="5586047"/>
            <a:ext cx="609600" cy="609600"/>
          </a:xfrm>
          <a:prstGeom prst="rect">
            <a:avLst/>
          </a:prstGeom>
        </p:spPr>
      </p:pic>
    </p:spTree>
    <p:extLst>
      <p:ext uri="{BB962C8B-B14F-4D97-AF65-F5344CB8AC3E}">
        <p14:creationId xmlns:p14="http://schemas.microsoft.com/office/powerpoint/2010/main" val="3736207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3000">
        <p15:prstTrans prst="airplane"/>
      </p:transition>
    </mc:Choice>
    <mc:Fallback xmlns="">
      <p:transition spd="slow" advClick="0"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1C7271-01A8-4D8E-B3E3-9730793F22A9}"/>
              </a:ext>
            </a:extLst>
          </p:cNvPr>
          <p:cNvSpPr>
            <a:spLocks noGrp="1"/>
          </p:cNvSpPr>
          <p:nvPr>
            <p:ph type="sldNum" sz="quarter" idx="11"/>
          </p:nvPr>
        </p:nvSpPr>
        <p:spPr/>
        <p:txBody>
          <a:bodyPr/>
          <a:lstStyle/>
          <a:p>
            <a:fld id="{A47E3F7A-0EE5-45E7-B40F-D7CBCF0FD8B8}" type="slidenum">
              <a:rPr lang="en-US" smtClean="0"/>
              <a:pPr/>
              <a:t>10</a:t>
            </a:fld>
            <a:endParaRPr lang="en-US" dirty="0"/>
          </a:p>
        </p:txBody>
      </p:sp>
      <p:sp>
        <p:nvSpPr>
          <p:cNvPr id="4" name="Title 3">
            <a:extLst>
              <a:ext uri="{FF2B5EF4-FFF2-40B4-BE49-F238E27FC236}">
                <a16:creationId xmlns:a16="http://schemas.microsoft.com/office/drawing/2014/main" id="{763475E2-4BE6-4000-A298-81F0CB752C30}"/>
              </a:ext>
            </a:extLst>
          </p:cNvPr>
          <p:cNvSpPr>
            <a:spLocks noGrp="1"/>
          </p:cNvSpPr>
          <p:nvPr>
            <p:ph type="title"/>
          </p:nvPr>
        </p:nvSpPr>
        <p:spPr>
          <a:xfrm>
            <a:off x="490657" y="2390832"/>
            <a:ext cx="3276854" cy="2267795"/>
          </a:xfrm>
        </p:spPr>
        <p:txBody>
          <a:bodyPr>
            <a:normAutofit/>
          </a:bodyPr>
          <a:lstStyle/>
          <a:p>
            <a:r>
              <a:rPr lang="en-US" dirty="0"/>
              <a:t>Just Culture and</a:t>
            </a:r>
            <a:br>
              <a:rPr lang="en-US" dirty="0"/>
            </a:br>
            <a:r>
              <a:rPr lang="en-US" dirty="0"/>
              <a:t>Outcomes</a:t>
            </a:r>
          </a:p>
        </p:txBody>
      </p:sp>
      <p:cxnSp>
        <p:nvCxnSpPr>
          <p:cNvPr id="6" name="Straight Connector 5">
            <a:extLst>
              <a:ext uri="{FF2B5EF4-FFF2-40B4-BE49-F238E27FC236}">
                <a16:creationId xmlns:a16="http://schemas.microsoft.com/office/drawing/2014/main" id="{BFEC9EE0-1D2B-4639-A83D-3D6E9E093C21}"/>
              </a:ext>
            </a:extLst>
          </p:cNvPr>
          <p:cNvCxnSpPr/>
          <p:nvPr/>
        </p:nvCxnSpPr>
        <p:spPr>
          <a:xfrm>
            <a:off x="3838721" y="1516912"/>
            <a:ext cx="0" cy="3820632"/>
          </a:xfrm>
          <a:prstGeom prst="line">
            <a:avLst/>
          </a:prstGeom>
          <a:ln>
            <a:solidFill>
              <a:srgbClr val="BDBDBD"/>
            </a:solidFill>
          </a:ln>
        </p:spPr>
        <p:style>
          <a:lnRef idx="3">
            <a:schemeClr val="accent1"/>
          </a:lnRef>
          <a:fillRef idx="0">
            <a:schemeClr val="accent1"/>
          </a:fillRef>
          <a:effectRef idx="2">
            <a:schemeClr val="accent1"/>
          </a:effectRef>
          <a:fontRef idx="minor">
            <a:schemeClr val="tx1"/>
          </a:fontRef>
        </p:style>
      </p:cxnSp>
      <p:pic>
        <p:nvPicPr>
          <p:cNvPr id="5" name="NSOC 2.2.6">
            <a:hlinkClick r:id="" action="ppaction://media"/>
            <a:extLst>
              <a:ext uri="{FF2B5EF4-FFF2-40B4-BE49-F238E27FC236}">
                <a16:creationId xmlns:a16="http://schemas.microsoft.com/office/drawing/2014/main" id="{38F40116-93A2-4886-97B0-F9D72CD931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5857" y="6011005"/>
            <a:ext cx="609600" cy="609600"/>
          </a:xfrm>
          <a:prstGeom prst="rect">
            <a:avLst/>
          </a:prstGeom>
        </p:spPr>
      </p:pic>
      <p:grpSp>
        <p:nvGrpSpPr>
          <p:cNvPr id="9" name="Group 8">
            <a:extLst>
              <a:ext uri="{FF2B5EF4-FFF2-40B4-BE49-F238E27FC236}">
                <a16:creationId xmlns:a16="http://schemas.microsoft.com/office/drawing/2014/main" id="{D362542F-E0DD-4A76-A60E-BD3B53C7F68D}"/>
              </a:ext>
            </a:extLst>
          </p:cNvPr>
          <p:cNvGrpSpPr/>
          <p:nvPr/>
        </p:nvGrpSpPr>
        <p:grpSpPr>
          <a:xfrm>
            <a:off x="4076221" y="1652734"/>
            <a:ext cx="6542125" cy="1118812"/>
            <a:chOff x="0" y="71125"/>
            <a:chExt cx="6542125" cy="1118812"/>
          </a:xfrm>
          <a:solidFill>
            <a:srgbClr val="001871"/>
          </a:solidFill>
        </p:grpSpPr>
        <p:sp>
          <p:nvSpPr>
            <p:cNvPr id="17" name="Rectangle: Rounded Corners 16">
              <a:extLst>
                <a:ext uri="{FF2B5EF4-FFF2-40B4-BE49-F238E27FC236}">
                  <a16:creationId xmlns:a16="http://schemas.microsoft.com/office/drawing/2014/main" id="{34773339-769F-4554-AF2F-789233C064D2}"/>
                </a:ext>
              </a:extLst>
            </p:cNvPr>
            <p:cNvSpPr/>
            <p:nvPr/>
          </p:nvSpPr>
          <p:spPr>
            <a:xfrm>
              <a:off x="0" y="71125"/>
              <a:ext cx="6542125" cy="1118812"/>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C4CC9C93-270A-4C5D-A770-15DC75A6C035}"/>
                </a:ext>
              </a:extLst>
            </p:cNvPr>
            <p:cNvSpPr txBox="1"/>
            <p:nvPr/>
          </p:nvSpPr>
          <p:spPr>
            <a:xfrm>
              <a:off x="54616" y="125741"/>
              <a:ext cx="6432893" cy="10095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1600" b="1" kern="1200" dirty="0"/>
                <a:t>Readiness: </a:t>
              </a:r>
              <a:r>
                <a:rPr lang="en-US" sz="1600" b="0" kern="1200" dirty="0"/>
                <a:t>by being fair and consistent members know what’s expected and act to ensure no one is put at risk</a:t>
              </a:r>
              <a:endParaRPr lang="en-US" sz="1600" kern="1200" dirty="0"/>
            </a:p>
          </p:txBody>
        </p:sp>
      </p:grpSp>
      <p:grpSp>
        <p:nvGrpSpPr>
          <p:cNvPr id="10" name="Group 9">
            <a:extLst>
              <a:ext uri="{FF2B5EF4-FFF2-40B4-BE49-F238E27FC236}">
                <a16:creationId xmlns:a16="http://schemas.microsoft.com/office/drawing/2014/main" id="{A70E23D7-69AF-42C4-96E8-C7B4340CB9BD}"/>
              </a:ext>
            </a:extLst>
          </p:cNvPr>
          <p:cNvGrpSpPr/>
          <p:nvPr/>
        </p:nvGrpSpPr>
        <p:grpSpPr>
          <a:xfrm>
            <a:off x="4076220" y="2826162"/>
            <a:ext cx="6542125" cy="1118812"/>
            <a:chOff x="0" y="1247537"/>
            <a:chExt cx="6542125" cy="1118812"/>
          </a:xfrm>
          <a:solidFill>
            <a:srgbClr val="001871"/>
          </a:solidFill>
        </p:grpSpPr>
        <p:sp>
          <p:nvSpPr>
            <p:cNvPr id="15" name="Rectangle: Rounded Corners 14">
              <a:extLst>
                <a:ext uri="{FF2B5EF4-FFF2-40B4-BE49-F238E27FC236}">
                  <a16:creationId xmlns:a16="http://schemas.microsoft.com/office/drawing/2014/main" id="{789A730D-D3DA-4781-8751-165C729A3C3D}"/>
                </a:ext>
              </a:extLst>
            </p:cNvPr>
            <p:cNvSpPr/>
            <p:nvPr/>
          </p:nvSpPr>
          <p:spPr>
            <a:xfrm>
              <a:off x="0" y="1247537"/>
              <a:ext cx="6542125" cy="1118812"/>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6">
              <a:extLst>
                <a:ext uri="{FF2B5EF4-FFF2-40B4-BE49-F238E27FC236}">
                  <a16:creationId xmlns:a16="http://schemas.microsoft.com/office/drawing/2014/main" id="{15BEC675-1AC3-4990-A08E-29FE472C1E8F}"/>
                </a:ext>
              </a:extLst>
            </p:cNvPr>
            <p:cNvSpPr txBox="1"/>
            <p:nvPr/>
          </p:nvSpPr>
          <p:spPr>
            <a:xfrm>
              <a:off x="73070" y="1372298"/>
              <a:ext cx="6395984" cy="869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1600" b="1" kern="1200" dirty="0"/>
                <a:t>Reliability: </a:t>
              </a:r>
              <a:r>
                <a:rPr lang="en-US" sz="1600" b="0" kern="1200" dirty="0"/>
                <a:t>by focusing on contributing and causal factors (vs. who is responsible), members are confident that safeguards support mission or activity integrity</a:t>
              </a:r>
              <a:endParaRPr lang="en-US" sz="1600" kern="1200" dirty="0"/>
            </a:p>
          </p:txBody>
        </p:sp>
      </p:grpSp>
      <p:grpSp>
        <p:nvGrpSpPr>
          <p:cNvPr id="11" name="Group 10">
            <a:extLst>
              <a:ext uri="{FF2B5EF4-FFF2-40B4-BE49-F238E27FC236}">
                <a16:creationId xmlns:a16="http://schemas.microsoft.com/office/drawing/2014/main" id="{DE378535-478C-4489-B584-678F9B6822C1}"/>
              </a:ext>
            </a:extLst>
          </p:cNvPr>
          <p:cNvGrpSpPr/>
          <p:nvPr/>
        </p:nvGrpSpPr>
        <p:grpSpPr>
          <a:xfrm>
            <a:off x="4076221" y="4005559"/>
            <a:ext cx="6542125" cy="1118812"/>
            <a:chOff x="0" y="2423950"/>
            <a:chExt cx="6542125" cy="1118812"/>
          </a:xfrm>
          <a:solidFill>
            <a:srgbClr val="001871"/>
          </a:solidFill>
        </p:grpSpPr>
        <p:sp>
          <p:nvSpPr>
            <p:cNvPr id="12" name="Rectangle: Rounded Corners 11">
              <a:extLst>
                <a:ext uri="{FF2B5EF4-FFF2-40B4-BE49-F238E27FC236}">
                  <a16:creationId xmlns:a16="http://schemas.microsoft.com/office/drawing/2014/main" id="{F16A2174-D8DA-42CB-B156-95C493DBEFF8}"/>
                </a:ext>
              </a:extLst>
            </p:cNvPr>
            <p:cNvSpPr/>
            <p:nvPr/>
          </p:nvSpPr>
          <p:spPr>
            <a:xfrm>
              <a:off x="0" y="2423950"/>
              <a:ext cx="6542125" cy="1118812"/>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8">
              <a:extLst>
                <a:ext uri="{FF2B5EF4-FFF2-40B4-BE49-F238E27FC236}">
                  <a16:creationId xmlns:a16="http://schemas.microsoft.com/office/drawing/2014/main" id="{D7B8B3D7-8177-4F1B-951B-6581F85FBBD8}"/>
                </a:ext>
              </a:extLst>
            </p:cNvPr>
            <p:cNvSpPr txBox="1"/>
            <p:nvPr/>
          </p:nvSpPr>
          <p:spPr>
            <a:xfrm>
              <a:off x="73069" y="2488126"/>
              <a:ext cx="6414440" cy="100002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1600" b="1" kern="1200" dirty="0"/>
                <a:t>Credibility: </a:t>
              </a:r>
              <a:r>
                <a:rPr lang="en-US" sz="1600" b="0" kern="1200" dirty="0"/>
                <a:t>by correcting poor safety practices, we demonstrate a commitment to member protection and good stewardship of resources</a:t>
              </a:r>
              <a:endParaRPr lang="en-US" sz="1600" kern="1200" dirty="0"/>
            </a:p>
          </p:txBody>
        </p:sp>
      </p:grpSp>
    </p:spTree>
    <p:extLst>
      <p:ext uri="{BB962C8B-B14F-4D97-AF65-F5344CB8AC3E}">
        <p14:creationId xmlns:p14="http://schemas.microsoft.com/office/powerpoint/2010/main" val="1741266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2410">
        <p15:prstTrans prst="airplane"/>
      </p:transition>
    </mc:Choice>
    <mc:Fallback xmlns="">
      <p:transition spd="slow" advTm="424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89" fill="hold"/>
                                        <p:tgtEl>
                                          <p:spTgt spid="5"/>
                                        </p:tgtEl>
                                      </p:cBhvr>
                                    </p:cmd>
                                  </p:childTnLst>
                                </p:cTn>
                              </p:par>
                              <p:par>
                                <p:cTn id="7" presetID="14" presetClass="entr" presetSubtype="10" fill="hold" nodeType="withEffect">
                                  <p:stCondLst>
                                    <p:cond delay="8000"/>
                                  </p:stCondLst>
                                  <p:childTnLst>
                                    <p:set>
                                      <p:cBhvr>
                                        <p:cTn id="8" dur="1" fill="hold">
                                          <p:stCondLst>
                                            <p:cond delay="0"/>
                                          </p:stCondLst>
                                        </p:cTn>
                                        <p:tgtEl>
                                          <p:spTgt spid="9"/>
                                        </p:tgtEl>
                                        <p:attrNameLst>
                                          <p:attrName>style.visibility</p:attrName>
                                        </p:attrNameLst>
                                      </p:cBhvr>
                                      <p:to>
                                        <p:strVal val="visible"/>
                                      </p:to>
                                    </p:set>
                                    <p:animEffect transition="in" filter="randombar(horizontal)">
                                      <p:cBhvr>
                                        <p:cTn id="9" dur="500"/>
                                        <p:tgtEl>
                                          <p:spTgt spid="9"/>
                                        </p:tgtEl>
                                      </p:cBhvr>
                                    </p:animEffect>
                                  </p:childTnLst>
                                </p:cTn>
                              </p:par>
                              <p:par>
                                <p:cTn id="10" presetID="14" presetClass="entr" presetSubtype="10" fill="hold" nodeType="withEffect">
                                  <p:stCondLst>
                                    <p:cond delay="1900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3500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1C7271-01A8-4D8E-B3E3-9730793F22A9}"/>
              </a:ext>
            </a:extLst>
          </p:cNvPr>
          <p:cNvSpPr>
            <a:spLocks noGrp="1"/>
          </p:cNvSpPr>
          <p:nvPr>
            <p:ph type="sldNum" sz="quarter" idx="11"/>
          </p:nvPr>
        </p:nvSpPr>
        <p:spPr/>
        <p:txBody>
          <a:bodyPr/>
          <a:lstStyle/>
          <a:p>
            <a:fld id="{A47E3F7A-0EE5-45E7-B40F-D7CBCF0FD8B8}" type="slidenum">
              <a:rPr lang="en-US" smtClean="0"/>
              <a:pPr/>
              <a:t>11</a:t>
            </a:fld>
            <a:endParaRPr lang="en-US" dirty="0"/>
          </a:p>
        </p:txBody>
      </p:sp>
      <p:sp>
        <p:nvSpPr>
          <p:cNvPr id="4" name="Title 3">
            <a:extLst>
              <a:ext uri="{FF2B5EF4-FFF2-40B4-BE49-F238E27FC236}">
                <a16:creationId xmlns:a16="http://schemas.microsoft.com/office/drawing/2014/main" id="{763475E2-4BE6-4000-A298-81F0CB752C30}"/>
              </a:ext>
            </a:extLst>
          </p:cNvPr>
          <p:cNvSpPr>
            <a:spLocks noGrp="1"/>
          </p:cNvSpPr>
          <p:nvPr>
            <p:ph type="title"/>
          </p:nvPr>
        </p:nvSpPr>
        <p:spPr>
          <a:xfrm>
            <a:off x="519532" y="2766218"/>
            <a:ext cx="3276854" cy="1325563"/>
          </a:xfrm>
        </p:spPr>
        <p:txBody>
          <a:bodyPr/>
          <a:lstStyle/>
          <a:p>
            <a:r>
              <a:rPr lang="en-US" dirty="0"/>
              <a:t>Learning Culture</a:t>
            </a:r>
          </a:p>
        </p:txBody>
      </p:sp>
      <p:cxnSp>
        <p:nvCxnSpPr>
          <p:cNvPr id="6" name="Straight Connector 5">
            <a:extLst>
              <a:ext uri="{FF2B5EF4-FFF2-40B4-BE49-F238E27FC236}">
                <a16:creationId xmlns:a16="http://schemas.microsoft.com/office/drawing/2014/main" id="{BFEC9EE0-1D2B-4639-A83D-3D6E9E093C21}"/>
              </a:ext>
            </a:extLst>
          </p:cNvPr>
          <p:cNvCxnSpPr/>
          <p:nvPr/>
        </p:nvCxnSpPr>
        <p:spPr>
          <a:xfrm>
            <a:off x="3838721" y="1516912"/>
            <a:ext cx="0" cy="3820632"/>
          </a:xfrm>
          <a:prstGeom prst="line">
            <a:avLst/>
          </a:prstGeom>
          <a:ln>
            <a:solidFill>
              <a:srgbClr val="BDBDBD"/>
            </a:solidFill>
          </a:ln>
        </p:spPr>
        <p:style>
          <a:lnRef idx="3">
            <a:schemeClr val="accent1"/>
          </a:lnRef>
          <a:fillRef idx="0">
            <a:schemeClr val="accent1"/>
          </a:fillRef>
          <a:effectRef idx="2">
            <a:schemeClr val="accent1"/>
          </a:effectRef>
          <a:fontRef idx="minor">
            <a:schemeClr val="tx1"/>
          </a:fontRef>
        </p:style>
      </p:cxnSp>
      <p:pic>
        <p:nvPicPr>
          <p:cNvPr id="2" name="NSOC 2.2.7">
            <a:hlinkClick r:id="" action="ppaction://media"/>
            <a:extLst>
              <a:ext uri="{FF2B5EF4-FFF2-40B4-BE49-F238E27FC236}">
                <a16:creationId xmlns:a16="http://schemas.microsoft.com/office/drawing/2014/main" id="{647B6536-7536-4336-ABD3-A171112DC7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4732" y="5850297"/>
            <a:ext cx="609600" cy="609600"/>
          </a:xfrm>
          <a:prstGeom prst="rect">
            <a:avLst/>
          </a:prstGeom>
        </p:spPr>
      </p:pic>
      <p:grpSp>
        <p:nvGrpSpPr>
          <p:cNvPr id="9" name="Group 8">
            <a:extLst>
              <a:ext uri="{FF2B5EF4-FFF2-40B4-BE49-F238E27FC236}">
                <a16:creationId xmlns:a16="http://schemas.microsoft.com/office/drawing/2014/main" id="{B393CA2B-0486-4A16-BF47-AA6AB41A6F30}"/>
              </a:ext>
            </a:extLst>
          </p:cNvPr>
          <p:cNvGrpSpPr/>
          <p:nvPr/>
        </p:nvGrpSpPr>
        <p:grpSpPr>
          <a:xfrm>
            <a:off x="4028095" y="1731938"/>
            <a:ext cx="6542125" cy="1034280"/>
            <a:chOff x="0" y="180643"/>
            <a:chExt cx="6542125" cy="1034280"/>
          </a:xfrm>
          <a:solidFill>
            <a:srgbClr val="001871"/>
          </a:solidFill>
        </p:grpSpPr>
        <p:sp>
          <p:nvSpPr>
            <p:cNvPr id="17" name="Rectangle: Rounded Corners 16">
              <a:extLst>
                <a:ext uri="{FF2B5EF4-FFF2-40B4-BE49-F238E27FC236}">
                  <a16:creationId xmlns:a16="http://schemas.microsoft.com/office/drawing/2014/main" id="{14283331-1C3E-49AF-A77A-78B38E72D166}"/>
                </a:ext>
              </a:extLst>
            </p:cNvPr>
            <p:cNvSpPr/>
            <p:nvPr/>
          </p:nvSpPr>
          <p:spPr>
            <a:xfrm>
              <a:off x="0" y="180643"/>
              <a:ext cx="6542125" cy="10342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9D56D4B4-66D4-4454-980B-96336E35A83D}"/>
                </a:ext>
              </a:extLst>
            </p:cNvPr>
            <p:cNvSpPr txBox="1"/>
            <p:nvPr/>
          </p:nvSpPr>
          <p:spPr>
            <a:xfrm>
              <a:off x="50489" y="256957"/>
              <a:ext cx="6441147" cy="8356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kern="1200" dirty="0"/>
                <a:t>Members learn from errors and adjust behavior willingly</a:t>
              </a:r>
            </a:p>
          </p:txBody>
        </p:sp>
      </p:grpSp>
      <p:grpSp>
        <p:nvGrpSpPr>
          <p:cNvPr id="10" name="Group 9">
            <a:extLst>
              <a:ext uri="{FF2B5EF4-FFF2-40B4-BE49-F238E27FC236}">
                <a16:creationId xmlns:a16="http://schemas.microsoft.com/office/drawing/2014/main" id="{7D2FD4F1-3FAF-4141-8475-5241721ECCE8}"/>
              </a:ext>
            </a:extLst>
          </p:cNvPr>
          <p:cNvGrpSpPr/>
          <p:nvPr/>
        </p:nvGrpSpPr>
        <p:grpSpPr>
          <a:xfrm>
            <a:off x="4028095" y="2841099"/>
            <a:ext cx="6542125" cy="1034280"/>
            <a:chOff x="0" y="1289804"/>
            <a:chExt cx="6542125" cy="1034280"/>
          </a:xfrm>
          <a:solidFill>
            <a:srgbClr val="001871"/>
          </a:solidFill>
        </p:grpSpPr>
        <p:sp>
          <p:nvSpPr>
            <p:cNvPr id="15" name="Rectangle: Rounded Corners 14">
              <a:extLst>
                <a:ext uri="{FF2B5EF4-FFF2-40B4-BE49-F238E27FC236}">
                  <a16:creationId xmlns:a16="http://schemas.microsoft.com/office/drawing/2014/main" id="{6DD80CD1-A569-47D1-A286-C9663DD6D3B6}"/>
                </a:ext>
              </a:extLst>
            </p:cNvPr>
            <p:cNvSpPr/>
            <p:nvPr/>
          </p:nvSpPr>
          <p:spPr>
            <a:xfrm>
              <a:off x="0" y="1289804"/>
              <a:ext cx="6542125" cy="10342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6">
              <a:extLst>
                <a:ext uri="{FF2B5EF4-FFF2-40B4-BE49-F238E27FC236}">
                  <a16:creationId xmlns:a16="http://schemas.microsoft.com/office/drawing/2014/main" id="{0CD3A953-DA42-43D2-A778-9DC3478ED6E7}"/>
                </a:ext>
              </a:extLst>
            </p:cNvPr>
            <p:cNvSpPr txBox="1"/>
            <p:nvPr/>
          </p:nvSpPr>
          <p:spPr>
            <a:xfrm>
              <a:off x="122665" y="1361878"/>
              <a:ext cx="6133671" cy="7649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kern="1200" dirty="0"/>
                <a:t>Members observe leaders model learning and personal accountability</a:t>
              </a:r>
            </a:p>
          </p:txBody>
        </p:sp>
      </p:grpSp>
      <p:grpSp>
        <p:nvGrpSpPr>
          <p:cNvPr id="11" name="Group 10">
            <a:extLst>
              <a:ext uri="{FF2B5EF4-FFF2-40B4-BE49-F238E27FC236}">
                <a16:creationId xmlns:a16="http://schemas.microsoft.com/office/drawing/2014/main" id="{8E2FE14C-2466-459B-AE54-E3942277AA19}"/>
              </a:ext>
            </a:extLst>
          </p:cNvPr>
          <p:cNvGrpSpPr/>
          <p:nvPr/>
        </p:nvGrpSpPr>
        <p:grpSpPr>
          <a:xfrm>
            <a:off x="4028095" y="3950258"/>
            <a:ext cx="6542125" cy="1034280"/>
            <a:chOff x="0" y="2398963"/>
            <a:chExt cx="6542125" cy="1034280"/>
          </a:xfrm>
          <a:solidFill>
            <a:srgbClr val="001871"/>
          </a:solidFill>
        </p:grpSpPr>
        <p:sp>
          <p:nvSpPr>
            <p:cNvPr id="12" name="Rectangle: Rounded Corners 11">
              <a:extLst>
                <a:ext uri="{FF2B5EF4-FFF2-40B4-BE49-F238E27FC236}">
                  <a16:creationId xmlns:a16="http://schemas.microsoft.com/office/drawing/2014/main" id="{4AF6A5F4-14EC-47DC-8A7A-A453086A8987}"/>
                </a:ext>
              </a:extLst>
            </p:cNvPr>
            <p:cNvSpPr/>
            <p:nvPr/>
          </p:nvSpPr>
          <p:spPr>
            <a:xfrm>
              <a:off x="0" y="2398963"/>
              <a:ext cx="6542125" cy="10342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8">
              <a:extLst>
                <a:ext uri="{FF2B5EF4-FFF2-40B4-BE49-F238E27FC236}">
                  <a16:creationId xmlns:a16="http://schemas.microsoft.com/office/drawing/2014/main" id="{49B71BB3-2827-4F2B-9A47-A34A50007486}"/>
                </a:ext>
              </a:extLst>
            </p:cNvPr>
            <p:cNvSpPr txBox="1"/>
            <p:nvPr/>
          </p:nvSpPr>
          <p:spPr>
            <a:xfrm>
              <a:off x="50489" y="2449452"/>
              <a:ext cx="6441147" cy="9333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kern="1200" dirty="0"/>
                <a:t>Members share information about successful outcomes and learning experiences</a:t>
              </a:r>
            </a:p>
          </p:txBody>
        </p:sp>
      </p:grpSp>
    </p:spTree>
    <p:extLst>
      <p:ext uri="{BB962C8B-B14F-4D97-AF65-F5344CB8AC3E}">
        <p14:creationId xmlns:p14="http://schemas.microsoft.com/office/powerpoint/2010/main" val="2899363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6170">
        <p15:prstTrans prst="airplane"/>
      </p:transition>
    </mc:Choice>
    <mc:Fallback xmlns="">
      <p:transition spd="slow" advTm="561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170" fill="hold"/>
                                        <p:tgtEl>
                                          <p:spTgt spid="2"/>
                                        </p:tgtEl>
                                      </p:cBhvr>
                                    </p:cmd>
                                  </p:childTnLst>
                                </p:cTn>
                              </p:par>
                              <p:par>
                                <p:cTn id="7" presetID="1" presetClass="entr" presetSubtype="0" fill="hold" nodeType="withEffect">
                                  <p:stCondLst>
                                    <p:cond delay="3400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400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4300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1C7271-01A8-4D8E-B3E3-9730793F22A9}"/>
              </a:ext>
            </a:extLst>
          </p:cNvPr>
          <p:cNvSpPr>
            <a:spLocks noGrp="1"/>
          </p:cNvSpPr>
          <p:nvPr>
            <p:ph type="sldNum" sz="quarter" idx="11"/>
          </p:nvPr>
        </p:nvSpPr>
        <p:spPr/>
        <p:txBody>
          <a:bodyPr/>
          <a:lstStyle/>
          <a:p>
            <a:fld id="{A47E3F7A-0EE5-45E7-B40F-D7CBCF0FD8B8}" type="slidenum">
              <a:rPr lang="en-US" smtClean="0"/>
              <a:pPr/>
              <a:t>12</a:t>
            </a:fld>
            <a:endParaRPr lang="en-US" dirty="0"/>
          </a:p>
        </p:txBody>
      </p:sp>
      <p:sp>
        <p:nvSpPr>
          <p:cNvPr id="4" name="Title 3">
            <a:extLst>
              <a:ext uri="{FF2B5EF4-FFF2-40B4-BE49-F238E27FC236}">
                <a16:creationId xmlns:a16="http://schemas.microsoft.com/office/drawing/2014/main" id="{763475E2-4BE6-4000-A298-81F0CB752C30}"/>
              </a:ext>
            </a:extLst>
          </p:cNvPr>
          <p:cNvSpPr>
            <a:spLocks noGrp="1"/>
          </p:cNvSpPr>
          <p:nvPr>
            <p:ph type="title"/>
          </p:nvPr>
        </p:nvSpPr>
        <p:spPr>
          <a:xfrm>
            <a:off x="490657" y="2390832"/>
            <a:ext cx="3276854" cy="2267795"/>
          </a:xfrm>
        </p:spPr>
        <p:txBody>
          <a:bodyPr>
            <a:normAutofit/>
          </a:bodyPr>
          <a:lstStyle/>
          <a:p>
            <a:r>
              <a:rPr lang="en-US" dirty="0"/>
              <a:t>Learning Culture and</a:t>
            </a:r>
            <a:br>
              <a:rPr lang="en-US" dirty="0"/>
            </a:br>
            <a:r>
              <a:rPr lang="en-US" dirty="0"/>
              <a:t>Outcomes</a:t>
            </a:r>
          </a:p>
        </p:txBody>
      </p:sp>
      <p:cxnSp>
        <p:nvCxnSpPr>
          <p:cNvPr id="6" name="Straight Connector 5">
            <a:extLst>
              <a:ext uri="{FF2B5EF4-FFF2-40B4-BE49-F238E27FC236}">
                <a16:creationId xmlns:a16="http://schemas.microsoft.com/office/drawing/2014/main" id="{BFEC9EE0-1D2B-4639-A83D-3D6E9E093C21}"/>
              </a:ext>
            </a:extLst>
          </p:cNvPr>
          <p:cNvCxnSpPr/>
          <p:nvPr/>
        </p:nvCxnSpPr>
        <p:spPr>
          <a:xfrm>
            <a:off x="3838721" y="1516912"/>
            <a:ext cx="0" cy="3820632"/>
          </a:xfrm>
          <a:prstGeom prst="line">
            <a:avLst/>
          </a:prstGeom>
          <a:ln>
            <a:solidFill>
              <a:srgbClr val="BDBDBD"/>
            </a:solidFill>
          </a:ln>
        </p:spPr>
        <p:style>
          <a:lnRef idx="3">
            <a:schemeClr val="accent1"/>
          </a:lnRef>
          <a:fillRef idx="0">
            <a:schemeClr val="accent1"/>
          </a:fillRef>
          <a:effectRef idx="2">
            <a:schemeClr val="accent1"/>
          </a:effectRef>
          <a:fontRef idx="minor">
            <a:schemeClr val="tx1"/>
          </a:fontRef>
        </p:style>
      </p:cxnSp>
      <p:pic>
        <p:nvPicPr>
          <p:cNvPr id="2" name="NSOC 2.2.8">
            <a:hlinkClick r:id="" action="ppaction://media"/>
            <a:extLst>
              <a:ext uri="{FF2B5EF4-FFF2-40B4-BE49-F238E27FC236}">
                <a16:creationId xmlns:a16="http://schemas.microsoft.com/office/drawing/2014/main" id="{CF27668F-1907-4594-8FE6-2D7CE1CA05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5857" y="6011005"/>
            <a:ext cx="609600" cy="609600"/>
          </a:xfrm>
          <a:prstGeom prst="rect">
            <a:avLst/>
          </a:prstGeom>
        </p:spPr>
      </p:pic>
      <p:grpSp>
        <p:nvGrpSpPr>
          <p:cNvPr id="9" name="Group 8">
            <a:extLst>
              <a:ext uri="{FF2B5EF4-FFF2-40B4-BE49-F238E27FC236}">
                <a16:creationId xmlns:a16="http://schemas.microsoft.com/office/drawing/2014/main" id="{268EF032-3099-43B2-92D7-CE3080049F7C}"/>
              </a:ext>
            </a:extLst>
          </p:cNvPr>
          <p:cNvGrpSpPr/>
          <p:nvPr/>
        </p:nvGrpSpPr>
        <p:grpSpPr>
          <a:xfrm>
            <a:off x="4172473" y="1492114"/>
            <a:ext cx="6492240" cy="1188720"/>
            <a:chOff x="0" y="270374"/>
            <a:chExt cx="6542125" cy="989820"/>
          </a:xfrm>
          <a:solidFill>
            <a:srgbClr val="001871"/>
          </a:solidFill>
        </p:grpSpPr>
        <p:sp>
          <p:nvSpPr>
            <p:cNvPr id="17" name="Rectangle: Rounded Corners 16">
              <a:extLst>
                <a:ext uri="{FF2B5EF4-FFF2-40B4-BE49-F238E27FC236}">
                  <a16:creationId xmlns:a16="http://schemas.microsoft.com/office/drawing/2014/main" id="{E8B60939-7749-4D52-B162-A49CB2543391}"/>
                </a:ext>
              </a:extLst>
            </p:cNvPr>
            <p:cNvSpPr/>
            <p:nvPr/>
          </p:nvSpPr>
          <p:spPr>
            <a:xfrm>
              <a:off x="0" y="270374"/>
              <a:ext cx="6542125" cy="98982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3575DB21-ED68-4D75-BFEF-252E131147FD}"/>
                </a:ext>
              </a:extLst>
            </p:cNvPr>
            <p:cNvSpPr txBox="1"/>
            <p:nvPr/>
          </p:nvSpPr>
          <p:spPr>
            <a:xfrm>
              <a:off x="48319" y="377029"/>
              <a:ext cx="6369429" cy="8073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600" b="1" kern="1200" dirty="0"/>
                <a:t>Readiness: </a:t>
              </a:r>
              <a:r>
                <a:rPr lang="en-US" sz="1600" b="0" kern="1200" dirty="0"/>
                <a:t>when safety information is shared, everyone benefits and can be on the lookout for things that keep members and equipment from being available for missions or activities</a:t>
              </a:r>
              <a:endParaRPr lang="en-US" sz="1600" kern="1200" dirty="0"/>
            </a:p>
          </p:txBody>
        </p:sp>
      </p:grpSp>
      <p:grpSp>
        <p:nvGrpSpPr>
          <p:cNvPr id="10" name="Group 9">
            <a:extLst>
              <a:ext uri="{FF2B5EF4-FFF2-40B4-BE49-F238E27FC236}">
                <a16:creationId xmlns:a16="http://schemas.microsoft.com/office/drawing/2014/main" id="{F0DDC1D9-E4CD-41AC-888F-78A0A40C5529}"/>
              </a:ext>
            </a:extLst>
          </p:cNvPr>
          <p:cNvGrpSpPr/>
          <p:nvPr/>
        </p:nvGrpSpPr>
        <p:grpSpPr>
          <a:xfrm>
            <a:off x="4172473" y="2742318"/>
            <a:ext cx="6492240" cy="1188720"/>
            <a:chOff x="0" y="1312034"/>
            <a:chExt cx="6542125" cy="989820"/>
          </a:xfrm>
          <a:solidFill>
            <a:srgbClr val="001871"/>
          </a:solidFill>
        </p:grpSpPr>
        <p:sp>
          <p:nvSpPr>
            <p:cNvPr id="15" name="Rectangle: Rounded Corners 14">
              <a:extLst>
                <a:ext uri="{FF2B5EF4-FFF2-40B4-BE49-F238E27FC236}">
                  <a16:creationId xmlns:a16="http://schemas.microsoft.com/office/drawing/2014/main" id="{70F279C2-EC40-4799-892B-F37E04F265BD}"/>
                </a:ext>
              </a:extLst>
            </p:cNvPr>
            <p:cNvSpPr/>
            <p:nvPr/>
          </p:nvSpPr>
          <p:spPr>
            <a:xfrm>
              <a:off x="0" y="1312034"/>
              <a:ext cx="6542125" cy="98982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6">
              <a:extLst>
                <a:ext uri="{FF2B5EF4-FFF2-40B4-BE49-F238E27FC236}">
                  <a16:creationId xmlns:a16="http://schemas.microsoft.com/office/drawing/2014/main" id="{C0EE5F43-7804-4BC3-BC8A-37DE6409F01E}"/>
                </a:ext>
              </a:extLst>
            </p:cNvPr>
            <p:cNvSpPr txBox="1"/>
            <p:nvPr/>
          </p:nvSpPr>
          <p:spPr>
            <a:xfrm>
              <a:off x="96638" y="1367493"/>
              <a:ext cx="6165815" cy="89318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600" b="1" kern="1200" dirty="0"/>
                <a:t>Reliability: </a:t>
              </a:r>
              <a:r>
                <a:rPr lang="en-US" sz="1600" b="0" kern="1200" dirty="0"/>
                <a:t>when every member embraces personal accountability for modeling and applying learning in every mission and activity where they participate</a:t>
              </a:r>
              <a:endParaRPr lang="en-US" sz="1600" kern="1200" dirty="0"/>
            </a:p>
          </p:txBody>
        </p:sp>
      </p:grpSp>
      <p:grpSp>
        <p:nvGrpSpPr>
          <p:cNvPr id="11" name="Group 10">
            <a:extLst>
              <a:ext uri="{FF2B5EF4-FFF2-40B4-BE49-F238E27FC236}">
                <a16:creationId xmlns:a16="http://schemas.microsoft.com/office/drawing/2014/main" id="{6C66143F-D8A7-41BE-8900-0E09C8CA13CB}"/>
              </a:ext>
            </a:extLst>
          </p:cNvPr>
          <p:cNvGrpSpPr/>
          <p:nvPr/>
        </p:nvGrpSpPr>
        <p:grpSpPr>
          <a:xfrm>
            <a:off x="4172473" y="3992522"/>
            <a:ext cx="6492240" cy="1188720"/>
            <a:chOff x="0" y="2353694"/>
            <a:chExt cx="6542125" cy="989820"/>
          </a:xfrm>
          <a:solidFill>
            <a:srgbClr val="001871"/>
          </a:solidFill>
        </p:grpSpPr>
        <p:sp>
          <p:nvSpPr>
            <p:cNvPr id="12" name="Rectangle: Rounded Corners 11">
              <a:extLst>
                <a:ext uri="{FF2B5EF4-FFF2-40B4-BE49-F238E27FC236}">
                  <a16:creationId xmlns:a16="http://schemas.microsoft.com/office/drawing/2014/main" id="{32F607DB-5928-4BAD-BAE5-872DFAE57BEB}"/>
                </a:ext>
              </a:extLst>
            </p:cNvPr>
            <p:cNvSpPr/>
            <p:nvPr/>
          </p:nvSpPr>
          <p:spPr>
            <a:xfrm>
              <a:off x="0" y="2353694"/>
              <a:ext cx="6542125" cy="98982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8">
              <a:extLst>
                <a:ext uri="{FF2B5EF4-FFF2-40B4-BE49-F238E27FC236}">
                  <a16:creationId xmlns:a16="http://schemas.microsoft.com/office/drawing/2014/main" id="{8260570A-84B7-4BB4-9D6D-F7C38F4B1EFA}"/>
                </a:ext>
              </a:extLst>
            </p:cNvPr>
            <p:cNvSpPr txBox="1"/>
            <p:nvPr/>
          </p:nvSpPr>
          <p:spPr>
            <a:xfrm>
              <a:off x="48319" y="2429527"/>
              <a:ext cx="6369429" cy="7889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600" b="1" kern="1200" dirty="0"/>
                <a:t>Credibility: </a:t>
              </a:r>
              <a:r>
                <a:rPr lang="en-US" sz="1600" b="0" kern="1200" dirty="0"/>
                <a:t>when members adjust behavior willingly to correct unsafe practices, they build trust and confidence in not only their capabilities, but their commitment to CAP’s core values</a:t>
              </a:r>
              <a:endParaRPr lang="en-US" sz="1600" kern="1200" dirty="0"/>
            </a:p>
          </p:txBody>
        </p:sp>
      </p:grpSp>
    </p:spTree>
    <p:extLst>
      <p:ext uri="{BB962C8B-B14F-4D97-AF65-F5344CB8AC3E}">
        <p14:creationId xmlns:p14="http://schemas.microsoft.com/office/powerpoint/2010/main" val="2904229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2410">
        <p15:prstTrans prst="airplane"/>
      </p:transition>
    </mc:Choice>
    <mc:Fallback xmlns="">
      <p:transition spd="slow" advTm="424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87" fill="hold"/>
                                        <p:tgtEl>
                                          <p:spTgt spid="2"/>
                                        </p:tgtEl>
                                      </p:cBhvr>
                                    </p:cmd>
                                  </p:childTnLst>
                                </p:cTn>
                              </p:par>
                              <p:par>
                                <p:cTn id="7" presetID="10" presetClass="entr" presetSubtype="0" fill="hold" nodeType="withEffect">
                                  <p:stCondLst>
                                    <p:cond delay="80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ntr" presetSubtype="0" fill="hold" nodeType="withEffect">
                                  <p:stCondLst>
                                    <p:cond delay="190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30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1C7271-01A8-4D8E-B3E3-9730793F22A9}"/>
              </a:ext>
            </a:extLst>
          </p:cNvPr>
          <p:cNvSpPr>
            <a:spLocks noGrp="1"/>
          </p:cNvSpPr>
          <p:nvPr>
            <p:ph type="sldNum" sz="quarter" idx="11"/>
          </p:nvPr>
        </p:nvSpPr>
        <p:spPr/>
        <p:txBody>
          <a:bodyPr/>
          <a:lstStyle/>
          <a:p>
            <a:fld id="{A47E3F7A-0EE5-45E7-B40F-D7CBCF0FD8B8}" type="slidenum">
              <a:rPr lang="en-US" smtClean="0"/>
              <a:pPr/>
              <a:t>13</a:t>
            </a:fld>
            <a:endParaRPr lang="en-US" dirty="0"/>
          </a:p>
        </p:txBody>
      </p:sp>
      <p:sp>
        <p:nvSpPr>
          <p:cNvPr id="4" name="Title 3">
            <a:extLst>
              <a:ext uri="{FF2B5EF4-FFF2-40B4-BE49-F238E27FC236}">
                <a16:creationId xmlns:a16="http://schemas.microsoft.com/office/drawing/2014/main" id="{763475E2-4BE6-4000-A298-81F0CB752C30}"/>
              </a:ext>
            </a:extLst>
          </p:cNvPr>
          <p:cNvSpPr>
            <a:spLocks noGrp="1"/>
          </p:cNvSpPr>
          <p:nvPr>
            <p:ph type="title"/>
          </p:nvPr>
        </p:nvSpPr>
        <p:spPr>
          <a:xfrm>
            <a:off x="519532" y="2766218"/>
            <a:ext cx="3276854" cy="1325563"/>
          </a:xfrm>
        </p:spPr>
        <p:txBody>
          <a:bodyPr/>
          <a:lstStyle/>
          <a:p>
            <a:r>
              <a:rPr lang="en-US" dirty="0"/>
              <a:t>Flexible Culture</a:t>
            </a:r>
          </a:p>
        </p:txBody>
      </p:sp>
      <p:cxnSp>
        <p:nvCxnSpPr>
          <p:cNvPr id="6" name="Straight Connector 5">
            <a:extLst>
              <a:ext uri="{FF2B5EF4-FFF2-40B4-BE49-F238E27FC236}">
                <a16:creationId xmlns:a16="http://schemas.microsoft.com/office/drawing/2014/main" id="{BFEC9EE0-1D2B-4639-A83D-3D6E9E093C21}"/>
              </a:ext>
            </a:extLst>
          </p:cNvPr>
          <p:cNvCxnSpPr/>
          <p:nvPr/>
        </p:nvCxnSpPr>
        <p:spPr>
          <a:xfrm>
            <a:off x="3838721" y="1516912"/>
            <a:ext cx="0" cy="3820632"/>
          </a:xfrm>
          <a:prstGeom prst="line">
            <a:avLst/>
          </a:prstGeom>
          <a:ln>
            <a:solidFill>
              <a:srgbClr val="BDBDBD"/>
            </a:solidFill>
          </a:ln>
        </p:spPr>
        <p:style>
          <a:lnRef idx="3">
            <a:schemeClr val="accent1"/>
          </a:lnRef>
          <a:fillRef idx="0">
            <a:schemeClr val="accent1"/>
          </a:fillRef>
          <a:effectRef idx="2">
            <a:schemeClr val="accent1"/>
          </a:effectRef>
          <a:fontRef idx="minor">
            <a:schemeClr val="tx1"/>
          </a:fontRef>
        </p:style>
      </p:cxnSp>
      <p:pic>
        <p:nvPicPr>
          <p:cNvPr id="2" name="NSOC 2.2.9">
            <a:hlinkClick r:id="" action="ppaction://media"/>
            <a:extLst>
              <a:ext uri="{FF2B5EF4-FFF2-40B4-BE49-F238E27FC236}">
                <a16:creationId xmlns:a16="http://schemas.microsoft.com/office/drawing/2014/main" id="{D7C9CF51-00A2-4570-97A3-EC0C95D377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4732" y="5850297"/>
            <a:ext cx="609600" cy="609600"/>
          </a:xfrm>
          <a:prstGeom prst="rect">
            <a:avLst/>
          </a:prstGeom>
        </p:spPr>
      </p:pic>
      <p:grpSp>
        <p:nvGrpSpPr>
          <p:cNvPr id="9" name="Group 8">
            <a:extLst>
              <a:ext uri="{FF2B5EF4-FFF2-40B4-BE49-F238E27FC236}">
                <a16:creationId xmlns:a16="http://schemas.microsoft.com/office/drawing/2014/main" id="{D7699DB2-44C3-4C29-A3DF-A9DB798FFE9A}"/>
              </a:ext>
            </a:extLst>
          </p:cNvPr>
          <p:cNvGrpSpPr/>
          <p:nvPr/>
        </p:nvGrpSpPr>
        <p:grpSpPr>
          <a:xfrm>
            <a:off x="4047345" y="1652378"/>
            <a:ext cx="6542125" cy="1113840"/>
            <a:chOff x="0" y="55544"/>
            <a:chExt cx="6542125" cy="1113840"/>
          </a:xfrm>
          <a:solidFill>
            <a:srgbClr val="001871"/>
          </a:solidFill>
        </p:grpSpPr>
        <p:sp>
          <p:nvSpPr>
            <p:cNvPr id="17" name="Rectangle: Rounded Corners 16">
              <a:extLst>
                <a:ext uri="{FF2B5EF4-FFF2-40B4-BE49-F238E27FC236}">
                  <a16:creationId xmlns:a16="http://schemas.microsoft.com/office/drawing/2014/main" id="{83874F9A-22F0-4D7D-A909-BA1C84F1F699}"/>
                </a:ext>
              </a:extLst>
            </p:cNvPr>
            <p:cNvSpPr/>
            <p:nvPr/>
          </p:nvSpPr>
          <p:spPr>
            <a:xfrm>
              <a:off x="0" y="55544"/>
              <a:ext cx="6542125" cy="11138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16413EDE-7532-45A4-B384-E9C4F9E76678}"/>
                </a:ext>
              </a:extLst>
            </p:cNvPr>
            <p:cNvSpPr txBox="1"/>
            <p:nvPr/>
          </p:nvSpPr>
          <p:spPr>
            <a:xfrm>
              <a:off x="54373" y="105988"/>
              <a:ext cx="6433379" cy="1009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kern="1200" dirty="0"/>
                <a:t>Members apply risk management routinely to activities of all types</a:t>
              </a:r>
            </a:p>
          </p:txBody>
        </p:sp>
      </p:grpSp>
      <p:grpSp>
        <p:nvGrpSpPr>
          <p:cNvPr id="10" name="Group 9">
            <a:extLst>
              <a:ext uri="{FF2B5EF4-FFF2-40B4-BE49-F238E27FC236}">
                <a16:creationId xmlns:a16="http://schemas.microsoft.com/office/drawing/2014/main" id="{97A0BC35-F671-46D6-AEA4-765B137F7981}"/>
              </a:ext>
            </a:extLst>
          </p:cNvPr>
          <p:cNvGrpSpPr/>
          <p:nvPr/>
        </p:nvGrpSpPr>
        <p:grpSpPr>
          <a:xfrm>
            <a:off x="4047345" y="2846858"/>
            <a:ext cx="6542125" cy="1113840"/>
            <a:chOff x="0" y="1250024"/>
            <a:chExt cx="6542125" cy="1113840"/>
          </a:xfrm>
          <a:solidFill>
            <a:srgbClr val="001871"/>
          </a:solidFill>
        </p:grpSpPr>
        <p:sp>
          <p:nvSpPr>
            <p:cNvPr id="15" name="Rectangle: Rounded Corners 14">
              <a:extLst>
                <a:ext uri="{FF2B5EF4-FFF2-40B4-BE49-F238E27FC236}">
                  <a16:creationId xmlns:a16="http://schemas.microsoft.com/office/drawing/2014/main" id="{D6826336-CB94-4936-BF7E-EAD6B16F91E8}"/>
                </a:ext>
              </a:extLst>
            </p:cNvPr>
            <p:cNvSpPr/>
            <p:nvPr/>
          </p:nvSpPr>
          <p:spPr>
            <a:xfrm>
              <a:off x="0" y="1250024"/>
              <a:ext cx="6542125" cy="11138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6">
              <a:extLst>
                <a:ext uri="{FF2B5EF4-FFF2-40B4-BE49-F238E27FC236}">
                  <a16:creationId xmlns:a16="http://schemas.microsoft.com/office/drawing/2014/main" id="{1E9AAF1B-EB46-4243-96E5-F3F0A9F24A22}"/>
                </a:ext>
              </a:extLst>
            </p:cNvPr>
            <p:cNvSpPr txBox="1"/>
            <p:nvPr/>
          </p:nvSpPr>
          <p:spPr>
            <a:xfrm>
              <a:off x="54373" y="1331301"/>
              <a:ext cx="6433379" cy="97819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kern="1200" dirty="0"/>
                <a:t>Members adapt easily to changing demands and unforeseen developments</a:t>
              </a:r>
            </a:p>
          </p:txBody>
        </p:sp>
      </p:grpSp>
      <p:grpSp>
        <p:nvGrpSpPr>
          <p:cNvPr id="11" name="Group 10">
            <a:extLst>
              <a:ext uri="{FF2B5EF4-FFF2-40B4-BE49-F238E27FC236}">
                <a16:creationId xmlns:a16="http://schemas.microsoft.com/office/drawing/2014/main" id="{57BB335F-7D10-42E4-81C7-A169D9500FCF}"/>
              </a:ext>
            </a:extLst>
          </p:cNvPr>
          <p:cNvGrpSpPr/>
          <p:nvPr/>
        </p:nvGrpSpPr>
        <p:grpSpPr>
          <a:xfrm>
            <a:off x="4047345" y="4041338"/>
            <a:ext cx="6542125" cy="1113840"/>
            <a:chOff x="0" y="2444504"/>
            <a:chExt cx="6542125" cy="1113840"/>
          </a:xfrm>
          <a:solidFill>
            <a:srgbClr val="001871"/>
          </a:solidFill>
        </p:grpSpPr>
        <p:sp>
          <p:nvSpPr>
            <p:cNvPr id="12" name="Rectangle: Rounded Corners 11">
              <a:extLst>
                <a:ext uri="{FF2B5EF4-FFF2-40B4-BE49-F238E27FC236}">
                  <a16:creationId xmlns:a16="http://schemas.microsoft.com/office/drawing/2014/main" id="{3E1D8195-D3F2-41E7-B59C-9D1746047028}"/>
                </a:ext>
              </a:extLst>
            </p:cNvPr>
            <p:cNvSpPr/>
            <p:nvPr/>
          </p:nvSpPr>
          <p:spPr>
            <a:xfrm>
              <a:off x="0" y="2444504"/>
              <a:ext cx="6542125" cy="11138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8">
              <a:extLst>
                <a:ext uri="{FF2B5EF4-FFF2-40B4-BE49-F238E27FC236}">
                  <a16:creationId xmlns:a16="http://schemas.microsoft.com/office/drawing/2014/main" id="{B697C91F-9C91-4DE4-B7E4-45FD7A3FD989}"/>
                </a:ext>
              </a:extLst>
            </p:cNvPr>
            <p:cNvSpPr txBox="1"/>
            <p:nvPr/>
          </p:nvSpPr>
          <p:spPr>
            <a:xfrm>
              <a:off x="54373" y="2498877"/>
              <a:ext cx="6433379" cy="100509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kern="1200" dirty="0"/>
                <a:t>Members manage safety “obstacles” that impact operational continuity</a:t>
              </a:r>
            </a:p>
          </p:txBody>
        </p:sp>
      </p:grpSp>
    </p:spTree>
    <p:extLst>
      <p:ext uri="{BB962C8B-B14F-4D97-AF65-F5344CB8AC3E}">
        <p14:creationId xmlns:p14="http://schemas.microsoft.com/office/powerpoint/2010/main" val="624511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1461">
        <p15:prstTrans prst="airplane"/>
      </p:transition>
    </mc:Choice>
    <mc:Fallback xmlns="">
      <p:transition spd="slow" advTm="614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461" fill="hold"/>
                                        <p:tgtEl>
                                          <p:spTgt spid="2"/>
                                        </p:tgtEl>
                                      </p:cBhvr>
                                    </p:cmd>
                                  </p:childTnLst>
                                </p:cTn>
                              </p:par>
                              <p:par>
                                <p:cTn id="7" presetID="42" presetClass="entr" presetSubtype="0" fill="hold" nodeType="withEffect">
                                  <p:stCondLst>
                                    <p:cond delay="380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44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50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1C7271-01A8-4D8E-B3E3-9730793F22A9}"/>
              </a:ext>
            </a:extLst>
          </p:cNvPr>
          <p:cNvSpPr>
            <a:spLocks noGrp="1"/>
          </p:cNvSpPr>
          <p:nvPr>
            <p:ph type="sldNum" sz="quarter" idx="11"/>
          </p:nvPr>
        </p:nvSpPr>
        <p:spPr/>
        <p:txBody>
          <a:bodyPr/>
          <a:lstStyle/>
          <a:p>
            <a:fld id="{A47E3F7A-0EE5-45E7-B40F-D7CBCF0FD8B8}" type="slidenum">
              <a:rPr lang="en-US" smtClean="0"/>
              <a:pPr/>
              <a:t>14</a:t>
            </a:fld>
            <a:endParaRPr lang="en-US" dirty="0"/>
          </a:p>
        </p:txBody>
      </p:sp>
      <p:sp>
        <p:nvSpPr>
          <p:cNvPr id="4" name="Title 3">
            <a:extLst>
              <a:ext uri="{FF2B5EF4-FFF2-40B4-BE49-F238E27FC236}">
                <a16:creationId xmlns:a16="http://schemas.microsoft.com/office/drawing/2014/main" id="{763475E2-4BE6-4000-A298-81F0CB752C30}"/>
              </a:ext>
            </a:extLst>
          </p:cNvPr>
          <p:cNvSpPr>
            <a:spLocks noGrp="1"/>
          </p:cNvSpPr>
          <p:nvPr>
            <p:ph type="title"/>
          </p:nvPr>
        </p:nvSpPr>
        <p:spPr>
          <a:xfrm>
            <a:off x="490657" y="2390832"/>
            <a:ext cx="3276854" cy="2267795"/>
          </a:xfrm>
        </p:spPr>
        <p:txBody>
          <a:bodyPr>
            <a:normAutofit/>
          </a:bodyPr>
          <a:lstStyle/>
          <a:p>
            <a:r>
              <a:rPr lang="en-US" dirty="0"/>
              <a:t>Flexible Culture and</a:t>
            </a:r>
            <a:br>
              <a:rPr lang="en-US" dirty="0"/>
            </a:br>
            <a:r>
              <a:rPr lang="en-US" dirty="0"/>
              <a:t>Outcomes</a:t>
            </a:r>
          </a:p>
        </p:txBody>
      </p:sp>
      <p:cxnSp>
        <p:nvCxnSpPr>
          <p:cNvPr id="6" name="Straight Connector 5">
            <a:extLst>
              <a:ext uri="{FF2B5EF4-FFF2-40B4-BE49-F238E27FC236}">
                <a16:creationId xmlns:a16="http://schemas.microsoft.com/office/drawing/2014/main" id="{BFEC9EE0-1D2B-4639-A83D-3D6E9E093C21}"/>
              </a:ext>
            </a:extLst>
          </p:cNvPr>
          <p:cNvCxnSpPr/>
          <p:nvPr/>
        </p:nvCxnSpPr>
        <p:spPr>
          <a:xfrm>
            <a:off x="3838721" y="1516912"/>
            <a:ext cx="0" cy="3820632"/>
          </a:xfrm>
          <a:prstGeom prst="line">
            <a:avLst/>
          </a:prstGeom>
          <a:ln>
            <a:solidFill>
              <a:srgbClr val="BDBDBD"/>
            </a:solidFill>
          </a:ln>
        </p:spPr>
        <p:style>
          <a:lnRef idx="3">
            <a:schemeClr val="accent1"/>
          </a:lnRef>
          <a:fillRef idx="0">
            <a:schemeClr val="accent1"/>
          </a:fillRef>
          <a:effectRef idx="2">
            <a:schemeClr val="accent1"/>
          </a:effectRef>
          <a:fontRef idx="minor">
            <a:schemeClr val="tx1"/>
          </a:fontRef>
        </p:style>
      </p:cxnSp>
      <p:pic>
        <p:nvPicPr>
          <p:cNvPr id="7" name="NSOC 2.2.10">
            <a:hlinkClick r:id="" action="ppaction://media"/>
            <a:extLst>
              <a:ext uri="{FF2B5EF4-FFF2-40B4-BE49-F238E27FC236}">
                <a16:creationId xmlns:a16="http://schemas.microsoft.com/office/drawing/2014/main" id="{9BC9C4BD-3078-4595-BE45-F85CF91CA4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5857" y="6011005"/>
            <a:ext cx="609600" cy="609600"/>
          </a:xfrm>
          <a:prstGeom prst="rect">
            <a:avLst/>
          </a:prstGeom>
        </p:spPr>
      </p:pic>
      <p:grpSp>
        <p:nvGrpSpPr>
          <p:cNvPr id="9" name="Group 8">
            <a:extLst>
              <a:ext uri="{FF2B5EF4-FFF2-40B4-BE49-F238E27FC236}">
                <a16:creationId xmlns:a16="http://schemas.microsoft.com/office/drawing/2014/main" id="{B2E4326E-D7FC-49D3-AE14-F9785A892B68}"/>
              </a:ext>
            </a:extLst>
          </p:cNvPr>
          <p:cNvGrpSpPr/>
          <p:nvPr/>
        </p:nvGrpSpPr>
        <p:grpSpPr>
          <a:xfrm>
            <a:off x="4037721" y="1859396"/>
            <a:ext cx="6542125" cy="1062871"/>
            <a:chOff x="0" y="157916"/>
            <a:chExt cx="6542125" cy="1062871"/>
          </a:xfrm>
          <a:solidFill>
            <a:srgbClr val="001871"/>
          </a:solidFill>
        </p:grpSpPr>
        <p:sp>
          <p:nvSpPr>
            <p:cNvPr id="17" name="Rectangle: Rounded Corners 16">
              <a:extLst>
                <a:ext uri="{FF2B5EF4-FFF2-40B4-BE49-F238E27FC236}">
                  <a16:creationId xmlns:a16="http://schemas.microsoft.com/office/drawing/2014/main" id="{F8DB64E3-1047-4D73-9D45-07485F46EE1D}"/>
                </a:ext>
              </a:extLst>
            </p:cNvPr>
            <p:cNvSpPr/>
            <p:nvPr/>
          </p:nvSpPr>
          <p:spPr>
            <a:xfrm>
              <a:off x="0" y="157916"/>
              <a:ext cx="6542125" cy="1062871"/>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E740B062-BB3A-4204-95BC-FCDA88721AD9}"/>
                </a:ext>
              </a:extLst>
            </p:cNvPr>
            <p:cNvSpPr txBox="1"/>
            <p:nvPr/>
          </p:nvSpPr>
          <p:spPr>
            <a:xfrm>
              <a:off x="51885" y="209801"/>
              <a:ext cx="6438355" cy="9591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600" b="1" kern="1200" dirty="0"/>
                <a:t>Readiness: </a:t>
              </a:r>
              <a:r>
                <a:rPr lang="en-US" sz="1600" b="0" kern="1200" dirty="0"/>
                <a:t>by applying SRM when planning all missions and activities, we ensure that any issues get addressed beforehand</a:t>
              </a:r>
              <a:endParaRPr lang="en-US" sz="1600" kern="1200" dirty="0"/>
            </a:p>
          </p:txBody>
        </p:sp>
      </p:grpSp>
      <p:grpSp>
        <p:nvGrpSpPr>
          <p:cNvPr id="10" name="Group 9">
            <a:extLst>
              <a:ext uri="{FF2B5EF4-FFF2-40B4-BE49-F238E27FC236}">
                <a16:creationId xmlns:a16="http://schemas.microsoft.com/office/drawing/2014/main" id="{D6AD4F30-756C-46E5-951B-EDC1FE86D774}"/>
              </a:ext>
            </a:extLst>
          </p:cNvPr>
          <p:cNvGrpSpPr/>
          <p:nvPr/>
        </p:nvGrpSpPr>
        <p:grpSpPr>
          <a:xfrm>
            <a:off x="4037721" y="2979823"/>
            <a:ext cx="6542125" cy="1062871"/>
            <a:chOff x="0" y="1275508"/>
            <a:chExt cx="6542125" cy="1062871"/>
          </a:xfrm>
          <a:solidFill>
            <a:srgbClr val="001871"/>
          </a:solidFill>
        </p:grpSpPr>
        <p:sp>
          <p:nvSpPr>
            <p:cNvPr id="15" name="Rectangle: Rounded Corners 14">
              <a:extLst>
                <a:ext uri="{FF2B5EF4-FFF2-40B4-BE49-F238E27FC236}">
                  <a16:creationId xmlns:a16="http://schemas.microsoft.com/office/drawing/2014/main" id="{00A7B04F-8C6F-449C-86FC-9E25CE973E8B}"/>
                </a:ext>
              </a:extLst>
            </p:cNvPr>
            <p:cNvSpPr/>
            <p:nvPr/>
          </p:nvSpPr>
          <p:spPr>
            <a:xfrm>
              <a:off x="0" y="1275508"/>
              <a:ext cx="6542125" cy="1062871"/>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6">
              <a:extLst>
                <a:ext uri="{FF2B5EF4-FFF2-40B4-BE49-F238E27FC236}">
                  <a16:creationId xmlns:a16="http://schemas.microsoft.com/office/drawing/2014/main" id="{127745C3-6568-440C-8342-41214F87AADB}"/>
                </a:ext>
              </a:extLst>
            </p:cNvPr>
            <p:cNvSpPr txBox="1"/>
            <p:nvPr/>
          </p:nvSpPr>
          <p:spPr>
            <a:xfrm>
              <a:off x="51885" y="1327393"/>
              <a:ext cx="6438355" cy="9591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600" b="1" kern="1200" dirty="0"/>
                <a:t>Reliability: </a:t>
              </a:r>
              <a:r>
                <a:rPr lang="en-US" sz="1600" b="0" kern="1200" dirty="0"/>
                <a:t>by adapting to changing conditions quickly with safety top of mind, obstacles are overcome without compromising safety</a:t>
              </a:r>
              <a:endParaRPr lang="en-US" sz="1600" kern="1200" dirty="0"/>
            </a:p>
          </p:txBody>
        </p:sp>
      </p:grpSp>
      <p:grpSp>
        <p:nvGrpSpPr>
          <p:cNvPr id="11" name="Group 10">
            <a:extLst>
              <a:ext uri="{FF2B5EF4-FFF2-40B4-BE49-F238E27FC236}">
                <a16:creationId xmlns:a16="http://schemas.microsoft.com/office/drawing/2014/main" id="{B42078A1-86A8-4159-BAE5-30E8C236CBA6}"/>
              </a:ext>
            </a:extLst>
          </p:cNvPr>
          <p:cNvGrpSpPr/>
          <p:nvPr/>
        </p:nvGrpSpPr>
        <p:grpSpPr>
          <a:xfrm>
            <a:off x="4037721" y="4094579"/>
            <a:ext cx="6542125" cy="1062871"/>
            <a:chOff x="0" y="2393099"/>
            <a:chExt cx="6542125" cy="1062871"/>
          </a:xfrm>
          <a:solidFill>
            <a:srgbClr val="001871"/>
          </a:solidFill>
        </p:grpSpPr>
        <p:sp>
          <p:nvSpPr>
            <p:cNvPr id="12" name="Rectangle: Rounded Corners 11">
              <a:extLst>
                <a:ext uri="{FF2B5EF4-FFF2-40B4-BE49-F238E27FC236}">
                  <a16:creationId xmlns:a16="http://schemas.microsoft.com/office/drawing/2014/main" id="{A82ADEB6-B84D-44AE-9615-87DC504E0A74}"/>
                </a:ext>
              </a:extLst>
            </p:cNvPr>
            <p:cNvSpPr/>
            <p:nvPr/>
          </p:nvSpPr>
          <p:spPr>
            <a:xfrm>
              <a:off x="0" y="2393099"/>
              <a:ext cx="6542125" cy="1062871"/>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8">
              <a:extLst>
                <a:ext uri="{FF2B5EF4-FFF2-40B4-BE49-F238E27FC236}">
                  <a16:creationId xmlns:a16="http://schemas.microsoft.com/office/drawing/2014/main" id="{DF5E02A4-C05C-483E-AD28-ACB157CC3F27}"/>
                </a:ext>
              </a:extLst>
            </p:cNvPr>
            <p:cNvSpPr txBox="1"/>
            <p:nvPr/>
          </p:nvSpPr>
          <p:spPr>
            <a:xfrm>
              <a:off x="51885" y="2500650"/>
              <a:ext cx="6438355" cy="9034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600" b="1" kern="1200" dirty="0"/>
                <a:t>Credibility: </a:t>
              </a:r>
              <a:r>
                <a:rPr lang="en-US" sz="1600" b="0" kern="1200" dirty="0"/>
                <a:t>when we can point to mission and activity success that overcame operational challenges and maintained a safe outcome, we build trust in our full range of capabilities</a:t>
              </a:r>
              <a:endParaRPr lang="en-US" sz="1600" kern="1200" dirty="0"/>
            </a:p>
          </p:txBody>
        </p:sp>
      </p:grpSp>
    </p:spTree>
    <p:extLst>
      <p:ext uri="{BB962C8B-B14F-4D97-AF65-F5344CB8AC3E}">
        <p14:creationId xmlns:p14="http://schemas.microsoft.com/office/powerpoint/2010/main" val="3811894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2410">
        <p15:prstTrans prst="airplane"/>
      </p:transition>
    </mc:Choice>
    <mc:Fallback xmlns="">
      <p:transition spd="slow" advTm="424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05" fill="hold"/>
                                        <p:tgtEl>
                                          <p:spTgt spid="7"/>
                                        </p:tgtEl>
                                      </p:cBhvr>
                                    </p:cmd>
                                  </p:childTnLst>
                                </p:cTn>
                              </p:par>
                              <p:par>
                                <p:cTn id="7" presetID="16" presetClass="entr" presetSubtype="21" fill="hold" nodeType="withEffect">
                                  <p:stCondLst>
                                    <p:cond delay="8000"/>
                                  </p:stCondLst>
                                  <p:childTnLst>
                                    <p:set>
                                      <p:cBhvr>
                                        <p:cTn id="8" dur="1" fill="hold">
                                          <p:stCondLst>
                                            <p:cond delay="0"/>
                                          </p:stCondLst>
                                        </p:cTn>
                                        <p:tgtEl>
                                          <p:spTgt spid="9"/>
                                        </p:tgtEl>
                                        <p:attrNameLst>
                                          <p:attrName>style.visibility</p:attrName>
                                        </p:attrNameLst>
                                      </p:cBhvr>
                                      <p:to>
                                        <p:strVal val="visible"/>
                                      </p:to>
                                    </p:set>
                                    <p:animEffect transition="in" filter="barn(inVertical)">
                                      <p:cBhvr>
                                        <p:cTn id="9" dur="500"/>
                                        <p:tgtEl>
                                          <p:spTgt spid="9"/>
                                        </p:tgtEl>
                                      </p:cBhvr>
                                    </p:animEffect>
                                  </p:childTnLst>
                                </p:cTn>
                              </p:par>
                              <p:par>
                                <p:cTn id="10" presetID="16" presetClass="entr" presetSubtype="21" fill="hold" nodeType="withEffect">
                                  <p:stCondLst>
                                    <p:cond delay="2000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3200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
            <a:extLst>
              <a:ext uri="{FF2B5EF4-FFF2-40B4-BE49-F238E27FC236}">
                <a16:creationId xmlns:a16="http://schemas.microsoft.com/office/drawing/2014/main" id="{B6D99159-558B-426E-B203-CE14C0E141A9}"/>
              </a:ext>
            </a:extLst>
          </p:cNvPr>
          <p:cNvGraphicFramePr>
            <a:graphicFrameLocks noGrp="1"/>
          </p:cNvGraphicFramePr>
          <p:nvPr>
            <p:ph idx="1"/>
            <p:extLst>
              <p:ext uri="{D42A27DB-BD31-4B8C-83A1-F6EECF244321}">
                <p14:modId xmlns:p14="http://schemas.microsoft.com/office/powerpoint/2010/main" val="3350043721"/>
              </p:ext>
            </p:extLst>
          </p:nvPr>
        </p:nvGraphicFramePr>
        <p:xfrm>
          <a:off x="4054325" y="1620284"/>
          <a:ext cx="6542125" cy="36138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lide Number Placeholder 2">
            <a:extLst>
              <a:ext uri="{FF2B5EF4-FFF2-40B4-BE49-F238E27FC236}">
                <a16:creationId xmlns:a16="http://schemas.microsoft.com/office/drawing/2014/main" id="{D91C7271-01A8-4D8E-B3E3-9730793F22A9}"/>
              </a:ext>
            </a:extLst>
          </p:cNvPr>
          <p:cNvSpPr>
            <a:spLocks noGrp="1"/>
          </p:cNvSpPr>
          <p:nvPr>
            <p:ph type="sldNum" sz="quarter" idx="11"/>
          </p:nvPr>
        </p:nvSpPr>
        <p:spPr/>
        <p:txBody>
          <a:bodyPr/>
          <a:lstStyle/>
          <a:p>
            <a:fld id="{A47E3F7A-0EE5-45E7-B40F-D7CBCF0FD8B8}" type="slidenum">
              <a:rPr lang="en-US" smtClean="0"/>
              <a:pPr/>
              <a:t>15</a:t>
            </a:fld>
            <a:endParaRPr lang="en-US" dirty="0"/>
          </a:p>
        </p:txBody>
      </p:sp>
      <p:sp>
        <p:nvSpPr>
          <p:cNvPr id="4" name="Title 3">
            <a:extLst>
              <a:ext uri="{FF2B5EF4-FFF2-40B4-BE49-F238E27FC236}">
                <a16:creationId xmlns:a16="http://schemas.microsoft.com/office/drawing/2014/main" id="{763475E2-4BE6-4000-A298-81F0CB752C30}"/>
              </a:ext>
            </a:extLst>
          </p:cNvPr>
          <p:cNvSpPr>
            <a:spLocks noGrp="1"/>
          </p:cNvSpPr>
          <p:nvPr>
            <p:ph type="title"/>
          </p:nvPr>
        </p:nvSpPr>
        <p:spPr>
          <a:xfrm>
            <a:off x="519532" y="2766218"/>
            <a:ext cx="3276854" cy="1325563"/>
          </a:xfrm>
        </p:spPr>
        <p:txBody>
          <a:bodyPr>
            <a:normAutofit/>
          </a:bodyPr>
          <a:lstStyle/>
          <a:p>
            <a:r>
              <a:rPr lang="en-US" dirty="0"/>
              <a:t>(Engaged Culture)</a:t>
            </a:r>
            <a:br>
              <a:rPr lang="en-US" dirty="0"/>
            </a:br>
            <a:r>
              <a:rPr lang="en-US" sz="1200" dirty="0">
                <a:cs typeface="Arial" panose="020B0604020202020204" pitchFamily="34" charset="0"/>
              </a:rPr>
              <a:t>This one isn’t in our reg</a:t>
            </a:r>
            <a:endParaRPr lang="en-US" dirty="0">
              <a:cs typeface="Arial" panose="020B0604020202020204" pitchFamily="34" charset="0"/>
            </a:endParaRPr>
          </a:p>
        </p:txBody>
      </p:sp>
      <p:cxnSp>
        <p:nvCxnSpPr>
          <p:cNvPr id="6" name="Straight Connector 5">
            <a:extLst>
              <a:ext uri="{FF2B5EF4-FFF2-40B4-BE49-F238E27FC236}">
                <a16:creationId xmlns:a16="http://schemas.microsoft.com/office/drawing/2014/main" id="{BFEC9EE0-1D2B-4639-A83D-3D6E9E093C21}"/>
              </a:ext>
            </a:extLst>
          </p:cNvPr>
          <p:cNvCxnSpPr/>
          <p:nvPr/>
        </p:nvCxnSpPr>
        <p:spPr>
          <a:xfrm>
            <a:off x="3838721" y="1516912"/>
            <a:ext cx="0" cy="3820632"/>
          </a:xfrm>
          <a:prstGeom prst="line">
            <a:avLst/>
          </a:prstGeom>
          <a:ln>
            <a:solidFill>
              <a:srgbClr val="BDBDBD"/>
            </a:solidFill>
          </a:ln>
        </p:spPr>
        <p:style>
          <a:lnRef idx="3">
            <a:schemeClr val="accent1"/>
          </a:lnRef>
          <a:fillRef idx="0">
            <a:schemeClr val="accent1"/>
          </a:fillRef>
          <a:effectRef idx="2">
            <a:schemeClr val="accent1"/>
          </a:effectRef>
          <a:fontRef idx="minor">
            <a:schemeClr val="tx1"/>
          </a:fontRef>
        </p:style>
      </p:cxnSp>
      <p:pic>
        <p:nvPicPr>
          <p:cNvPr id="2" name="NSOC 2.2.11">
            <a:hlinkClick r:id="" action="ppaction://media"/>
            <a:extLst>
              <a:ext uri="{FF2B5EF4-FFF2-40B4-BE49-F238E27FC236}">
                <a16:creationId xmlns:a16="http://schemas.microsoft.com/office/drawing/2014/main" id="{39F5A566-AD37-49F2-993C-AB29B96B27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14732" y="5850297"/>
            <a:ext cx="609600" cy="609600"/>
          </a:xfrm>
          <a:prstGeom prst="rect">
            <a:avLst/>
          </a:prstGeom>
        </p:spPr>
      </p:pic>
    </p:spTree>
    <p:extLst>
      <p:ext uri="{BB962C8B-B14F-4D97-AF65-F5344CB8AC3E}">
        <p14:creationId xmlns:p14="http://schemas.microsoft.com/office/powerpoint/2010/main" val="2930187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1285">
        <p15:prstTrans prst="airplane"/>
      </p:transition>
    </mc:Choice>
    <mc:Fallback xmlns="">
      <p:transition spd="slow" advTm="512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85" fill="hold"/>
                                        <p:tgtEl>
                                          <p:spTgt spid="2"/>
                                        </p:tgtEl>
                                      </p:cBhvr>
                                    </p:cmd>
                                  </p:childTnLst>
                                </p:cTn>
                              </p:par>
                              <p:par>
                                <p:cTn id="7" presetID="26" presetClass="entr" presetSubtype="0" fill="hold" grpId="0" nodeType="withEffect">
                                  <p:stCondLst>
                                    <p:cond delay="12000"/>
                                  </p:stCondLst>
                                  <p:childTnLst>
                                    <p:set>
                                      <p:cBhvr>
                                        <p:cTn id="8" dur="1" fill="hold">
                                          <p:stCondLst>
                                            <p:cond delay="0"/>
                                          </p:stCondLst>
                                        </p:cTn>
                                        <p:tgtEl>
                                          <p:spTgt spid="14"/>
                                        </p:tgtEl>
                                        <p:attrNameLst>
                                          <p:attrName>style.visibility</p:attrName>
                                        </p:attrNameLst>
                                      </p:cBhvr>
                                      <p:to>
                                        <p:strVal val="visible"/>
                                      </p:to>
                                    </p:set>
                                    <p:animEffect transition="in" filter="wipe(down)">
                                      <p:cBhvr>
                                        <p:cTn id="9" dur="580">
                                          <p:stCondLst>
                                            <p:cond delay="0"/>
                                          </p:stCondLst>
                                        </p:cTn>
                                        <p:tgtEl>
                                          <p:spTgt spid="14"/>
                                        </p:tgtEl>
                                      </p:cBhvr>
                                    </p:animEffect>
                                    <p:anim calcmode="lin" valueType="num">
                                      <p:cBhvr>
                                        <p:cTn id="1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5" dur="26">
                                          <p:stCondLst>
                                            <p:cond delay="650"/>
                                          </p:stCondLst>
                                        </p:cTn>
                                        <p:tgtEl>
                                          <p:spTgt spid="14"/>
                                        </p:tgtEl>
                                      </p:cBhvr>
                                      <p:to x="100000" y="60000"/>
                                    </p:animScale>
                                    <p:animScale>
                                      <p:cBhvr>
                                        <p:cTn id="16" dur="166" decel="50000">
                                          <p:stCondLst>
                                            <p:cond delay="676"/>
                                          </p:stCondLst>
                                        </p:cTn>
                                        <p:tgtEl>
                                          <p:spTgt spid="14"/>
                                        </p:tgtEl>
                                      </p:cBhvr>
                                      <p:to x="100000" y="100000"/>
                                    </p:animScale>
                                    <p:animScale>
                                      <p:cBhvr>
                                        <p:cTn id="17" dur="26">
                                          <p:stCondLst>
                                            <p:cond delay="1312"/>
                                          </p:stCondLst>
                                        </p:cTn>
                                        <p:tgtEl>
                                          <p:spTgt spid="14"/>
                                        </p:tgtEl>
                                      </p:cBhvr>
                                      <p:to x="100000" y="80000"/>
                                    </p:animScale>
                                    <p:animScale>
                                      <p:cBhvr>
                                        <p:cTn id="18" dur="166" decel="50000">
                                          <p:stCondLst>
                                            <p:cond delay="1338"/>
                                          </p:stCondLst>
                                        </p:cTn>
                                        <p:tgtEl>
                                          <p:spTgt spid="14"/>
                                        </p:tgtEl>
                                      </p:cBhvr>
                                      <p:to x="100000" y="100000"/>
                                    </p:animScale>
                                    <p:animScale>
                                      <p:cBhvr>
                                        <p:cTn id="19" dur="26">
                                          <p:stCondLst>
                                            <p:cond delay="1642"/>
                                          </p:stCondLst>
                                        </p:cTn>
                                        <p:tgtEl>
                                          <p:spTgt spid="14"/>
                                        </p:tgtEl>
                                      </p:cBhvr>
                                      <p:to x="100000" y="90000"/>
                                    </p:animScale>
                                    <p:animScale>
                                      <p:cBhvr>
                                        <p:cTn id="20" dur="166" decel="50000">
                                          <p:stCondLst>
                                            <p:cond delay="1668"/>
                                          </p:stCondLst>
                                        </p:cTn>
                                        <p:tgtEl>
                                          <p:spTgt spid="14"/>
                                        </p:tgtEl>
                                      </p:cBhvr>
                                      <p:to x="100000" y="100000"/>
                                    </p:animScale>
                                    <p:animScale>
                                      <p:cBhvr>
                                        <p:cTn id="21" dur="26">
                                          <p:stCondLst>
                                            <p:cond delay="1808"/>
                                          </p:stCondLst>
                                        </p:cTn>
                                        <p:tgtEl>
                                          <p:spTgt spid="14"/>
                                        </p:tgtEl>
                                      </p:cBhvr>
                                      <p:to x="100000" y="95000"/>
                                    </p:animScale>
                                    <p:animScale>
                                      <p:cBhvr>
                                        <p:cTn id="22"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Graphic spid="14"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595721-CC54-34F4-22C7-0EF1AF823827}"/>
              </a:ext>
            </a:extLst>
          </p:cNvPr>
          <p:cNvSpPr>
            <a:spLocks noGrp="1"/>
          </p:cNvSpPr>
          <p:nvPr>
            <p:ph type="sldNum" sz="quarter" idx="11"/>
          </p:nvPr>
        </p:nvSpPr>
        <p:spPr/>
        <p:txBody>
          <a:bodyPr/>
          <a:lstStyle/>
          <a:p>
            <a:fld id="{A47E3F7A-0EE5-45E7-B40F-D7CBCF0FD8B8}" type="slidenum">
              <a:rPr lang="en-US" smtClean="0"/>
              <a:pPr/>
              <a:t>16</a:t>
            </a:fld>
            <a:endParaRPr lang="en-US" dirty="0"/>
          </a:p>
        </p:txBody>
      </p:sp>
      <p:sp>
        <p:nvSpPr>
          <p:cNvPr id="4" name="Title 3">
            <a:extLst>
              <a:ext uri="{FF2B5EF4-FFF2-40B4-BE49-F238E27FC236}">
                <a16:creationId xmlns:a16="http://schemas.microsoft.com/office/drawing/2014/main" id="{2FCB0E0D-EBBF-1B81-6B34-C5F5AD2DB186}"/>
              </a:ext>
            </a:extLst>
          </p:cNvPr>
          <p:cNvSpPr>
            <a:spLocks noGrp="1"/>
          </p:cNvSpPr>
          <p:nvPr>
            <p:ph type="title"/>
          </p:nvPr>
        </p:nvSpPr>
        <p:spPr>
          <a:xfrm>
            <a:off x="1591265" y="2649101"/>
            <a:ext cx="9732390" cy="1325563"/>
          </a:xfrm>
        </p:spPr>
        <p:txBody>
          <a:bodyPr/>
          <a:lstStyle/>
          <a:p>
            <a:pPr algn="ctr"/>
            <a:r>
              <a:rPr lang="en-US" dirty="0"/>
              <a:t>Thank you!</a:t>
            </a:r>
          </a:p>
        </p:txBody>
      </p:sp>
      <p:pic>
        <p:nvPicPr>
          <p:cNvPr id="5" name="Reviewing an SSO S16">
            <a:hlinkClick r:id="" action="ppaction://media"/>
            <a:extLst>
              <a:ext uri="{FF2B5EF4-FFF2-40B4-BE49-F238E27FC236}">
                <a16:creationId xmlns:a16="http://schemas.microsoft.com/office/drawing/2014/main" id="{88837C4F-2584-D067-2E6B-AB01913FC1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6395" y="5850297"/>
            <a:ext cx="609600" cy="609600"/>
          </a:xfrm>
          <a:prstGeom prst="rect">
            <a:avLst/>
          </a:prstGeom>
        </p:spPr>
      </p:pic>
    </p:spTree>
    <p:extLst>
      <p:ext uri="{BB962C8B-B14F-4D97-AF65-F5344CB8AC3E}">
        <p14:creationId xmlns:p14="http://schemas.microsoft.com/office/powerpoint/2010/main" val="1891953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3000">
        <p15:prstTrans prst="airplane"/>
      </p:transition>
    </mc:Choice>
    <mc:Fallback xmlns="">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8CED96-3D38-EEEC-04CC-3F3AFE08571E}"/>
              </a:ext>
            </a:extLst>
          </p:cNvPr>
          <p:cNvSpPr>
            <a:spLocks noGrp="1"/>
          </p:cNvSpPr>
          <p:nvPr>
            <p:ph type="title"/>
          </p:nvPr>
        </p:nvSpPr>
        <p:spPr>
          <a:xfrm>
            <a:off x="1099335" y="1304818"/>
            <a:ext cx="2652649" cy="3037414"/>
          </a:xfrm>
        </p:spPr>
        <p:txBody>
          <a:bodyPr vert="horz" lIns="91440" tIns="45720" rIns="91440" bIns="45720" rtlCol="0" anchor="b">
            <a:normAutofit/>
          </a:bodyPr>
          <a:lstStyle/>
          <a:p>
            <a:r>
              <a:rPr lang="en-US" sz="3600" kern="1200" dirty="0">
                <a:cs typeface="Arial" panose="020B0604020202020204" pitchFamily="34" charset="0"/>
              </a:rPr>
              <a:t>Course</a:t>
            </a:r>
            <a:r>
              <a:rPr lang="en-US" sz="3600" kern="1200" dirty="0">
                <a:solidFill>
                  <a:srgbClr val="FFFFFF"/>
                </a:solidFill>
                <a:cs typeface="Arial" panose="020B0604020202020204" pitchFamily="34" charset="0"/>
              </a:rPr>
              <a:t> </a:t>
            </a:r>
            <a:br>
              <a:rPr lang="en-US" sz="3600" kern="1200" dirty="0">
                <a:solidFill>
                  <a:srgbClr val="FFFFFF"/>
                </a:solidFill>
                <a:cs typeface="Arial" panose="020B0604020202020204" pitchFamily="34" charset="0"/>
              </a:rPr>
            </a:br>
            <a:r>
              <a:rPr lang="en-US" sz="3600" kern="1200" dirty="0">
                <a:cs typeface="Arial" panose="020B0604020202020204" pitchFamily="34" charset="0"/>
              </a:rPr>
              <a:t>Learning</a:t>
            </a:r>
            <a:r>
              <a:rPr lang="en-US" sz="3600" kern="1200" dirty="0">
                <a:solidFill>
                  <a:srgbClr val="FFFFFF"/>
                </a:solidFill>
                <a:cs typeface="Arial" panose="020B0604020202020204" pitchFamily="34" charset="0"/>
              </a:rPr>
              <a:t> </a:t>
            </a:r>
            <a:r>
              <a:rPr lang="en-US" sz="3600" kern="1200" dirty="0">
                <a:cs typeface="Arial" panose="020B0604020202020204" pitchFamily="34" charset="0"/>
              </a:rPr>
              <a:t>Segments</a:t>
            </a:r>
          </a:p>
        </p:txBody>
      </p:sp>
      <p:sp>
        <p:nvSpPr>
          <p:cNvPr id="3" name="Slide Number Placeholder 2">
            <a:extLst>
              <a:ext uri="{FF2B5EF4-FFF2-40B4-BE49-F238E27FC236}">
                <a16:creationId xmlns:a16="http://schemas.microsoft.com/office/drawing/2014/main" id="{2DBB2BFB-581D-7842-3C8A-74F2C807A888}"/>
              </a:ext>
            </a:extLst>
          </p:cNvPr>
          <p:cNvSpPr>
            <a:spLocks noGrp="1"/>
          </p:cNvSpPr>
          <p:nvPr>
            <p:ph type="sldNum" sz="quarter" idx="11"/>
          </p:nvPr>
        </p:nvSpPr>
        <p:spPr>
          <a:xfrm>
            <a:off x="11704320" y="6455664"/>
            <a:ext cx="448056" cy="365125"/>
          </a:xfrm>
        </p:spPr>
        <p:txBody>
          <a:bodyPr vert="horz" lIns="91440" tIns="45720" rIns="91440" bIns="45720" rtlCol="0" anchor="ctr">
            <a:normAutofit/>
          </a:bodyPr>
          <a:lstStyle/>
          <a:p>
            <a:pPr>
              <a:spcAft>
                <a:spcPts val="600"/>
              </a:spcAft>
            </a:pPr>
            <a:fld id="{A47E3F7A-0EE5-45E7-B40F-D7CBCF0FD8B8}" type="slidenum">
              <a:rPr lang="en-US" sz="1100">
                <a:solidFill>
                  <a:schemeClr val="tx1">
                    <a:lumMod val="50000"/>
                    <a:lumOff val="50000"/>
                  </a:schemeClr>
                </a:solidFill>
                <a:latin typeface="+mn-lt"/>
              </a:rPr>
              <a:pPr>
                <a:spcAft>
                  <a:spcPts val="600"/>
                </a:spcAft>
              </a:pPr>
              <a:t>2</a:t>
            </a:fld>
            <a:endParaRPr lang="en-US" sz="1100">
              <a:solidFill>
                <a:schemeClr val="tx1">
                  <a:lumMod val="50000"/>
                  <a:lumOff val="50000"/>
                </a:schemeClr>
              </a:solidFill>
              <a:latin typeface="+mn-lt"/>
            </a:endParaRPr>
          </a:p>
        </p:txBody>
      </p:sp>
      <p:grpSp>
        <p:nvGrpSpPr>
          <p:cNvPr id="15" name="Group 14">
            <a:extLst>
              <a:ext uri="{FF2B5EF4-FFF2-40B4-BE49-F238E27FC236}">
                <a16:creationId xmlns:a16="http://schemas.microsoft.com/office/drawing/2014/main" id="{12B9C3EE-0ED5-CDEC-EE70-659021D2A12A}"/>
              </a:ext>
            </a:extLst>
          </p:cNvPr>
          <p:cNvGrpSpPr/>
          <p:nvPr/>
        </p:nvGrpSpPr>
        <p:grpSpPr>
          <a:xfrm>
            <a:off x="4771769" y="1861445"/>
            <a:ext cx="5120640" cy="731520"/>
            <a:chOff x="0" y="36139"/>
            <a:chExt cx="6666833" cy="1274130"/>
          </a:xfrm>
          <a:solidFill>
            <a:srgbClr val="001871"/>
          </a:solidFill>
        </p:grpSpPr>
        <p:sp>
          <p:nvSpPr>
            <p:cNvPr id="28" name="Rectangle: Rounded Corners 27">
              <a:extLst>
                <a:ext uri="{FF2B5EF4-FFF2-40B4-BE49-F238E27FC236}">
                  <a16:creationId xmlns:a16="http://schemas.microsoft.com/office/drawing/2014/main" id="{3FA5BDB4-86A0-D58C-8E36-CD34A8C38DC5}"/>
                </a:ext>
              </a:extLst>
            </p:cNvPr>
            <p:cNvSpPr/>
            <p:nvPr/>
          </p:nvSpPr>
          <p:spPr>
            <a:xfrm>
              <a:off x="0" y="36139"/>
              <a:ext cx="6666833" cy="1274130"/>
            </a:xfrm>
            <a:prstGeom prst="roundRect">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Rectangle: Rounded Corners 4">
              <a:extLst>
                <a:ext uri="{FF2B5EF4-FFF2-40B4-BE49-F238E27FC236}">
                  <a16:creationId xmlns:a16="http://schemas.microsoft.com/office/drawing/2014/main" id="{309BA9E9-9B90-0A81-7839-705B2ED1A7DF}"/>
                </a:ext>
              </a:extLst>
            </p:cNvPr>
            <p:cNvSpPr txBox="1"/>
            <p:nvPr/>
          </p:nvSpPr>
          <p:spPr>
            <a:xfrm>
              <a:off x="62198" y="98337"/>
              <a:ext cx="6542437" cy="11497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1600" kern="1200" dirty="0">
                  <a:cs typeface="Arial" panose="020B0604020202020204" pitchFamily="34" charset="0"/>
                </a:rPr>
                <a:t>CAPSafety Aim and Ideal Safety Culture</a:t>
              </a:r>
            </a:p>
          </p:txBody>
        </p:sp>
      </p:grpSp>
      <p:grpSp>
        <p:nvGrpSpPr>
          <p:cNvPr id="17" name="Group 16">
            <a:extLst>
              <a:ext uri="{FF2B5EF4-FFF2-40B4-BE49-F238E27FC236}">
                <a16:creationId xmlns:a16="http://schemas.microsoft.com/office/drawing/2014/main" id="{D6EC8B28-50B7-94DA-B1FC-4B89B7A9D889}"/>
              </a:ext>
            </a:extLst>
          </p:cNvPr>
          <p:cNvGrpSpPr/>
          <p:nvPr/>
        </p:nvGrpSpPr>
        <p:grpSpPr>
          <a:xfrm>
            <a:off x="4771769" y="2688374"/>
            <a:ext cx="5120640" cy="731520"/>
            <a:chOff x="0" y="1405310"/>
            <a:chExt cx="6666833" cy="1274130"/>
          </a:xfrm>
          <a:solidFill>
            <a:srgbClr val="001871"/>
          </a:solidFill>
        </p:grpSpPr>
        <p:sp>
          <p:nvSpPr>
            <p:cNvPr id="26" name="Rectangle: Rounded Corners 25">
              <a:extLst>
                <a:ext uri="{FF2B5EF4-FFF2-40B4-BE49-F238E27FC236}">
                  <a16:creationId xmlns:a16="http://schemas.microsoft.com/office/drawing/2014/main" id="{B551C25F-9EDF-22D8-359D-59A58AED152A}"/>
                </a:ext>
              </a:extLst>
            </p:cNvPr>
            <p:cNvSpPr/>
            <p:nvPr/>
          </p:nvSpPr>
          <p:spPr>
            <a:xfrm>
              <a:off x="0" y="1405310"/>
              <a:ext cx="6666833" cy="1274130"/>
            </a:xfrm>
            <a:prstGeom prst="roundRect">
              <a:avLst/>
            </a:prstGeom>
            <a:grpFill/>
          </p:spPr>
          <p:style>
            <a:lnRef idx="0">
              <a:schemeClr val="lt1">
                <a:hueOff val="0"/>
                <a:satOff val="0"/>
                <a:lumOff val="0"/>
                <a:alphaOff val="0"/>
              </a:schemeClr>
            </a:lnRef>
            <a:fillRef idx="3">
              <a:schemeClr val="accent2">
                <a:hueOff val="-485121"/>
                <a:satOff val="-27976"/>
                <a:lumOff val="2876"/>
                <a:alphaOff val="0"/>
              </a:schemeClr>
            </a:fillRef>
            <a:effectRef idx="2">
              <a:schemeClr val="accent2">
                <a:hueOff val="-485121"/>
                <a:satOff val="-27976"/>
                <a:lumOff val="2876"/>
                <a:alphaOff val="0"/>
              </a:schemeClr>
            </a:effectRef>
            <a:fontRef idx="minor">
              <a:schemeClr val="lt1"/>
            </a:fontRef>
          </p:style>
        </p:sp>
        <p:sp>
          <p:nvSpPr>
            <p:cNvPr id="27" name="Rectangle: Rounded Corners 6">
              <a:extLst>
                <a:ext uri="{FF2B5EF4-FFF2-40B4-BE49-F238E27FC236}">
                  <a16:creationId xmlns:a16="http://schemas.microsoft.com/office/drawing/2014/main" id="{FAFF31DD-C142-7C1C-7D2E-57383C1D7E0E}"/>
                </a:ext>
              </a:extLst>
            </p:cNvPr>
            <p:cNvSpPr txBox="1"/>
            <p:nvPr/>
          </p:nvSpPr>
          <p:spPr>
            <a:xfrm>
              <a:off x="62198" y="1467508"/>
              <a:ext cx="6542437" cy="11497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1600" kern="1200" dirty="0">
                  <a:cs typeface="Arial" panose="020B0604020202020204" pitchFamily="34" charset="0"/>
                </a:rPr>
                <a:t>Terms and Definitions</a:t>
              </a:r>
            </a:p>
          </p:txBody>
        </p:sp>
      </p:grpSp>
      <p:grpSp>
        <p:nvGrpSpPr>
          <p:cNvPr id="19" name="Group 18">
            <a:extLst>
              <a:ext uri="{FF2B5EF4-FFF2-40B4-BE49-F238E27FC236}">
                <a16:creationId xmlns:a16="http://schemas.microsoft.com/office/drawing/2014/main" id="{85430D86-8141-FBB0-E404-4896E3BBDF1A}"/>
              </a:ext>
            </a:extLst>
          </p:cNvPr>
          <p:cNvGrpSpPr/>
          <p:nvPr/>
        </p:nvGrpSpPr>
        <p:grpSpPr>
          <a:xfrm>
            <a:off x="4771769" y="3515303"/>
            <a:ext cx="5120640" cy="731520"/>
            <a:chOff x="0" y="2774480"/>
            <a:chExt cx="6666833" cy="1274130"/>
          </a:xfrm>
          <a:solidFill>
            <a:srgbClr val="001871"/>
          </a:solidFill>
        </p:grpSpPr>
        <p:sp>
          <p:nvSpPr>
            <p:cNvPr id="24" name="Rectangle: Rounded Corners 23">
              <a:extLst>
                <a:ext uri="{FF2B5EF4-FFF2-40B4-BE49-F238E27FC236}">
                  <a16:creationId xmlns:a16="http://schemas.microsoft.com/office/drawing/2014/main" id="{E77869DF-2FE3-A37A-6B26-72624ECB0A63}"/>
                </a:ext>
              </a:extLst>
            </p:cNvPr>
            <p:cNvSpPr/>
            <p:nvPr/>
          </p:nvSpPr>
          <p:spPr>
            <a:xfrm>
              <a:off x="0" y="2774480"/>
              <a:ext cx="6666833" cy="1274130"/>
            </a:xfrm>
            <a:prstGeom prst="roundRect">
              <a:avLst/>
            </a:prstGeom>
            <a:grpFill/>
          </p:spPr>
          <p:style>
            <a:lnRef idx="0">
              <a:schemeClr val="lt1">
                <a:hueOff val="0"/>
                <a:satOff val="0"/>
                <a:lumOff val="0"/>
                <a:alphaOff val="0"/>
              </a:schemeClr>
            </a:lnRef>
            <a:fillRef idx="3">
              <a:schemeClr val="accent2">
                <a:hueOff val="-970242"/>
                <a:satOff val="-55952"/>
                <a:lumOff val="5752"/>
                <a:alphaOff val="0"/>
              </a:schemeClr>
            </a:fillRef>
            <a:effectRef idx="2">
              <a:schemeClr val="accent2">
                <a:hueOff val="-970242"/>
                <a:satOff val="-55952"/>
                <a:lumOff val="5752"/>
                <a:alphaOff val="0"/>
              </a:schemeClr>
            </a:effectRef>
            <a:fontRef idx="minor">
              <a:schemeClr val="lt1"/>
            </a:fontRef>
          </p:style>
        </p:sp>
        <p:sp>
          <p:nvSpPr>
            <p:cNvPr id="25" name="Rectangle: Rounded Corners 8">
              <a:extLst>
                <a:ext uri="{FF2B5EF4-FFF2-40B4-BE49-F238E27FC236}">
                  <a16:creationId xmlns:a16="http://schemas.microsoft.com/office/drawing/2014/main" id="{9F6685B5-9261-F876-0B67-3ED1E6BA27F8}"/>
                </a:ext>
              </a:extLst>
            </p:cNvPr>
            <p:cNvSpPr txBox="1"/>
            <p:nvPr/>
          </p:nvSpPr>
          <p:spPr>
            <a:xfrm>
              <a:off x="62198" y="2836678"/>
              <a:ext cx="6542437" cy="11497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1600" kern="1200">
                  <a:cs typeface="Arial" panose="020B0604020202020204" pitchFamily="34" charset="0"/>
                </a:rPr>
                <a:t>Basic Steps</a:t>
              </a:r>
            </a:p>
          </p:txBody>
        </p:sp>
      </p:grpSp>
      <p:grpSp>
        <p:nvGrpSpPr>
          <p:cNvPr id="21" name="Group 20">
            <a:extLst>
              <a:ext uri="{FF2B5EF4-FFF2-40B4-BE49-F238E27FC236}">
                <a16:creationId xmlns:a16="http://schemas.microsoft.com/office/drawing/2014/main" id="{27337BE2-77DF-E7C5-E9C1-9137C7F5D055}"/>
              </a:ext>
            </a:extLst>
          </p:cNvPr>
          <p:cNvGrpSpPr/>
          <p:nvPr/>
        </p:nvGrpSpPr>
        <p:grpSpPr>
          <a:xfrm>
            <a:off x="4771769" y="4342232"/>
            <a:ext cx="5120640" cy="731520"/>
            <a:chOff x="0" y="4143650"/>
            <a:chExt cx="6666833" cy="1274130"/>
          </a:xfrm>
          <a:solidFill>
            <a:srgbClr val="001871"/>
          </a:solidFill>
        </p:grpSpPr>
        <p:sp>
          <p:nvSpPr>
            <p:cNvPr id="22" name="Rectangle: Rounded Corners 21">
              <a:extLst>
                <a:ext uri="{FF2B5EF4-FFF2-40B4-BE49-F238E27FC236}">
                  <a16:creationId xmlns:a16="http://schemas.microsoft.com/office/drawing/2014/main" id="{A616389A-2859-07F6-BBDB-DE54D9738585}"/>
                </a:ext>
              </a:extLst>
            </p:cNvPr>
            <p:cNvSpPr/>
            <p:nvPr/>
          </p:nvSpPr>
          <p:spPr>
            <a:xfrm>
              <a:off x="0" y="4143650"/>
              <a:ext cx="6666833" cy="1274130"/>
            </a:xfrm>
            <a:prstGeom prst="roundRect">
              <a:avLst/>
            </a:prstGeom>
            <a:grpFill/>
          </p:spPr>
          <p:style>
            <a:lnRef idx="0">
              <a:schemeClr val="lt1">
                <a:hueOff val="0"/>
                <a:satOff val="0"/>
                <a:lumOff val="0"/>
                <a:alphaOff val="0"/>
              </a:schemeClr>
            </a:lnRef>
            <a:fillRef idx="3">
              <a:schemeClr val="accent2">
                <a:hueOff val="-1455363"/>
                <a:satOff val="-83928"/>
                <a:lumOff val="8628"/>
                <a:alphaOff val="0"/>
              </a:schemeClr>
            </a:fillRef>
            <a:effectRef idx="2">
              <a:schemeClr val="accent2">
                <a:hueOff val="-1455363"/>
                <a:satOff val="-83928"/>
                <a:lumOff val="8628"/>
                <a:alphaOff val="0"/>
              </a:schemeClr>
            </a:effectRef>
            <a:fontRef idx="minor">
              <a:schemeClr val="lt1"/>
            </a:fontRef>
          </p:style>
        </p:sp>
        <p:sp>
          <p:nvSpPr>
            <p:cNvPr id="23" name="Rectangle: Rounded Corners 10">
              <a:extLst>
                <a:ext uri="{FF2B5EF4-FFF2-40B4-BE49-F238E27FC236}">
                  <a16:creationId xmlns:a16="http://schemas.microsoft.com/office/drawing/2014/main" id="{DA6F4F65-844A-EAD1-825C-ADDB6C525AE2}"/>
                </a:ext>
              </a:extLst>
            </p:cNvPr>
            <p:cNvSpPr txBox="1"/>
            <p:nvPr/>
          </p:nvSpPr>
          <p:spPr>
            <a:xfrm>
              <a:off x="62198" y="4205848"/>
              <a:ext cx="6542437" cy="11497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1600" kern="1200" dirty="0">
                  <a:cs typeface="Arial" panose="020B0604020202020204" pitchFamily="34" charset="0"/>
                </a:rPr>
                <a:t>Contributing Factors, Causal Factors, and</a:t>
              </a:r>
            </a:p>
            <a:p>
              <a:pPr marL="0" lvl="0" indent="0" algn="l" defTabSz="1466850">
                <a:lnSpc>
                  <a:spcPct val="90000"/>
                </a:lnSpc>
                <a:spcBef>
                  <a:spcPct val="0"/>
                </a:spcBef>
                <a:spcAft>
                  <a:spcPct val="35000"/>
                </a:spcAft>
                <a:buNone/>
              </a:pPr>
              <a:r>
                <a:rPr lang="en-US" sz="1600" kern="1200" dirty="0">
                  <a:cs typeface="Arial" panose="020B0604020202020204" pitchFamily="34" charset="0"/>
                </a:rPr>
                <a:t> Mitigating Actions</a:t>
              </a:r>
            </a:p>
          </p:txBody>
        </p:sp>
      </p:grpSp>
      <p:pic>
        <p:nvPicPr>
          <p:cNvPr id="8" name="Reviewing an SSO S2">
            <a:hlinkClick r:id="" action="ppaction://media"/>
            <a:extLst>
              <a:ext uri="{FF2B5EF4-FFF2-40B4-BE49-F238E27FC236}">
                <a16:creationId xmlns:a16="http://schemas.microsoft.com/office/drawing/2014/main" id="{A970FDB4-A67D-1AFD-3AD7-FB7BE8355D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5645" y="5927700"/>
            <a:ext cx="609600" cy="609600"/>
          </a:xfrm>
          <a:prstGeom prst="rect">
            <a:avLst/>
          </a:prstGeom>
        </p:spPr>
      </p:pic>
    </p:spTree>
    <p:extLst>
      <p:ext uri="{BB962C8B-B14F-4D97-AF65-F5344CB8AC3E}">
        <p14:creationId xmlns:p14="http://schemas.microsoft.com/office/powerpoint/2010/main" val="931566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4000">
        <p15:prstTrans prst="airplane"/>
      </p:transition>
    </mc:Choice>
    <mc:Fallback xmlns="">
      <p:transition spd="slow" advClick="0" advTm="4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285" fill="hold"/>
                                        <p:tgtEl>
                                          <p:spTgt spid="8"/>
                                        </p:tgtEl>
                                      </p:cBhvr>
                                    </p:cmd>
                                  </p:childTnLst>
                                </p:cTn>
                              </p:par>
                              <p:par>
                                <p:cTn id="7" presetID="2" presetClass="entr" presetSubtype="4" fill="hold" nodeType="withEffect">
                                  <p:stCondLst>
                                    <p:cond delay="300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500" fill="hold"/>
                                        <p:tgtEl>
                                          <p:spTgt spid="15"/>
                                        </p:tgtEl>
                                        <p:attrNameLst>
                                          <p:attrName>ppt_x</p:attrName>
                                        </p:attrNameLst>
                                      </p:cBhvr>
                                      <p:tavLst>
                                        <p:tav tm="0">
                                          <p:val>
                                            <p:strVal val="#ppt_x"/>
                                          </p:val>
                                        </p:tav>
                                        <p:tav tm="100000">
                                          <p:val>
                                            <p:strVal val="#ppt_x"/>
                                          </p:val>
                                        </p:tav>
                                      </p:tavLst>
                                    </p:anim>
                                    <p:anim calcmode="lin" valueType="num">
                                      <p:cBhvr additive="base">
                                        <p:cTn id="10" dur="50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1000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1900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2600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38A540-2B1A-6D6B-DDD4-4658FAC878B5}"/>
              </a:ext>
            </a:extLst>
          </p:cNvPr>
          <p:cNvSpPr>
            <a:spLocks noGrp="1"/>
          </p:cNvSpPr>
          <p:nvPr>
            <p:ph type="title"/>
          </p:nvPr>
        </p:nvSpPr>
        <p:spPr>
          <a:xfrm>
            <a:off x="838151" y="1842238"/>
            <a:ext cx="2932465" cy="1325563"/>
          </a:xfrm>
        </p:spPr>
        <p:txBody>
          <a:bodyPr vert="horz" lIns="91440" tIns="45720" rIns="91440" bIns="45720" rtlCol="0" anchor="ctr">
            <a:normAutofit/>
          </a:bodyPr>
          <a:lstStyle/>
          <a:p>
            <a:pPr algn="l"/>
            <a:r>
              <a:rPr lang="en-US" kern="1200" dirty="0">
                <a:solidFill>
                  <a:schemeClr val="tx1"/>
                </a:solidFill>
                <a:cs typeface="Arial" panose="020B0604020202020204" pitchFamily="34" charset="0"/>
              </a:rPr>
              <a:t>Objective</a:t>
            </a:r>
          </a:p>
        </p:txBody>
      </p:sp>
      <p:sp>
        <p:nvSpPr>
          <p:cNvPr id="2" name="Content Placeholder 1">
            <a:extLst>
              <a:ext uri="{FF2B5EF4-FFF2-40B4-BE49-F238E27FC236}">
                <a16:creationId xmlns:a16="http://schemas.microsoft.com/office/drawing/2014/main" id="{B55F23C2-7627-6573-C335-2D4150BAE968}"/>
              </a:ext>
            </a:extLst>
          </p:cNvPr>
          <p:cNvSpPr>
            <a:spLocks noGrp="1"/>
          </p:cNvSpPr>
          <p:nvPr>
            <p:ph idx="1"/>
          </p:nvPr>
        </p:nvSpPr>
        <p:spPr>
          <a:xfrm>
            <a:off x="838152" y="3832260"/>
            <a:ext cx="10036109" cy="1473359"/>
          </a:xfrm>
        </p:spPr>
        <p:txBody>
          <a:bodyPr vert="horz" lIns="91440" tIns="45720" rIns="91440" bIns="45720" rtlCol="0">
            <a:normAutofit/>
          </a:bodyPr>
          <a:lstStyle/>
          <a:p>
            <a:pPr marL="0" indent="0">
              <a:buNone/>
            </a:pPr>
            <a:r>
              <a:rPr lang="en-US" dirty="0"/>
              <a:t>Recognize the observable characteristics of CAP’s ideal safety culture</a:t>
            </a:r>
          </a:p>
          <a:p>
            <a:pPr marL="0" indent="0">
              <a:buNone/>
            </a:pPr>
            <a:endParaRPr lang="en-US" dirty="0">
              <a:latin typeface="+mn-lt"/>
              <a:cs typeface="+mn-cs"/>
            </a:endParaRPr>
          </a:p>
        </p:txBody>
      </p:sp>
      <p:sp>
        <p:nvSpPr>
          <p:cNvPr id="3" name="Slide Number Placeholder 2">
            <a:extLst>
              <a:ext uri="{FF2B5EF4-FFF2-40B4-BE49-F238E27FC236}">
                <a16:creationId xmlns:a16="http://schemas.microsoft.com/office/drawing/2014/main" id="{6C14E560-1567-E30A-406A-2AEA786D25CE}"/>
              </a:ext>
            </a:extLst>
          </p:cNvPr>
          <p:cNvSpPr>
            <a:spLocks noGrp="1"/>
          </p:cNvSpPr>
          <p:nvPr>
            <p:ph type="sldNum" sz="quarter" idx="11"/>
          </p:nvPr>
        </p:nvSpPr>
        <p:spPr>
          <a:xfrm>
            <a:off x="9780104" y="6356350"/>
            <a:ext cx="1573696" cy="365125"/>
          </a:xfrm>
        </p:spPr>
        <p:txBody>
          <a:bodyPr vert="horz" lIns="91440" tIns="45720" rIns="91440" bIns="45720" rtlCol="0" anchor="ctr">
            <a:normAutofit/>
          </a:bodyPr>
          <a:lstStyle/>
          <a:p>
            <a:pPr>
              <a:spcAft>
                <a:spcPts val="600"/>
              </a:spcAft>
            </a:pPr>
            <a:fld id="{A47E3F7A-0EE5-45E7-B40F-D7CBCF0FD8B8}" type="slidenum">
              <a:rPr lang="en-US" sz="1200" smtClean="0">
                <a:solidFill>
                  <a:schemeClr val="tx1">
                    <a:tint val="75000"/>
                  </a:schemeClr>
                </a:solidFill>
                <a:latin typeface="+mn-lt"/>
              </a:rPr>
              <a:pPr>
                <a:spcAft>
                  <a:spcPts val="600"/>
                </a:spcAft>
              </a:pPr>
              <a:t>3</a:t>
            </a:fld>
            <a:endParaRPr lang="en-US" sz="1200">
              <a:solidFill>
                <a:schemeClr val="tx1">
                  <a:tint val="75000"/>
                </a:schemeClr>
              </a:solidFill>
              <a:latin typeface="+mn-lt"/>
            </a:endParaRPr>
          </a:p>
        </p:txBody>
      </p:sp>
      <p:pic>
        <p:nvPicPr>
          <p:cNvPr id="5" name="Reviewing an SSO S3">
            <a:hlinkClick r:id="" action="ppaction://media"/>
            <a:extLst>
              <a:ext uri="{FF2B5EF4-FFF2-40B4-BE49-F238E27FC236}">
                <a16:creationId xmlns:a16="http://schemas.microsoft.com/office/drawing/2014/main" id="{D1A5707C-AD10-7952-8512-2E7B242017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4993" y="5825896"/>
            <a:ext cx="609600" cy="609600"/>
          </a:xfrm>
          <a:prstGeom prst="rect">
            <a:avLst/>
          </a:prstGeom>
        </p:spPr>
      </p:pic>
      <p:pic>
        <p:nvPicPr>
          <p:cNvPr id="6" name="Graphic 47" descr="Cheers with solid fill">
            <a:extLst>
              <a:ext uri="{FF2B5EF4-FFF2-40B4-BE49-F238E27FC236}">
                <a16:creationId xmlns:a16="http://schemas.microsoft.com/office/drawing/2014/main" id="{9597E73C-8B67-D302-A698-34216D32CF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99006" y="2397583"/>
            <a:ext cx="914400" cy="914400"/>
          </a:xfrm>
          <a:prstGeom prst="rect">
            <a:avLst/>
          </a:prstGeom>
        </p:spPr>
      </p:pic>
    </p:spTree>
    <p:extLst>
      <p:ext uri="{BB962C8B-B14F-4D97-AF65-F5344CB8AC3E}">
        <p14:creationId xmlns:p14="http://schemas.microsoft.com/office/powerpoint/2010/main" val="507630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airplane"/>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62" fill="hold"/>
                                        <p:tgtEl>
                                          <p:spTgt spid="5"/>
                                        </p:tgtEl>
                                      </p:cBhvr>
                                    </p:cmd>
                                  </p:childTnLst>
                                </p:cTn>
                              </p:par>
                              <p:par>
                                <p:cTn id="7" presetID="6" presetClass="entr" presetSubtype="16"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circle(in)">
                                      <p:cBhvr>
                                        <p:cTn id="9"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77E496-7CB6-4CC0-857C-C6BFDCB33074}"/>
              </a:ext>
            </a:extLst>
          </p:cNvPr>
          <p:cNvSpPr>
            <a:spLocks noGrp="1"/>
          </p:cNvSpPr>
          <p:nvPr>
            <p:ph idx="1"/>
          </p:nvPr>
        </p:nvSpPr>
        <p:spPr>
          <a:xfrm>
            <a:off x="1085966" y="2445249"/>
            <a:ext cx="10515600" cy="1615469"/>
          </a:xfrm>
        </p:spPr>
        <p:txBody>
          <a:bodyPr>
            <a:normAutofit/>
          </a:bodyPr>
          <a:lstStyle/>
          <a:p>
            <a:pPr marL="0" marR="0" indent="0">
              <a:lnSpc>
                <a:spcPct val="107000"/>
              </a:lnSpc>
              <a:spcBef>
                <a:spcPts val="0"/>
              </a:spcBef>
              <a:spcAft>
                <a:spcPts val="800"/>
              </a:spcAft>
              <a:buNone/>
            </a:pPr>
            <a:r>
              <a:rPr lang="en-US" i="1" dirty="0">
                <a:effectLst/>
                <a:ea typeface="Century Gothic" panose="020B0502020202020204" pitchFamily="34" charset="0"/>
              </a:rPr>
              <a:t>Uphold the public’s trust through a safety minded culture, safe environment for our members, and responsible stewardship of our valuable resources.</a:t>
            </a:r>
          </a:p>
        </p:txBody>
      </p:sp>
      <p:sp>
        <p:nvSpPr>
          <p:cNvPr id="3" name="Slide Number Placeholder 2">
            <a:extLst>
              <a:ext uri="{FF2B5EF4-FFF2-40B4-BE49-F238E27FC236}">
                <a16:creationId xmlns:a16="http://schemas.microsoft.com/office/drawing/2014/main" id="{C1766B01-8D0C-4EA9-9EDD-1A177DFB7C26}"/>
              </a:ext>
            </a:extLst>
          </p:cNvPr>
          <p:cNvSpPr>
            <a:spLocks noGrp="1"/>
          </p:cNvSpPr>
          <p:nvPr>
            <p:ph type="sldNum" sz="quarter" idx="11"/>
          </p:nvPr>
        </p:nvSpPr>
        <p:spPr/>
        <p:txBody>
          <a:bodyPr/>
          <a:lstStyle/>
          <a:p>
            <a:fld id="{A47E3F7A-0EE5-45E7-B40F-D7CBCF0FD8B8}" type="slidenum">
              <a:rPr lang="en-US" smtClean="0"/>
              <a:pPr/>
              <a:t>4</a:t>
            </a:fld>
            <a:endParaRPr lang="en-US" dirty="0"/>
          </a:p>
        </p:txBody>
      </p:sp>
      <p:sp>
        <p:nvSpPr>
          <p:cNvPr id="4" name="Title 3">
            <a:extLst>
              <a:ext uri="{FF2B5EF4-FFF2-40B4-BE49-F238E27FC236}">
                <a16:creationId xmlns:a16="http://schemas.microsoft.com/office/drawing/2014/main" id="{11228655-8756-49B5-955D-FA251CD2B2C0}"/>
              </a:ext>
            </a:extLst>
          </p:cNvPr>
          <p:cNvSpPr>
            <a:spLocks noGrp="1"/>
          </p:cNvSpPr>
          <p:nvPr>
            <p:ph type="title"/>
          </p:nvPr>
        </p:nvSpPr>
        <p:spPr/>
        <p:txBody>
          <a:bodyPr>
            <a:normAutofit/>
          </a:bodyPr>
          <a:lstStyle/>
          <a:p>
            <a:r>
              <a:rPr lang="en-US" dirty="0"/>
              <a:t>CAP Safety Aim</a:t>
            </a:r>
          </a:p>
        </p:txBody>
      </p:sp>
      <p:pic>
        <p:nvPicPr>
          <p:cNvPr id="5" name="Reviewing an SSO S4">
            <a:hlinkClick r:id="" action="ppaction://media"/>
            <a:extLst>
              <a:ext uri="{FF2B5EF4-FFF2-40B4-BE49-F238E27FC236}">
                <a16:creationId xmlns:a16="http://schemas.microsoft.com/office/drawing/2014/main" id="{A7414C98-A670-96D0-AAA1-4AB16E41E7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4993" y="5806125"/>
            <a:ext cx="609600" cy="609600"/>
          </a:xfrm>
          <a:prstGeom prst="rect">
            <a:avLst/>
          </a:prstGeom>
        </p:spPr>
      </p:pic>
      <p:pic>
        <p:nvPicPr>
          <p:cNvPr id="7" name="Graphic 75" descr="Group with solid fill">
            <a:extLst>
              <a:ext uri="{FF2B5EF4-FFF2-40B4-BE49-F238E27FC236}">
                <a16:creationId xmlns:a16="http://schemas.microsoft.com/office/drawing/2014/main" id="{0885F60E-B28E-DFEF-84C6-8BEDDEAF03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4862" y="4060718"/>
            <a:ext cx="914400" cy="914400"/>
          </a:xfrm>
          <a:prstGeom prst="rect">
            <a:avLst/>
          </a:prstGeom>
        </p:spPr>
      </p:pic>
    </p:spTree>
    <p:extLst>
      <p:ext uri="{BB962C8B-B14F-4D97-AF65-F5344CB8AC3E}">
        <p14:creationId xmlns:p14="http://schemas.microsoft.com/office/powerpoint/2010/main" val="2422734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4000">
        <p15:prstTrans prst="airplane"/>
      </p:transition>
    </mc:Choice>
    <mc:Fallback xmlns="">
      <p:transition spd="slow" advClick="0" advTm="4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733" fill="hold"/>
                                        <p:tgtEl>
                                          <p:spTgt spid="5"/>
                                        </p:tgtEl>
                                      </p:cBhvr>
                                    </p:cmd>
                                  </p:childTnLst>
                                </p:cTn>
                              </p:par>
                              <p:par>
                                <p:cTn id="7" presetID="2" presetClass="entr" presetSubtype="4" fill="hold" grpId="0" nodeType="withEffect">
                                  <p:stCondLst>
                                    <p:cond delay="2000"/>
                                  </p:stCondLst>
                                  <p:childTnLst>
                                    <p:set>
                                      <p:cBhvr>
                                        <p:cTn id="8" dur="1" fill="hold">
                                          <p:stCondLst>
                                            <p:cond delay="0"/>
                                          </p:stCondLst>
                                        </p:cTn>
                                        <p:tgtEl>
                                          <p:spTgt spid="2">
                                            <p:txEl>
                                              <p:pRg st="0" end="0"/>
                                            </p:txEl>
                                          </p:spTgt>
                                        </p:tgtEl>
                                        <p:attrNameLst>
                                          <p:attrName>style.visibility</p:attrName>
                                        </p:attrNameLst>
                                      </p:cBhvr>
                                      <p:to>
                                        <p:strVal val="visible"/>
                                      </p:to>
                                    </p:set>
                                    <p:anim calcmode="lin" valueType="num">
                                      <p:cBhvr additive="base">
                                        <p:cTn id="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766B01-8D0C-4EA9-9EDD-1A177DFB7C26}"/>
              </a:ext>
            </a:extLst>
          </p:cNvPr>
          <p:cNvSpPr>
            <a:spLocks noGrp="1"/>
          </p:cNvSpPr>
          <p:nvPr>
            <p:ph type="sldNum" sz="quarter" idx="11"/>
          </p:nvPr>
        </p:nvSpPr>
        <p:spPr/>
        <p:txBody>
          <a:bodyPr/>
          <a:lstStyle/>
          <a:p>
            <a:fld id="{A47E3F7A-0EE5-45E7-B40F-D7CBCF0FD8B8}" type="slidenum">
              <a:rPr lang="en-US" smtClean="0"/>
              <a:pPr/>
              <a:t>5</a:t>
            </a:fld>
            <a:endParaRPr lang="en-US" dirty="0"/>
          </a:p>
        </p:txBody>
      </p:sp>
      <p:sp>
        <p:nvSpPr>
          <p:cNvPr id="4" name="Title 3">
            <a:extLst>
              <a:ext uri="{FF2B5EF4-FFF2-40B4-BE49-F238E27FC236}">
                <a16:creationId xmlns:a16="http://schemas.microsoft.com/office/drawing/2014/main" id="{11228655-8756-49B5-955D-FA251CD2B2C0}"/>
              </a:ext>
            </a:extLst>
          </p:cNvPr>
          <p:cNvSpPr>
            <a:spLocks noGrp="1"/>
          </p:cNvSpPr>
          <p:nvPr>
            <p:ph type="title"/>
          </p:nvPr>
        </p:nvSpPr>
        <p:spPr>
          <a:xfrm>
            <a:off x="1621410" y="197980"/>
            <a:ext cx="9061304" cy="1375533"/>
          </a:xfrm>
        </p:spPr>
        <p:txBody>
          <a:bodyPr>
            <a:normAutofit/>
          </a:bodyPr>
          <a:lstStyle/>
          <a:p>
            <a:r>
              <a:rPr lang="en-US" dirty="0"/>
              <a:t>People First</a:t>
            </a:r>
          </a:p>
        </p:txBody>
      </p:sp>
      <p:pic>
        <p:nvPicPr>
          <p:cNvPr id="5" name="NSOC 2.1.6">
            <a:hlinkClick r:id="" action="ppaction://media"/>
            <a:extLst>
              <a:ext uri="{FF2B5EF4-FFF2-40B4-BE49-F238E27FC236}">
                <a16:creationId xmlns:a16="http://schemas.microsoft.com/office/drawing/2014/main" id="{83D5BB01-C6FE-4A25-8AA0-CD70CE767B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202" y="5646682"/>
            <a:ext cx="609600" cy="609600"/>
          </a:xfrm>
          <a:prstGeom prst="rect">
            <a:avLst/>
          </a:prstGeom>
        </p:spPr>
      </p:pic>
      <p:grpSp>
        <p:nvGrpSpPr>
          <p:cNvPr id="10" name="Group 9">
            <a:extLst>
              <a:ext uri="{FF2B5EF4-FFF2-40B4-BE49-F238E27FC236}">
                <a16:creationId xmlns:a16="http://schemas.microsoft.com/office/drawing/2014/main" id="{F5EDC14F-832B-485B-8B0F-9D98BB39CE47}"/>
              </a:ext>
            </a:extLst>
          </p:cNvPr>
          <p:cNvGrpSpPr/>
          <p:nvPr/>
        </p:nvGrpSpPr>
        <p:grpSpPr>
          <a:xfrm>
            <a:off x="3414334" y="1456009"/>
            <a:ext cx="7171700" cy="1264738"/>
            <a:chOff x="1792924" y="1233"/>
            <a:chExt cx="7171700" cy="1264738"/>
          </a:xfrm>
          <a:solidFill>
            <a:srgbClr val="BDBDBD"/>
          </a:solidFill>
        </p:grpSpPr>
        <p:sp>
          <p:nvSpPr>
            <p:cNvPr id="26" name="Rectangle 25">
              <a:extLst>
                <a:ext uri="{FF2B5EF4-FFF2-40B4-BE49-F238E27FC236}">
                  <a16:creationId xmlns:a16="http://schemas.microsoft.com/office/drawing/2014/main" id="{649A7913-42E4-4DD9-AB30-D2BC11561337}"/>
                </a:ext>
              </a:extLst>
            </p:cNvPr>
            <p:cNvSpPr/>
            <p:nvPr/>
          </p:nvSpPr>
          <p:spPr>
            <a:xfrm>
              <a:off x="1792924" y="1233"/>
              <a:ext cx="7171700" cy="1264738"/>
            </a:xfrm>
            <a:prstGeom prst="rect">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7" name="TextBox 26">
              <a:extLst>
                <a:ext uri="{FF2B5EF4-FFF2-40B4-BE49-F238E27FC236}">
                  <a16:creationId xmlns:a16="http://schemas.microsoft.com/office/drawing/2014/main" id="{698226B9-A6ED-4668-A90A-9292DE9C7970}"/>
                </a:ext>
              </a:extLst>
            </p:cNvPr>
            <p:cNvSpPr txBox="1"/>
            <p:nvPr/>
          </p:nvSpPr>
          <p:spPr>
            <a:xfrm>
              <a:off x="1792924" y="1233"/>
              <a:ext cx="7171700" cy="126473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151" tIns="321244" rIns="139151" bIns="321244" numCol="1" spcCol="1270" anchor="ctr" anchorCtr="0">
              <a:noAutofit/>
            </a:bodyPr>
            <a:lstStyle/>
            <a:p>
              <a:pPr marL="0" lvl="0" indent="0" algn="l" defTabSz="977900">
                <a:lnSpc>
                  <a:spcPct val="90000"/>
                </a:lnSpc>
                <a:spcBef>
                  <a:spcPct val="0"/>
                </a:spcBef>
                <a:spcAft>
                  <a:spcPct val="35000"/>
                </a:spcAft>
                <a:buNone/>
              </a:pPr>
              <a:r>
                <a:rPr lang="en-US" kern="1200" dirty="0">
                  <a:solidFill>
                    <a:schemeClr val="bg1"/>
                  </a:solidFill>
                </a:rPr>
                <a:t>Focus on Embracing safety as a personal value</a:t>
              </a:r>
            </a:p>
          </p:txBody>
        </p:sp>
      </p:grpSp>
      <p:grpSp>
        <p:nvGrpSpPr>
          <p:cNvPr id="11" name="Group 10">
            <a:extLst>
              <a:ext uri="{FF2B5EF4-FFF2-40B4-BE49-F238E27FC236}">
                <a16:creationId xmlns:a16="http://schemas.microsoft.com/office/drawing/2014/main" id="{9FAD4744-45E4-4A29-99D3-D5F8C3720132}"/>
              </a:ext>
            </a:extLst>
          </p:cNvPr>
          <p:cNvGrpSpPr/>
          <p:nvPr/>
        </p:nvGrpSpPr>
        <p:grpSpPr>
          <a:xfrm>
            <a:off x="1621410" y="1456009"/>
            <a:ext cx="1792925" cy="1264738"/>
            <a:chOff x="0" y="1233"/>
            <a:chExt cx="1792925" cy="1264738"/>
          </a:xfrm>
          <a:solidFill>
            <a:srgbClr val="001871"/>
          </a:solidFill>
        </p:grpSpPr>
        <p:sp>
          <p:nvSpPr>
            <p:cNvPr id="24" name="Rectangle 23">
              <a:extLst>
                <a:ext uri="{FF2B5EF4-FFF2-40B4-BE49-F238E27FC236}">
                  <a16:creationId xmlns:a16="http://schemas.microsoft.com/office/drawing/2014/main" id="{65F07CDD-20A1-4141-AA9C-18E5DD91B195}"/>
                </a:ext>
              </a:extLst>
            </p:cNvPr>
            <p:cNvSpPr/>
            <p:nvPr/>
          </p:nvSpPr>
          <p:spPr>
            <a:xfrm>
              <a:off x="0" y="1233"/>
              <a:ext cx="1792925" cy="1264738"/>
            </a:xfrm>
            <a:prstGeom prst="rect">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135CAA80-5E63-4AF3-9E74-39814E275689}"/>
                </a:ext>
              </a:extLst>
            </p:cNvPr>
            <p:cNvSpPr txBox="1"/>
            <p:nvPr/>
          </p:nvSpPr>
          <p:spPr>
            <a:xfrm>
              <a:off x="0" y="1233"/>
              <a:ext cx="1792925" cy="12647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4876" tIns="124928" rIns="94876" bIns="124928" numCol="1" spcCol="1270" anchor="ctr" anchorCtr="0">
              <a:noAutofit/>
            </a:bodyPr>
            <a:lstStyle/>
            <a:p>
              <a:pPr marL="0" lvl="0" indent="0" algn="ctr" defTabSz="1244600">
                <a:lnSpc>
                  <a:spcPct val="90000"/>
                </a:lnSpc>
                <a:spcBef>
                  <a:spcPct val="0"/>
                </a:spcBef>
                <a:spcAft>
                  <a:spcPct val="35000"/>
                </a:spcAft>
                <a:buNone/>
              </a:pPr>
              <a:r>
                <a:rPr lang="en-US" sz="2400" kern="1200" dirty="0">
                  <a:solidFill>
                    <a:schemeClr val="bg1"/>
                  </a:solidFill>
                </a:rPr>
                <a:t>Focus on</a:t>
              </a:r>
            </a:p>
          </p:txBody>
        </p:sp>
      </p:grpSp>
      <p:grpSp>
        <p:nvGrpSpPr>
          <p:cNvPr id="12" name="Group 11">
            <a:extLst>
              <a:ext uri="{FF2B5EF4-FFF2-40B4-BE49-F238E27FC236}">
                <a16:creationId xmlns:a16="http://schemas.microsoft.com/office/drawing/2014/main" id="{AFFFF9AC-C7E8-4A88-9AFB-52953D05BF31}"/>
              </a:ext>
            </a:extLst>
          </p:cNvPr>
          <p:cNvGrpSpPr/>
          <p:nvPr/>
        </p:nvGrpSpPr>
        <p:grpSpPr>
          <a:xfrm>
            <a:off x="3414335" y="2796632"/>
            <a:ext cx="7171700" cy="1264738"/>
            <a:chOff x="1792925" y="1341856"/>
            <a:chExt cx="7171700" cy="1264738"/>
          </a:xfrm>
          <a:solidFill>
            <a:srgbClr val="BDBDBD"/>
          </a:solidFill>
        </p:grpSpPr>
        <p:sp>
          <p:nvSpPr>
            <p:cNvPr id="22" name="Rectangle 21">
              <a:extLst>
                <a:ext uri="{FF2B5EF4-FFF2-40B4-BE49-F238E27FC236}">
                  <a16:creationId xmlns:a16="http://schemas.microsoft.com/office/drawing/2014/main" id="{6A368650-404E-4413-850D-49EDDEC1AC92}"/>
                </a:ext>
              </a:extLst>
            </p:cNvPr>
            <p:cNvSpPr/>
            <p:nvPr/>
          </p:nvSpPr>
          <p:spPr>
            <a:xfrm>
              <a:off x="1792925" y="1341856"/>
              <a:ext cx="7171700" cy="1264738"/>
            </a:xfrm>
            <a:prstGeom prst="rect">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3" name="TextBox 22">
              <a:extLst>
                <a:ext uri="{FF2B5EF4-FFF2-40B4-BE49-F238E27FC236}">
                  <a16:creationId xmlns:a16="http://schemas.microsoft.com/office/drawing/2014/main" id="{5EE0FAE1-6038-4364-B7B9-42FE37C16A91}"/>
                </a:ext>
              </a:extLst>
            </p:cNvPr>
            <p:cNvSpPr txBox="1"/>
            <p:nvPr/>
          </p:nvSpPr>
          <p:spPr>
            <a:xfrm>
              <a:off x="1792925" y="1341856"/>
              <a:ext cx="7171700" cy="1264738"/>
            </a:xfrm>
            <a:prstGeom prst="rect">
              <a:avLst/>
            </a:prstGeom>
            <a:grpFill/>
            <a:ln>
              <a:solidFill>
                <a:srgbClr val="BDBDBD"/>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151" tIns="321244" rIns="139151" bIns="321244" numCol="1" spcCol="1270" anchor="ctr" anchorCtr="0">
              <a:noAutofit/>
            </a:bodyPr>
            <a:lstStyle/>
            <a:p>
              <a:pPr marL="0" lvl="0" indent="0" algn="l" defTabSz="977900">
                <a:lnSpc>
                  <a:spcPct val="90000"/>
                </a:lnSpc>
                <a:spcBef>
                  <a:spcPct val="0"/>
                </a:spcBef>
                <a:spcAft>
                  <a:spcPct val="35000"/>
                </a:spcAft>
                <a:buNone/>
              </a:pPr>
              <a:r>
                <a:rPr lang="en-US" kern="1200" dirty="0">
                  <a:solidFill>
                    <a:schemeClr val="bg1"/>
                  </a:solidFill>
                </a:rPr>
                <a:t>Focus on Growth and learning in safety roles and leadership</a:t>
              </a:r>
            </a:p>
          </p:txBody>
        </p:sp>
      </p:grpSp>
      <p:grpSp>
        <p:nvGrpSpPr>
          <p:cNvPr id="13" name="Group 12">
            <a:extLst>
              <a:ext uri="{FF2B5EF4-FFF2-40B4-BE49-F238E27FC236}">
                <a16:creationId xmlns:a16="http://schemas.microsoft.com/office/drawing/2014/main" id="{A8824D1C-31B5-40E1-BB6C-B08B0012636C}"/>
              </a:ext>
            </a:extLst>
          </p:cNvPr>
          <p:cNvGrpSpPr/>
          <p:nvPr/>
        </p:nvGrpSpPr>
        <p:grpSpPr>
          <a:xfrm>
            <a:off x="1621410" y="2796632"/>
            <a:ext cx="1792925" cy="1264738"/>
            <a:chOff x="0" y="1341856"/>
            <a:chExt cx="1792925" cy="1264738"/>
          </a:xfrm>
          <a:solidFill>
            <a:srgbClr val="001871"/>
          </a:solidFill>
        </p:grpSpPr>
        <p:sp>
          <p:nvSpPr>
            <p:cNvPr id="20" name="Rectangle 19">
              <a:extLst>
                <a:ext uri="{FF2B5EF4-FFF2-40B4-BE49-F238E27FC236}">
                  <a16:creationId xmlns:a16="http://schemas.microsoft.com/office/drawing/2014/main" id="{97BFCDA0-38B5-4297-895D-E150AF745B14}"/>
                </a:ext>
              </a:extLst>
            </p:cNvPr>
            <p:cNvSpPr/>
            <p:nvPr/>
          </p:nvSpPr>
          <p:spPr>
            <a:xfrm>
              <a:off x="0" y="1341856"/>
              <a:ext cx="1792925" cy="1264738"/>
            </a:xfrm>
            <a:prstGeom prst="rect">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TextBox 20">
              <a:extLst>
                <a:ext uri="{FF2B5EF4-FFF2-40B4-BE49-F238E27FC236}">
                  <a16:creationId xmlns:a16="http://schemas.microsoft.com/office/drawing/2014/main" id="{97A36F62-6A60-464D-802E-DB6B2E7D8AC5}"/>
                </a:ext>
              </a:extLst>
            </p:cNvPr>
            <p:cNvSpPr txBox="1"/>
            <p:nvPr/>
          </p:nvSpPr>
          <p:spPr>
            <a:xfrm>
              <a:off x="0" y="1341856"/>
              <a:ext cx="1792925" cy="12647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4876" tIns="124928" rIns="94876" bIns="124928" numCol="1" spcCol="1270" anchor="ctr" anchorCtr="0">
              <a:noAutofit/>
            </a:bodyPr>
            <a:lstStyle/>
            <a:p>
              <a:pPr marL="0" lvl="0" indent="0" algn="ctr" defTabSz="1244600">
                <a:lnSpc>
                  <a:spcPct val="90000"/>
                </a:lnSpc>
                <a:spcBef>
                  <a:spcPct val="0"/>
                </a:spcBef>
                <a:spcAft>
                  <a:spcPct val="35000"/>
                </a:spcAft>
                <a:buNone/>
              </a:pPr>
              <a:r>
                <a:rPr lang="en-US" sz="2400" kern="1200" dirty="0">
                  <a:solidFill>
                    <a:schemeClr val="bg1"/>
                  </a:solidFill>
                </a:rPr>
                <a:t>Focus on</a:t>
              </a:r>
            </a:p>
          </p:txBody>
        </p:sp>
      </p:grpSp>
      <p:grpSp>
        <p:nvGrpSpPr>
          <p:cNvPr id="14" name="Group 13">
            <a:extLst>
              <a:ext uri="{FF2B5EF4-FFF2-40B4-BE49-F238E27FC236}">
                <a16:creationId xmlns:a16="http://schemas.microsoft.com/office/drawing/2014/main" id="{F19773E8-8586-47C9-A3BB-FCF137A30A2C}"/>
              </a:ext>
            </a:extLst>
          </p:cNvPr>
          <p:cNvGrpSpPr/>
          <p:nvPr/>
        </p:nvGrpSpPr>
        <p:grpSpPr>
          <a:xfrm>
            <a:off x="3406612" y="4137253"/>
            <a:ext cx="7171700" cy="1264738"/>
            <a:chOff x="1792925" y="2682478"/>
            <a:chExt cx="7171700" cy="1264738"/>
          </a:xfrm>
          <a:solidFill>
            <a:srgbClr val="BDBDBD"/>
          </a:solidFill>
        </p:grpSpPr>
        <p:sp>
          <p:nvSpPr>
            <p:cNvPr id="18" name="Rectangle 17">
              <a:extLst>
                <a:ext uri="{FF2B5EF4-FFF2-40B4-BE49-F238E27FC236}">
                  <a16:creationId xmlns:a16="http://schemas.microsoft.com/office/drawing/2014/main" id="{B38B3984-4C85-42B7-A2F1-D59A4D9EC935}"/>
                </a:ext>
              </a:extLst>
            </p:cNvPr>
            <p:cNvSpPr/>
            <p:nvPr/>
          </p:nvSpPr>
          <p:spPr>
            <a:xfrm>
              <a:off x="1792925" y="2682478"/>
              <a:ext cx="7171700" cy="1264738"/>
            </a:xfrm>
            <a:prstGeom prst="rect">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9" name="TextBox 18">
              <a:extLst>
                <a:ext uri="{FF2B5EF4-FFF2-40B4-BE49-F238E27FC236}">
                  <a16:creationId xmlns:a16="http://schemas.microsoft.com/office/drawing/2014/main" id="{B67B1AE6-95AA-4A21-B662-D83E876F61A7}"/>
                </a:ext>
              </a:extLst>
            </p:cNvPr>
            <p:cNvSpPr txBox="1"/>
            <p:nvPr/>
          </p:nvSpPr>
          <p:spPr>
            <a:xfrm>
              <a:off x="1792925" y="2682478"/>
              <a:ext cx="7171700" cy="126473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151" tIns="321244" rIns="139151" bIns="321244" numCol="1" spcCol="1270" anchor="ctr" anchorCtr="0">
              <a:noAutofit/>
            </a:bodyPr>
            <a:lstStyle/>
            <a:p>
              <a:pPr marL="0" lvl="0" indent="0" algn="l" defTabSz="977900">
                <a:lnSpc>
                  <a:spcPct val="90000"/>
                </a:lnSpc>
                <a:spcBef>
                  <a:spcPct val="0"/>
                </a:spcBef>
                <a:spcAft>
                  <a:spcPct val="35000"/>
                </a:spcAft>
                <a:buNone/>
              </a:pPr>
              <a:r>
                <a:rPr lang="en-US" kern="1200" dirty="0">
                  <a:solidFill>
                    <a:schemeClr val="bg1"/>
                  </a:solidFill>
                </a:rPr>
                <a:t>Focus on Ultimate outcomes and how safety supports those outcomes</a:t>
              </a:r>
            </a:p>
          </p:txBody>
        </p:sp>
      </p:grpSp>
      <p:grpSp>
        <p:nvGrpSpPr>
          <p:cNvPr id="15" name="Group 14">
            <a:extLst>
              <a:ext uri="{FF2B5EF4-FFF2-40B4-BE49-F238E27FC236}">
                <a16:creationId xmlns:a16="http://schemas.microsoft.com/office/drawing/2014/main" id="{476C102A-AC1C-4A9D-BC6C-74C1CE706BE8}"/>
              </a:ext>
            </a:extLst>
          </p:cNvPr>
          <p:cNvGrpSpPr/>
          <p:nvPr/>
        </p:nvGrpSpPr>
        <p:grpSpPr>
          <a:xfrm>
            <a:off x="1613687" y="4137253"/>
            <a:ext cx="1792925" cy="1264738"/>
            <a:chOff x="0" y="2682478"/>
            <a:chExt cx="1792925" cy="1264738"/>
          </a:xfrm>
          <a:solidFill>
            <a:srgbClr val="001871"/>
          </a:solidFill>
        </p:grpSpPr>
        <p:sp>
          <p:nvSpPr>
            <p:cNvPr id="16" name="Rectangle 15">
              <a:extLst>
                <a:ext uri="{FF2B5EF4-FFF2-40B4-BE49-F238E27FC236}">
                  <a16:creationId xmlns:a16="http://schemas.microsoft.com/office/drawing/2014/main" id="{A640DD55-DECB-409E-9796-CA916F32BF00}"/>
                </a:ext>
              </a:extLst>
            </p:cNvPr>
            <p:cNvSpPr/>
            <p:nvPr/>
          </p:nvSpPr>
          <p:spPr>
            <a:xfrm>
              <a:off x="0" y="2682478"/>
              <a:ext cx="1792925" cy="1264738"/>
            </a:xfrm>
            <a:prstGeom prst="rect">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488339E5-F853-44AC-808E-9320B3960BCB}"/>
                </a:ext>
              </a:extLst>
            </p:cNvPr>
            <p:cNvSpPr txBox="1"/>
            <p:nvPr/>
          </p:nvSpPr>
          <p:spPr>
            <a:xfrm>
              <a:off x="0" y="2682478"/>
              <a:ext cx="1792925" cy="12647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4876" tIns="124928" rIns="94876" bIns="124928" numCol="1" spcCol="1270" anchor="ctr" anchorCtr="0">
              <a:noAutofit/>
            </a:bodyPr>
            <a:lstStyle/>
            <a:p>
              <a:pPr marL="0" lvl="0" indent="0" algn="ctr" defTabSz="1244600">
                <a:lnSpc>
                  <a:spcPct val="90000"/>
                </a:lnSpc>
                <a:spcBef>
                  <a:spcPct val="0"/>
                </a:spcBef>
                <a:spcAft>
                  <a:spcPct val="35000"/>
                </a:spcAft>
                <a:buNone/>
              </a:pPr>
              <a:r>
                <a:rPr lang="en-US" sz="2400" kern="1200" dirty="0">
                  <a:solidFill>
                    <a:schemeClr val="bg1"/>
                  </a:solidFill>
                </a:rPr>
                <a:t>Focus on</a:t>
              </a:r>
            </a:p>
          </p:txBody>
        </p:sp>
      </p:grpSp>
    </p:spTree>
    <p:extLst>
      <p:ext uri="{BB962C8B-B14F-4D97-AF65-F5344CB8AC3E}">
        <p14:creationId xmlns:p14="http://schemas.microsoft.com/office/powerpoint/2010/main" val="2876496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0597">
        <p15:prstTrans prst="airplane"/>
      </p:transition>
    </mc:Choice>
    <mc:Fallback xmlns="">
      <p:transition spd="slow" advTm="805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5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766B01-8D0C-4EA9-9EDD-1A177DFB7C26}"/>
              </a:ext>
            </a:extLst>
          </p:cNvPr>
          <p:cNvSpPr>
            <a:spLocks noGrp="1"/>
          </p:cNvSpPr>
          <p:nvPr>
            <p:ph type="sldNum" sz="quarter" idx="11"/>
          </p:nvPr>
        </p:nvSpPr>
        <p:spPr/>
        <p:txBody>
          <a:bodyPr/>
          <a:lstStyle/>
          <a:p>
            <a:fld id="{A47E3F7A-0EE5-45E7-B40F-D7CBCF0FD8B8}" type="slidenum">
              <a:rPr lang="en-US" smtClean="0"/>
              <a:pPr/>
              <a:t>6</a:t>
            </a:fld>
            <a:endParaRPr lang="en-US" dirty="0"/>
          </a:p>
        </p:txBody>
      </p:sp>
      <p:sp>
        <p:nvSpPr>
          <p:cNvPr id="4" name="Title 3">
            <a:extLst>
              <a:ext uri="{FF2B5EF4-FFF2-40B4-BE49-F238E27FC236}">
                <a16:creationId xmlns:a16="http://schemas.microsoft.com/office/drawing/2014/main" id="{11228655-8756-49B5-955D-FA251CD2B2C0}"/>
              </a:ext>
            </a:extLst>
          </p:cNvPr>
          <p:cNvSpPr>
            <a:spLocks noGrp="1"/>
          </p:cNvSpPr>
          <p:nvPr>
            <p:ph type="title"/>
          </p:nvPr>
        </p:nvSpPr>
        <p:spPr/>
        <p:txBody>
          <a:bodyPr>
            <a:normAutofit/>
          </a:bodyPr>
          <a:lstStyle/>
          <a:p>
            <a:r>
              <a:rPr lang="en-US" dirty="0"/>
              <a:t>Ultimate Outcomes</a:t>
            </a:r>
          </a:p>
        </p:txBody>
      </p:sp>
      <p:pic>
        <p:nvPicPr>
          <p:cNvPr id="5" name="NSOC 2.1.7">
            <a:hlinkClick r:id="" action="ppaction://media"/>
            <a:extLst>
              <a:ext uri="{FF2B5EF4-FFF2-40B4-BE49-F238E27FC236}">
                <a16:creationId xmlns:a16="http://schemas.microsoft.com/office/drawing/2014/main" id="{6751E354-5CBA-4836-88BC-057474A1FD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202" y="5299841"/>
            <a:ext cx="609600" cy="609600"/>
          </a:xfrm>
          <a:prstGeom prst="rect">
            <a:avLst/>
          </a:prstGeom>
        </p:spPr>
      </p:pic>
      <p:grpSp>
        <p:nvGrpSpPr>
          <p:cNvPr id="8" name="Group 7">
            <a:extLst>
              <a:ext uri="{FF2B5EF4-FFF2-40B4-BE49-F238E27FC236}">
                <a16:creationId xmlns:a16="http://schemas.microsoft.com/office/drawing/2014/main" id="{C76D204E-C574-41AA-890C-8435AC4DCBC0}"/>
              </a:ext>
            </a:extLst>
          </p:cNvPr>
          <p:cNvGrpSpPr/>
          <p:nvPr/>
        </p:nvGrpSpPr>
        <p:grpSpPr>
          <a:xfrm>
            <a:off x="3061148" y="1550282"/>
            <a:ext cx="3085607" cy="1830690"/>
            <a:chOff x="1429255" y="2701"/>
            <a:chExt cx="2890335" cy="1734201"/>
          </a:xfrm>
          <a:solidFill>
            <a:srgbClr val="001871"/>
          </a:solidFill>
        </p:grpSpPr>
        <p:sp>
          <p:nvSpPr>
            <p:cNvPr id="15" name="Rectangle 14">
              <a:extLst>
                <a:ext uri="{FF2B5EF4-FFF2-40B4-BE49-F238E27FC236}">
                  <a16:creationId xmlns:a16="http://schemas.microsoft.com/office/drawing/2014/main" id="{C9D90D4A-6AD3-407A-B23C-68EBEB359FB9}"/>
                </a:ext>
              </a:extLst>
            </p:cNvPr>
            <p:cNvSpPr/>
            <p:nvPr/>
          </p:nvSpPr>
          <p:spPr>
            <a:xfrm>
              <a:off x="1429255" y="2701"/>
              <a:ext cx="2890335" cy="173420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62B684EA-4EA8-4443-B8C3-83D49FBB9099}"/>
                </a:ext>
              </a:extLst>
            </p:cNvPr>
            <p:cNvSpPr txBox="1"/>
            <p:nvPr/>
          </p:nvSpPr>
          <p:spPr>
            <a:xfrm>
              <a:off x="1429255" y="2701"/>
              <a:ext cx="2890335" cy="17342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i="1" u="sng" kern="1200" dirty="0"/>
                <a:t>Readiness</a:t>
              </a:r>
              <a:r>
                <a:rPr lang="en-US" kern="1200" dirty="0"/>
                <a:t> – availability of prepared and qualified members and needed resources</a:t>
              </a:r>
            </a:p>
          </p:txBody>
        </p:sp>
      </p:grpSp>
      <p:grpSp>
        <p:nvGrpSpPr>
          <p:cNvPr id="9" name="Group 8">
            <a:extLst>
              <a:ext uri="{FF2B5EF4-FFF2-40B4-BE49-F238E27FC236}">
                <a16:creationId xmlns:a16="http://schemas.microsoft.com/office/drawing/2014/main" id="{6718FF7E-A7EB-423C-A6B2-10095149F9B1}"/>
              </a:ext>
            </a:extLst>
          </p:cNvPr>
          <p:cNvGrpSpPr/>
          <p:nvPr/>
        </p:nvGrpSpPr>
        <p:grpSpPr>
          <a:xfrm>
            <a:off x="6240517" y="1550282"/>
            <a:ext cx="3085607" cy="1830690"/>
            <a:chOff x="4608624" y="2701"/>
            <a:chExt cx="2890335" cy="1734201"/>
          </a:xfrm>
          <a:solidFill>
            <a:srgbClr val="001871"/>
          </a:solidFill>
        </p:grpSpPr>
        <p:sp>
          <p:nvSpPr>
            <p:cNvPr id="13" name="Rectangle 12">
              <a:extLst>
                <a:ext uri="{FF2B5EF4-FFF2-40B4-BE49-F238E27FC236}">
                  <a16:creationId xmlns:a16="http://schemas.microsoft.com/office/drawing/2014/main" id="{4863717B-27BE-4F09-AE28-24E854BBDAFD}"/>
                </a:ext>
              </a:extLst>
            </p:cNvPr>
            <p:cNvSpPr/>
            <p:nvPr/>
          </p:nvSpPr>
          <p:spPr>
            <a:xfrm>
              <a:off x="4608624" y="2701"/>
              <a:ext cx="2890335" cy="173420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TextBox 13">
              <a:extLst>
                <a:ext uri="{FF2B5EF4-FFF2-40B4-BE49-F238E27FC236}">
                  <a16:creationId xmlns:a16="http://schemas.microsoft.com/office/drawing/2014/main" id="{67BB1E8A-E18C-4898-BEC6-B03C04638F30}"/>
                </a:ext>
              </a:extLst>
            </p:cNvPr>
            <p:cNvSpPr txBox="1"/>
            <p:nvPr/>
          </p:nvSpPr>
          <p:spPr>
            <a:xfrm>
              <a:off x="4608624" y="2701"/>
              <a:ext cx="2890335" cy="17342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i="1" u="sng" kern="1200" dirty="0"/>
                <a:t>Reliability</a:t>
              </a:r>
              <a:r>
                <a:rPr lang="en-US" kern="1200" dirty="0"/>
                <a:t> – capacity to deliver on our promises of serving America’s communities, saving lives, and shaping futures</a:t>
              </a:r>
            </a:p>
          </p:txBody>
        </p:sp>
      </p:grpSp>
      <p:grpSp>
        <p:nvGrpSpPr>
          <p:cNvPr id="10" name="Group 9">
            <a:extLst>
              <a:ext uri="{FF2B5EF4-FFF2-40B4-BE49-F238E27FC236}">
                <a16:creationId xmlns:a16="http://schemas.microsoft.com/office/drawing/2014/main" id="{E7B521F8-C81A-4074-B3BA-FD5A166727F4}"/>
              </a:ext>
            </a:extLst>
          </p:cNvPr>
          <p:cNvGrpSpPr/>
          <p:nvPr/>
        </p:nvGrpSpPr>
        <p:grpSpPr>
          <a:xfrm>
            <a:off x="4650833" y="3573517"/>
            <a:ext cx="3085607" cy="1830690"/>
            <a:chOff x="3018940" y="2025936"/>
            <a:chExt cx="2890335" cy="1734201"/>
          </a:xfrm>
          <a:solidFill>
            <a:srgbClr val="001871"/>
          </a:solidFill>
        </p:grpSpPr>
        <p:sp>
          <p:nvSpPr>
            <p:cNvPr id="11" name="Rectangle 10">
              <a:extLst>
                <a:ext uri="{FF2B5EF4-FFF2-40B4-BE49-F238E27FC236}">
                  <a16:creationId xmlns:a16="http://schemas.microsoft.com/office/drawing/2014/main" id="{4BE93215-CF6F-467A-80F8-45679A9E43CF}"/>
                </a:ext>
              </a:extLst>
            </p:cNvPr>
            <p:cNvSpPr/>
            <p:nvPr/>
          </p:nvSpPr>
          <p:spPr>
            <a:xfrm>
              <a:off x="3018940" y="2025936"/>
              <a:ext cx="2890335" cy="173420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B99D5465-2826-44D2-82F7-DF0F9E9E9C5D}"/>
                </a:ext>
              </a:extLst>
            </p:cNvPr>
            <p:cNvSpPr txBox="1"/>
            <p:nvPr/>
          </p:nvSpPr>
          <p:spPr>
            <a:xfrm>
              <a:off x="3018940" y="2025936"/>
              <a:ext cx="2890335" cy="17342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i="1" u="sng" kern="1200" dirty="0"/>
                <a:t>Credibility</a:t>
              </a:r>
              <a:r>
                <a:rPr lang="en-US" kern="1200" dirty="0"/>
                <a:t> – ability to produce the outcomes we intend to while keeping everyone safe and equipment undamaged</a:t>
              </a:r>
            </a:p>
          </p:txBody>
        </p:sp>
      </p:grpSp>
    </p:spTree>
    <p:extLst>
      <p:ext uri="{BB962C8B-B14F-4D97-AF65-F5344CB8AC3E}">
        <p14:creationId xmlns:p14="http://schemas.microsoft.com/office/powerpoint/2010/main" val="1023453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4037">
        <p15:prstTrans prst="airplane"/>
      </p:transition>
    </mc:Choice>
    <mc:Fallback xmlns="">
      <p:transition spd="slow" advTm="940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37" fill="hold"/>
                                        <p:tgtEl>
                                          <p:spTgt spid="5"/>
                                        </p:tgtEl>
                                      </p:cBhvr>
                                    </p:cmd>
                                  </p:childTnLst>
                                </p:cTn>
                              </p:par>
                              <p:par>
                                <p:cTn id="7" presetID="21" presetClass="entr" presetSubtype="1" fill="hold" nodeType="withEffect">
                                  <p:stCondLst>
                                    <p:cond delay="45000"/>
                                  </p:stCondLst>
                                  <p:childTnLst>
                                    <p:set>
                                      <p:cBhvr>
                                        <p:cTn id="8" dur="1" fill="hold">
                                          <p:stCondLst>
                                            <p:cond delay="0"/>
                                          </p:stCondLst>
                                        </p:cTn>
                                        <p:tgtEl>
                                          <p:spTgt spid="8"/>
                                        </p:tgtEl>
                                        <p:attrNameLst>
                                          <p:attrName>style.visibility</p:attrName>
                                        </p:attrNameLst>
                                      </p:cBhvr>
                                      <p:to>
                                        <p:strVal val="visible"/>
                                      </p:to>
                                    </p:set>
                                    <p:animEffect transition="in" filter="wheel(1)">
                                      <p:cBhvr>
                                        <p:cTn id="9" dur="10000"/>
                                        <p:tgtEl>
                                          <p:spTgt spid="8"/>
                                        </p:tgtEl>
                                      </p:cBhvr>
                                    </p:animEffect>
                                  </p:childTnLst>
                                </p:cTn>
                              </p:par>
                              <p:par>
                                <p:cTn id="10" presetID="21" presetClass="entr" presetSubtype="1" fill="hold" nodeType="withEffect">
                                  <p:stCondLst>
                                    <p:cond delay="5200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10000"/>
                                        <p:tgtEl>
                                          <p:spTgt spid="9"/>
                                        </p:tgtEl>
                                      </p:cBhvr>
                                    </p:animEffect>
                                  </p:childTnLst>
                                </p:cTn>
                              </p:par>
                              <p:par>
                                <p:cTn id="13" presetID="21" presetClass="entr" presetSubtype="1" fill="hold" nodeType="withEffect">
                                  <p:stCondLst>
                                    <p:cond delay="5900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10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1C7271-01A8-4D8E-B3E3-9730793F22A9}"/>
              </a:ext>
            </a:extLst>
          </p:cNvPr>
          <p:cNvSpPr>
            <a:spLocks noGrp="1"/>
          </p:cNvSpPr>
          <p:nvPr>
            <p:ph type="sldNum" sz="quarter" idx="11"/>
          </p:nvPr>
        </p:nvSpPr>
        <p:spPr/>
        <p:txBody>
          <a:bodyPr/>
          <a:lstStyle/>
          <a:p>
            <a:fld id="{A47E3F7A-0EE5-45E7-B40F-D7CBCF0FD8B8}" type="slidenum">
              <a:rPr lang="en-US" smtClean="0"/>
              <a:pPr/>
              <a:t>7</a:t>
            </a:fld>
            <a:endParaRPr lang="en-US" dirty="0"/>
          </a:p>
        </p:txBody>
      </p:sp>
      <p:sp>
        <p:nvSpPr>
          <p:cNvPr id="4" name="Title 3">
            <a:extLst>
              <a:ext uri="{FF2B5EF4-FFF2-40B4-BE49-F238E27FC236}">
                <a16:creationId xmlns:a16="http://schemas.microsoft.com/office/drawing/2014/main" id="{763475E2-4BE6-4000-A298-81F0CB752C30}"/>
              </a:ext>
            </a:extLst>
          </p:cNvPr>
          <p:cNvSpPr>
            <a:spLocks noGrp="1"/>
          </p:cNvSpPr>
          <p:nvPr>
            <p:ph type="title"/>
          </p:nvPr>
        </p:nvSpPr>
        <p:spPr>
          <a:xfrm>
            <a:off x="519532" y="2766218"/>
            <a:ext cx="3276854" cy="1325563"/>
          </a:xfrm>
        </p:spPr>
        <p:txBody>
          <a:bodyPr/>
          <a:lstStyle/>
          <a:p>
            <a:r>
              <a:rPr lang="en-US" dirty="0"/>
              <a:t>Reporting Culture</a:t>
            </a:r>
          </a:p>
        </p:txBody>
      </p:sp>
      <p:cxnSp>
        <p:nvCxnSpPr>
          <p:cNvPr id="6" name="Straight Connector 5">
            <a:extLst>
              <a:ext uri="{FF2B5EF4-FFF2-40B4-BE49-F238E27FC236}">
                <a16:creationId xmlns:a16="http://schemas.microsoft.com/office/drawing/2014/main" id="{BFEC9EE0-1D2B-4639-A83D-3D6E9E093C21}"/>
              </a:ext>
            </a:extLst>
          </p:cNvPr>
          <p:cNvCxnSpPr/>
          <p:nvPr/>
        </p:nvCxnSpPr>
        <p:spPr>
          <a:xfrm>
            <a:off x="3838721" y="1516912"/>
            <a:ext cx="0" cy="3820632"/>
          </a:xfrm>
          <a:prstGeom prst="line">
            <a:avLst/>
          </a:prstGeom>
          <a:ln>
            <a:solidFill>
              <a:srgbClr val="BDBDBD"/>
            </a:solidFill>
          </a:ln>
        </p:spPr>
        <p:style>
          <a:lnRef idx="3">
            <a:schemeClr val="accent1"/>
          </a:lnRef>
          <a:fillRef idx="0">
            <a:schemeClr val="accent1"/>
          </a:fillRef>
          <a:effectRef idx="2">
            <a:schemeClr val="accent1"/>
          </a:effectRef>
          <a:fontRef idx="minor">
            <a:schemeClr val="tx1"/>
          </a:fontRef>
        </p:style>
      </p:cxnSp>
      <p:grpSp>
        <p:nvGrpSpPr>
          <p:cNvPr id="19" name="Group 18">
            <a:extLst>
              <a:ext uri="{FF2B5EF4-FFF2-40B4-BE49-F238E27FC236}">
                <a16:creationId xmlns:a16="http://schemas.microsoft.com/office/drawing/2014/main" id="{9A147B8D-EC95-4FF0-B8F3-926490ED2740}"/>
              </a:ext>
            </a:extLst>
          </p:cNvPr>
          <p:cNvGrpSpPr/>
          <p:nvPr/>
        </p:nvGrpSpPr>
        <p:grpSpPr>
          <a:xfrm>
            <a:off x="4188085" y="1851818"/>
            <a:ext cx="6497027" cy="914400"/>
            <a:chOff x="0" y="55544"/>
            <a:chExt cx="6542125" cy="1113840"/>
          </a:xfrm>
          <a:solidFill>
            <a:srgbClr val="001871"/>
          </a:solidFill>
        </p:grpSpPr>
        <p:sp>
          <p:nvSpPr>
            <p:cNvPr id="20" name="Rectangle: Rounded Corners 19">
              <a:extLst>
                <a:ext uri="{FF2B5EF4-FFF2-40B4-BE49-F238E27FC236}">
                  <a16:creationId xmlns:a16="http://schemas.microsoft.com/office/drawing/2014/main" id="{AF30C500-5BF5-475B-B597-1CAF7381FBBA}"/>
                </a:ext>
              </a:extLst>
            </p:cNvPr>
            <p:cNvSpPr/>
            <p:nvPr/>
          </p:nvSpPr>
          <p:spPr>
            <a:xfrm>
              <a:off x="0" y="55544"/>
              <a:ext cx="6542125" cy="11138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07E36009-A580-4DD2-8A57-4B7D4CBFE42C}"/>
                </a:ext>
              </a:extLst>
            </p:cNvPr>
            <p:cNvSpPr txBox="1"/>
            <p:nvPr/>
          </p:nvSpPr>
          <p:spPr>
            <a:xfrm>
              <a:off x="54373" y="109917"/>
              <a:ext cx="6433379" cy="100509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kern="1200" dirty="0"/>
                <a:t>Members are aware of safety issues that should be reported  </a:t>
              </a:r>
            </a:p>
          </p:txBody>
        </p:sp>
      </p:grpSp>
      <p:grpSp>
        <p:nvGrpSpPr>
          <p:cNvPr id="22" name="Group 21">
            <a:extLst>
              <a:ext uri="{FF2B5EF4-FFF2-40B4-BE49-F238E27FC236}">
                <a16:creationId xmlns:a16="http://schemas.microsoft.com/office/drawing/2014/main" id="{75600CAD-3ADD-4EC4-A91B-CDB18A231EA6}"/>
              </a:ext>
            </a:extLst>
          </p:cNvPr>
          <p:cNvGrpSpPr/>
          <p:nvPr/>
        </p:nvGrpSpPr>
        <p:grpSpPr>
          <a:xfrm>
            <a:off x="4188084" y="2891497"/>
            <a:ext cx="6497027" cy="914400"/>
            <a:chOff x="0" y="1250024"/>
            <a:chExt cx="6542125" cy="1113840"/>
          </a:xfrm>
          <a:solidFill>
            <a:srgbClr val="001871"/>
          </a:solidFill>
        </p:grpSpPr>
        <p:sp>
          <p:nvSpPr>
            <p:cNvPr id="23" name="Rectangle: Rounded Corners 22">
              <a:extLst>
                <a:ext uri="{FF2B5EF4-FFF2-40B4-BE49-F238E27FC236}">
                  <a16:creationId xmlns:a16="http://schemas.microsoft.com/office/drawing/2014/main" id="{5ADDC5E5-2785-45E9-8246-F6BEEDD0D0A1}"/>
                </a:ext>
              </a:extLst>
            </p:cNvPr>
            <p:cNvSpPr/>
            <p:nvPr/>
          </p:nvSpPr>
          <p:spPr>
            <a:xfrm>
              <a:off x="0" y="1250024"/>
              <a:ext cx="6542125" cy="11138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Rounded Corners 6">
              <a:extLst>
                <a:ext uri="{FF2B5EF4-FFF2-40B4-BE49-F238E27FC236}">
                  <a16:creationId xmlns:a16="http://schemas.microsoft.com/office/drawing/2014/main" id="{2237F896-6041-406F-9D20-84D217332D22}"/>
                </a:ext>
              </a:extLst>
            </p:cNvPr>
            <p:cNvSpPr txBox="1"/>
            <p:nvPr/>
          </p:nvSpPr>
          <p:spPr>
            <a:xfrm>
              <a:off x="54373" y="1304397"/>
              <a:ext cx="6433379" cy="100509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kern="1200" dirty="0"/>
                <a:t>Members are encouraged to report safety issues </a:t>
              </a:r>
            </a:p>
          </p:txBody>
        </p:sp>
      </p:grpSp>
      <p:grpSp>
        <p:nvGrpSpPr>
          <p:cNvPr id="25" name="Group 24">
            <a:extLst>
              <a:ext uri="{FF2B5EF4-FFF2-40B4-BE49-F238E27FC236}">
                <a16:creationId xmlns:a16="http://schemas.microsoft.com/office/drawing/2014/main" id="{1FF02F22-1CE2-45A3-957B-EC6682A4DA6C}"/>
              </a:ext>
            </a:extLst>
          </p:cNvPr>
          <p:cNvGrpSpPr/>
          <p:nvPr/>
        </p:nvGrpSpPr>
        <p:grpSpPr>
          <a:xfrm>
            <a:off x="4188083" y="3931176"/>
            <a:ext cx="6497027" cy="914400"/>
            <a:chOff x="0" y="2444504"/>
            <a:chExt cx="6542125" cy="1113840"/>
          </a:xfrm>
          <a:solidFill>
            <a:srgbClr val="001871"/>
          </a:solidFill>
        </p:grpSpPr>
        <p:sp>
          <p:nvSpPr>
            <p:cNvPr id="26" name="Rectangle: Rounded Corners 25">
              <a:extLst>
                <a:ext uri="{FF2B5EF4-FFF2-40B4-BE49-F238E27FC236}">
                  <a16:creationId xmlns:a16="http://schemas.microsoft.com/office/drawing/2014/main" id="{8B4608FC-BFBC-4E6C-B5E3-C4E9F8F19E7B}"/>
                </a:ext>
              </a:extLst>
            </p:cNvPr>
            <p:cNvSpPr/>
            <p:nvPr/>
          </p:nvSpPr>
          <p:spPr>
            <a:xfrm>
              <a:off x="0" y="2444504"/>
              <a:ext cx="6542125" cy="11138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ectangle: Rounded Corners 8">
              <a:extLst>
                <a:ext uri="{FF2B5EF4-FFF2-40B4-BE49-F238E27FC236}">
                  <a16:creationId xmlns:a16="http://schemas.microsoft.com/office/drawing/2014/main" id="{74080F17-AB04-4B3D-B2A9-0BD89F3D85D6}"/>
                </a:ext>
              </a:extLst>
            </p:cNvPr>
            <p:cNvSpPr txBox="1"/>
            <p:nvPr/>
          </p:nvSpPr>
          <p:spPr>
            <a:xfrm>
              <a:off x="54373" y="2498877"/>
              <a:ext cx="6433379" cy="100509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kern="1200" dirty="0"/>
                <a:t>Members have a positive tendency to report safety issues</a:t>
              </a:r>
            </a:p>
          </p:txBody>
        </p:sp>
      </p:grpSp>
      <p:pic>
        <p:nvPicPr>
          <p:cNvPr id="5" name="Reviewing an SSO S7">
            <a:hlinkClick r:id="" action="ppaction://media"/>
            <a:extLst>
              <a:ext uri="{FF2B5EF4-FFF2-40B4-BE49-F238E27FC236}">
                <a16:creationId xmlns:a16="http://schemas.microsoft.com/office/drawing/2014/main" id="{99A6E997-08D5-E419-5B44-E83D5225FD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5235" y="5937738"/>
            <a:ext cx="609600" cy="609600"/>
          </a:xfrm>
          <a:prstGeom prst="rect">
            <a:avLst/>
          </a:prstGeom>
        </p:spPr>
      </p:pic>
    </p:spTree>
    <p:extLst>
      <p:ext uri="{BB962C8B-B14F-4D97-AF65-F5344CB8AC3E}">
        <p14:creationId xmlns:p14="http://schemas.microsoft.com/office/powerpoint/2010/main" val="381871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8000">
        <p15:prstTrans prst="airplane"/>
      </p:transition>
    </mc:Choice>
    <mc:Fallback xmlns="">
      <p:transition spd="slow" advClick="0" advTm="4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722" fill="hold"/>
                                        <p:tgtEl>
                                          <p:spTgt spid="5"/>
                                        </p:tgtEl>
                                      </p:cBhvr>
                                    </p:cmd>
                                  </p:childTnLst>
                                </p:cTn>
                              </p:par>
                              <p:par>
                                <p:cTn id="7" presetID="2" presetClass="entr" presetSubtype="4" fill="hold" nodeType="withEffect">
                                  <p:stCondLst>
                                    <p:cond delay="2900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500" fill="hold"/>
                                        <p:tgtEl>
                                          <p:spTgt spid="19"/>
                                        </p:tgtEl>
                                        <p:attrNameLst>
                                          <p:attrName>ppt_x</p:attrName>
                                        </p:attrNameLst>
                                      </p:cBhvr>
                                      <p:tavLst>
                                        <p:tav tm="0">
                                          <p:val>
                                            <p:strVal val="#ppt_x"/>
                                          </p:val>
                                        </p:tav>
                                        <p:tav tm="100000">
                                          <p:val>
                                            <p:strVal val="#ppt_x"/>
                                          </p:val>
                                        </p:tav>
                                      </p:tavLst>
                                    </p:anim>
                                    <p:anim calcmode="lin" valueType="num">
                                      <p:cBhvr additive="base">
                                        <p:cTn id="10" dur="500" fill="hold"/>
                                        <p:tgtEl>
                                          <p:spTgt spid="19"/>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3300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3700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1C7271-01A8-4D8E-B3E3-9730793F22A9}"/>
              </a:ext>
            </a:extLst>
          </p:cNvPr>
          <p:cNvSpPr>
            <a:spLocks noGrp="1"/>
          </p:cNvSpPr>
          <p:nvPr>
            <p:ph type="sldNum" sz="quarter" idx="11"/>
          </p:nvPr>
        </p:nvSpPr>
        <p:spPr/>
        <p:txBody>
          <a:bodyPr/>
          <a:lstStyle/>
          <a:p>
            <a:fld id="{A47E3F7A-0EE5-45E7-B40F-D7CBCF0FD8B8}" type="slidenum">
              <a:rPr lang="en-US" smtClean="0"/>
              <a:pPr/>
              <a:t>8</a:t>
            </a:fld>
            <a:endParaRPr lang="en-US" dirty="0"/>
          </a:p>
        </p:txBody>
      </p:sp>
      <p:sp>
        <p:nvSpPr>
          <p:cNvPr id="4" name="Title 3">
            <a:extLst>
              <a:ext uri="{FF2B5EF4-FFF2-40B4-BE49-F238E27FC236}">
                <a16:creationId xmlns:a16="http://schemas.microsoft.com/office/drawing/2014/main" id="{763475E2-4BE6-4000-A298-81F0CB752C30}"/>
              </a:ext>
            </a:extLst>
          </p:cNvPr>
          <p:cNvSpPr>
            <a:spLocks noGrp="1"/>
          </p:cNvSpPr>
          <p:nvPr>
            <p:ph type="title"/>
          </p:nvPr>
        </p:nvSpPr>
        <p:spPr>
          <a:xfrm>
            <a:off x="519532" y="2245204"/>
            <a:ext cx="3276854" cy="2364047"/>
          </a:xfrm>
        </p:spPr>
        <p:txBody>
          <a:bodyPr>
            <a:normAutofit/>
          </a:bodyPr>
          <a:lstStyle/>
          <a:p>
            <a:r>
              <a:rPr lang="en-US" dirty="0"/>
              <a:t>Reporting Culture and</a:t>
            </a:r>
            <a:br>
              <a:rPr lang="en-US" dirty="0"/>
            </a:br>
            <a:r>
              <a:rPr lang="en-US" dirty="0"/>
              <a:t>Outcomes</a:t>
            </a:r>
          </a:p>
        </p:txBody>
      </p:sp>
      <p:cxnSp>
        <p:nvCxnSpPr>
          <p:cNvPr id="6" name="Straight Connector 5">
            <a:extLst>
              <a:ext uri="{FF2B5EF4-FFF2-40B4-BE49-F238E27FC236}">
                <a16:creationId xmlns:a16="http://schemas.microsoft.com/office/drawing/2014/main" id="{BFEC9EE0-1D2B-4639-A83D-3D6E9E093C21}"/>
              </a:ext>
            </a:extLst>
          </p:cNvPr>
          <p:cNvCxnSpPr/>
          <p:nvPr/>
        </p:nvCxnSpPr>
        <p:spPr>
          <a:xfrm>
            <a:off x="3838721" y="1516912"/>
            <a:ext cx="0" cy="3820632"/>
          </a:xfrm>
          <a:prstGeom prst="line">
            <a:avLst/>
          </a:prstGeom>
          <a:ln>
            <a:solidFill>
              <a:srgbClr val="BDBDBD"/>
            </a:solidFill>
          </a:ln>
        </p:spPr>
        <p:style>
          <a:lnRef idx="3">
            <a:schemeClr val="accent1"/>
          </a:lnRef>
          <a:fillRef idx="0">
            <a:schemeClr val="accent1"/>
          </a:fillRef>
          <a:effectRef idx="2">
            <a:schemeClr val="accent1"/>
          </a:effectRef>
          <a:fontRef idx="minor">
            <a:schemeClr val="tx1"/>
          </a:fontRef>
        </p:style>
      </p:cxnSp>
      <p:pic>
        <p:nvPicPr>
          <p:cNvPr id="5" name="NSOC 2.2.4">
            <a:hlinkClick r:id="" action="ppaction://media"/>
            <a:extLst>
              <a:ext uri="{FF2B5EF4-FFF2-40B4-BE49-F238E27FC236}">
                <a16:creationId xmlns:a16="http://schemas.microsoft.com/office/drawing/2014/main" id="{BCDDE03F-C983-43C6-8CF7-B679A506FD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2469" y="5850297"/>
            <a:ext cx="609600" cy="609600"/>
          </a:xfrm>
          <a:prstGeom prst="rect">
            <a:avLst/>
          </a:prstGeom>
        </p:spPr>
      </p:pic>
      <p:grpSp>
        <p:nvGrpSpPr>
          <p:cNvPr id="9" name="Group 8">
            <a:extLst>
              <a:ext uri="{FF2B5EF4-FFF2-40B4-BE49-F238E27FC236}">
                <a16:creationId xmlns:a16="http://schemas.microsoft.com/office/drawing/2014/main" id="{4538C7D8-5F1D-45A6-BB5C-0D4E369A4604}"/>
              </a:ext>
            </a:extLst>
          </p:cNvPr>
          <p:cNvGrpSpPr/>
          <p:nvPr/>
        </p:nvGrpSpPr>
        <p:grpSpPr>
          <a:xfrm>
            <a:off x="4037720" y="1685798"/>
            <a:ext cx="6542125" cy="1118812"/>
            <a:chOff x="0" y="71125"/>
            <a:chExt cx="6542125" cy="1118812"/>
          </a:xfrm>
          <a:solidFill>
            <a:srgbClr val="001871"/>
          </a:solidFill>
        </p:grpSpPr>
        <p:sp>
          <p:nvSpPr>
            <p:cNvPr id="17" name="Rectangle: Rounded Corners 16">
              <a:extLst>
                <a:ext uri="{FF2B5EF4-FFF2-40B4-BE49-F238E27FC236}">
                  <a16:creationId xmlns:a16="http://schemas.microsoft.com/office/drawing/2014/main" id="{046C0E56-53A9-4C44-82D3-FBD9DDD2DB53}"/>
                </a:ext>
              </a:extLst>
            </p:cNvPr>
            <p:cNvSpPr/>
            <p:nvPr/>
          </p:nvSpPr>
          <p:spPr>
            <a:xfrm>
              <a:off x="0" y="71125"/>
              <a:ext cx="6542125" cy="1118812"/>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A26D3016-A43B-47FA-84C8-852F5ED71A51}"/>
                </a:ext>
              </a:extLst>
            </p:cNvPr>
            <p:cNvSpPr txBox="1"/>
            <p:nvPr/>
          </p:nvSpPr>
          <p:spPr>
            <a:xfrm>
              <a:off x="54616" y="193579"/>
              <a:ext cx="6432893" cy="9417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1600" b="1" kern="1200" dirty="0"/>
                <a:t>Readiness: </a:t>
              </a:r>
              <a:r>
                <a:rPr lang="en-US" sz="1600" kern="1200" dirty="0"/>
                <a:t>safety issues get identified early to ensure the members and equipment are available</a:t>
              </a:r>
            </a:p>
          </p:txBody>
        </p:sp>
      </p:grpSp>
      <p:grpSp>
        <p:nvGrpSpPr>
          <p:cNvPr id="10" name="Group 9">
            <a:extLst>
              <a:ext uri="{FF2B5EF4-FFF2-40B4-BE49-F238E27FC236}">
                <a16:creationId xmlns:a16="http://schemas.microsoft.com/office/drawing/2014/main" id="{64B7BFE9-F528-471F-A8F9-94E5405495F9}"/>
              </a:ext>
            </a:extLst>
          </p:cNvPr>
          <p:cNvGrpSpPr/>
          <p:nvPr/>
        </p:nvGrpSpPr>
        <p:grpSpPr>
          <a:xfrm>
            <a:off x="4037720" y="2862210"/>
            <a:ext cx="6542125" cy="1118812"/>
            <a:chOff x="0" y="1247537"/>
            <a:chExt cx="6542125" cy="1118812"/>
          </a:xfrm>
          <a:solidFill>
            <a:srgbClr val="001871"/>
          </a:solidFill>
        </p:grpSpPr>
        <p:sp>
          <p:nvSpPr>
            <p:cNvPr id="15" name="Rectangle: Rounded Corners 14">
              <a:extLst>
                <a:ext uri="{FF2B5EF4-FFF2-40B4-BE49-F238E27FC236}">
                  <a16:creationId xmlns:a16="http://schemas.microsoft.com/office/drawing/2014/main" id="{4B6D5A30-DB17-4DF5-AA38-F4F081DC81B9}"/>
                </a:ext>
              </a:extLst>
            </p:cNvPr>
            <p:cNvSpPr/>
            <p:nvPr/>
          </p:nvSpPr>
          <p:spPr>
            <a:xfrm>
              <a:off x="0" y="1247537"/>
              <a:ext cx="6542125" cy="1118812"/>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6">
              <a:extLst>
                <a:ext uri="{FF2B5EF4-FFF2-40B4-BE49-F238E27FC236}">
                  <a16:creationId xmlns:a16="http://schemas.microsoft.com/office/drawing/2014/main" id="{898509E9-73D2-419F-A163-443F11F7C70C}"/>
                </a:ext>
              </a:extLst>
            </p:cNvPr>
            <p:cNvSpPr txBox="1"/>
            <p:nvPr/>
          </p:nvSpPr>
          <p:spPr>
            <a:xfrm>
              <a:off x="54616" y="1334009"/>
              <a:ext cx="6432893" cy="9777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1600" b="1" kern="1200" dirty="0"/>
                <a:t>Reliability: </a:t>
              </a:r>
              <a:r>
                <a:rPr lang="en-US" sz="1600" kern="1200" dirty="0"/>
                <a:t>reporting safety concerns when they are observed helps us ensure we can complete the mission or activity by keeping safety top of mind throughout</a:t>
              </a:r>
            </a:p>
          </p:txBody>
        </p:sp>
      </p:grpSp>
      <p:grpSp>
        <p:nvGrpSpPr>
          <p:cNvPr id="11" name="Group 10">
            <a:extLst>
              <a:ext uri="{FF2B5EF4-FFF2-40B4-BE49-F238E27FC236}">
                <a16:creationId xmlns:a16="http://schemas.microsoft.com/office/drawing/2014/main" id="{62CAB351-7CA5-4595-8C5B-3AE9938FDFB1}"/>
              </a:ext>
            </a:extLst>
          </p:cNvPr>
          <p:cNvGrpSpPr/>
          <p:nvPr/>
        </p:nvGrpSpPr>
        <p:grpSpPr>
          <a:xfrm>
            <a:off x="4037720" y="4038623"/>
            <a:ext cx="6542125" cy="1118812"/>
            <a:chOff x="0" y="2423950"/>
            <a:chExt cx="6542125" cy="1118812"/>
          </a:xfrm>
          <a:solidFill>
            <a:srgbClr val="001871"/>
          </a:solidFill>
        </p:grpSpPr>
        <p:sp>
          <p:nvSpPr>
            <p:cNvPr id="12" name="Rectangle: Rounded Corners 11">
              <a:extLst>
                <a:ext uri="{FF2B5EF4-FFF2-40B4-BE49-F238E27FC236}">
                  <a16:creationId xmlns:a16="http://schemas.microsoft.com/office/drawing/2014/main" id="{93CB1A1D-9637-4367-BB21-EBC33D148A4A}"/>
                </a:ext>
              </a:extLst>
            </p:cNvPr>
            <p:cNvSpPr/>
            <p:nvPr/>
          </p:nvSpPr>
          <p:spPr>
            <a:xfrm>
              <a:off x="0" y="2423950"/>
              <a:ext cx="6542125" cy="1118812"/>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8">
              <a:extLst>
                <a:ext uri="{FF2B5EF4-FFF2-40B4-BE49-F238E27FC236}">
                  <a16:creationId xmlns:a16="http://schemas.microsoft.com/office/drawing/2014/main" id="{3CC7028A-24F6-488B-8528-B99248DF7F44}"/>
                </a:ext>
              </a:extLst>
            </p:cNvPr>
            <p:cNvSpPr txBox="1"/>
            <p:nvPr/>
          </p:nvSpPr>
          <p:spPr>
            <a:xfrm>
              <a:off x="54616" y="2536087"/>
              <a:ext cx="6432893" cy="95205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1600" b="1" kern="1200" dirty="0"/>
                <a:t>Credibility: </a:t>
              </a:r>
              <a:r>
                <a:rPr lang="en-US" sz="1600" kern="1200" dirty="0"/>
                <a:t>when safety issues are reported, we use the data to improve the safeguards that prevent injury, illness, or damage</a:t>
              </a:r>
            </a:p>
          </p:txBody>
        </p:sp>
      </p:grpSp>
    </p:spTree>
    <p:extLst>
      <p:ext uri="{BB962C8B-B14F-4D97-AF65-F5344CB8AC3E}">
        <p14:creationId xmlns:p14="http://schemas.microsoft.com/office/powerpoint/2010/main" val="279679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2410">
        <p15:prstTrans prst="airplane"/>
      </p:transition>
    </mc:Choice>
    <mc:Fallback xmlns="">
      <p:transition spd="slow" advTm="424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70" fill="hold"/>
                                        <p:tgtEl>
                                          <p:spTgt spid="5"/>
                                        </p:tgtEl>
                                      </p:cBhvr>
                                    </p:cmd>
                                  </p:childTnLst>
                                </p:cTn>
                              </p:par>
                              <p:par>
                                <p:cTn id="7" presetID="21" presetClass="entr" presetSubtype="1" fill="hold" nodeType="withEffect">
                                  <p:stCondLst>
                                    <p:cond delay="8000"/>
                                  </p:stCondLst>
                                  <p:childTnLst>
                                    <p:set>
                                      <p:cBhvr>
                                        <p:cTn id="8" dur="1" fill="hold">
                                          <p:stCondLst>
                                            <p:cond delay="0"/>
                                          </p:stCondLst>
                                        </p:cTn>
                                        <p:tgtEl>
                                          <p:spTgt spid="9"/>
                                        </p:tgtEl>
                                        <p:attrNameLst>
                                          <p:attrName>style.visibility</p:attrName>
                                        </p:attrNameLst>
                                      </p:cBhvr>
                                      <p:to>
                                        <p:strVal val="visible"/>
                                      </p:to>
                                    </p:set>
                                    <p:animEffect transition="in" filter="wheel(1)">
                                      <p:cBhvr>
                                        <p:cTn id="9" dur="2000"/>
                                        <p:tgtEl>
                                          <p:spTgt spid="9"/>
                                        </p:tgtEl>
                                      </p:cBhvr>
                                    </p:animEffect>
                                  </p:childTnLst>
                                </p:cTn>
                              </p:par>
                              <p:par>
                                <p:cTn id="10" presetID="21" presetClass="entr" presetSubtype="1" fill="hold" nodeType="withEffect">
                                  <p:stCondLst>
                                    <p:cond delay="1900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par>
                                <p:cTn id="13" presetID="21" presetClass="entr" presetSubtype="1" fill="hold" nodeType="withEffect">
                                  <p:stCondLst>
                                    <p:cond delay="3000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1C7271-01A8-4D8E-B3E3-9730793F22A9}"/>
              </a:ext>
            </a:extLst>
          </p:cNvPr>
          <p:cNvSpPr>
            <a:spLocks noGrp="1"/>
          </p:cNvSpPr>
          <p:nvPr>
            <p:ph type="sldNum" sz="quarter" idx="11"/>
          </p:nvPr>
        </p:nvSpPr>
        <p:spPr/>
        <p:txBody>
          <a:bodyPr/>
          <a:lstStyle/>
          <a:p>
            <a:fld id="{A47E3F7A-0EE5-45E7-B40F-D7CBCF0FD8B8}" type="slidenum">
              <a:rPr lang="en-US" smtClean="0"/>
              <a:pPr/>
              <a:t>9</a:t>
            </a:fld>
            <a:endParaRPr lang="en-US" dirty="0"/>
          </a:p>
        </p:txBody>
      </p:sp>
      <p:sp>
        <p:nvSpPr>
          <p:cNvPr id="4" name="Title 3">
            <a:extLst>
              <a:ext uri="{FF2B5EF4-FFF2-40B4-BE49-F238E27FC236}">
                <a16:creationId xmlns:a16="http://schemas.microsoft.com/office/drawing/2014/main" id="{763475E2-4BE6-4000-A298-81F0CB752C30}"/>
              </a:ext>
            </a:extLst>
          </p:cNvPr>
          <p:cNvSpPr>
            <a:spLocks noGrp="1"/>
          </p:cNvSpPr>
          <p:nvPr>
            <p:ph type="title"/>
          </p:nvPr>
        </p:nvSpPr>
        <p:spPr>
          <a:xfrm>
            <a:off x="519532" y="2766218"/>
            <a:ext cx="3276854" cy="1325563"/>
          </a:xfrm>
        </p:spPr>
        <p:txBody>
          <a:bodyPr/>
          <a:lstStyle/>
          <a:p>
            <a:r>
              <a:rPr lang="en-US" dirty="0"/>
              <a:t>Just Culture</a:t>
            </a:r>
          </a:p>
        </p:txBody>
      </p:sp>
      <p:cxnSp>
        <p:nvCxnSpPr>
          <p:cNvPr id="6" name="Straight Connector 5">
            <a:extLst>
              <a:ext uri="{FF2B5EF4-FFF2-40B4-BE49-F238E27FC236}">
                <a16:creationId xmlns:a16="http://schemas.microsoft.com/office/drawing/2014/main" id="{BFEC9EE0-1D2B-4639-A83D-3D6E9E093C21}"/>
              </a:ext>
            </a:extLst>
          </p:cNvPr>
          <p:cNvCxnSpPr/>
          <p:nvPr/>
        </p:nvCxnSpPr>
        <p:spPr>
          <a:xfrm>
            <a:off x="3838721" y="1516912"/>
            <a:ext cx="0" cy="3820632"/>
          </a:xfrm>
          <a:prstGeom prst="line">
            <a:avLst/>
          </a:prstGeom>
          <a:ln>
            <a:solidFill>
              <a:srgbClr val="BDBDBD"/>
            </a:solidFill>
          </a:ln>
        </p:spPr>
        <p:style>
          <a:lnRef idx="3">
            <a:schemeClr val="accent1"/>
          </a:lnRef>
          <a:fillRef idx="0">
            <a:schemeClr val="accent1"/>
          </a:fillRef>
          <a:effectRef idx="2">
            <a:schemeClr val="accent1"/>
          </a:effectRef>
          <a:fontRef idx="minor">
            <a:schemeClr val="tx1"/>
          </a:fontRef>
        </p:style>
      </p:cxnSp>
      <p:pic>
        <p:nvPicPr>
          <p:cNvPr id="2" name="NSOC 2.2.5">
            <a:hlinkClick r:id="" action="ppaction://media"/>
            <a:extLst>
              <a:ext uri="{FF2B5EF4-FFF2-40B4-BE49-F238E27FC236}">
                <a16:creationId xmlns:a16="http://schemas.microsoft.com/office/drawing/2014/main" id="{01DE8DD8-A02A-4EB1-B7C2-D96DECBA9A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4732" y="5850297"/>
            <a:ext cx="609600" cy="609600"/>
          </a:xfrm>
          <a:prstGeom prst="rect">
            <a:avLst/>
          </a:prstGeom>
        </p:spPr>
      </p:pic>
      <p:grpSp>
        <p:nvGrpSpPr>
          <p:cNvPr id="9" name="Group 8">
            <a:extLst>
              <a:ext uri="{FF2B5EF4-FFF2-40B4-BE49-F238E27FC236}">
                <a16:creationId xmlns:a16="http://schemas.microsoft.com/office/drawing/2014/main" id="{2B794A27-3A2C-425C-ACCD-6DC77BF8CE41}"/>
              </a:ext>
            </a:extLst>
          </p:cNvPr>
          <p:cNvGrpSpPr/>
          <p:nvPr/>
        </p:nvGrpSpPr>
        <p:grpSpPr>
          <a:xfrm>
            <a:off x="3999219" y="1619394"/>
            <a:ext cx="6542125" cy="835379"/>
            <a:chOff x="0" y="45463"/>
            <a:chExt cx="6542125" cy="835379"/>
          </a:xfrm>
          <a:solidFill>
            <a:srgbClr val="001871"/>
          </a:solidFill>
        </p:grpSpPr>
        <p:sp>
          <p:nvSpPr>
            <p:cNvPr id="19" name="Rectangle: Rounded Corners 18">
              <a:extLst>
                <a:ext uri="{FF2B5EF4-FFF2-40B4-BE49-F238E27FC236}">
                  <a16:creationId xmlns:a16="http://schemas.microsoft.com/office/drawing/2014/main" id="{06FB65E9-D0EC-458F-9030-362AE6FFA2A2}"/>
                </a:ext>
              </a:extLst>
            </p:cNvPr>
            <p:cNvSpPr/>
            <p:nvPr/>
          </p:nvSpPr>
          <p:spPr>
            <a:xfrm>
              <a:off x="0" y="45463"/>
              <a:ext cx="6542125" cy="83537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angle: Rounded Corners 4">
              <a:extLst>
                <a:ext uri="{FF2B5EF4-FFF2-40B4-BE49-F238E27FC236}">
                  <a16:creationId xmlns:a16="http://schemas.microsoft.com/office/drawing/2014/main" id="{E5B14684-12DC-4530-8D23-8A71055DFBE6}"/>
                </a:ext>
              </a:extLst>
            </p:cNvPr>
            <p:cNvSpPr txBox="1"/>
            <p:nvPr/>
          </p:nvSpPr>
          <p:spPr>
            <a:xfrm>
              <a:off x="40780" y="86243"/>
              <a:ext cx="6460565" cy="7538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1600" kern="1200" dirty="0"/>
                <a:t>Members understand acceptable and unacceptable behaviors </a:t>
              </a:r>
            </a:p>
          </p:txBody>
        </p:sp>
      </p:grpSp>
      <p:grpSp>
        <p:nvGrpSpPr>
          <p:cNvPr id="10" name="Group 9">
            <a:extLst>
              <a:ext uri="{FF2B5EF4-FFF2-40B4-BE49-F238E27FC236}">
                <a16:creationId xmlns:a16="http://schemas.microsoft.com/office/drawing/2014/main" id="{8AC7411F-006E-427F-AA67-9365B847EA7C}"/>
              </a:ext>
            </a:extLst>
          </p:cNvPr>
          <p:cNvGrpSpPr/>
          <p:nvPr/>
        </p:nvGrpSpPr>
        <p:grpSpPr>
          <a:xfrm>
            <a:off x="3999219" y="2515254"/>
            <a:ext cx="6542125" cy="835379"/>
            <a:chOff x="0" y="941323"/>
            <a:chExt cx="6542125" cy="835379"/>
          </a:xfrm>
          <a:solidFill>
            <a:srgbClr val="001871"/>
          </a:solidFill>
        </p:grpSpPr>
        <p:sp>
          <p:nvSpPr>
            <p:cNvPr id="17" name="Rectangle: Rounded Corners 16">
              <a:extLst>
                <a:ext uri="{FF2B5EF4-FFF2-40B4-BE49-F238E27FC236}">
                  <a16:creationId xmlns:a16="http://schemas.microsoft.com/office/drawing/2014/main" id="{70F80668-DFE4-4020-A6EB-3903F93086A9}"/>
                </a:ext>
              </a:extLst>
            </p:cNvPr>
            <p:cNvSpPr/>
            <p:nvPr/>
          </p:nvSpPr>
          <p:spPr>
            <a:xfrm>
              <a:off x="0" y="941323"/>
              <a:ext cx="6542125" cy="83537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6">
              <a:extLst>
                <a:ext uri="{FF2B5EF4-FFF2-40B4-BE49-F238E27FC236}">
                  <a16:creationId xmlns:a16="http://schemas.microsoft.com/office/drawing/2014/main" id="{D1347CDC-E079-4D50-ACD9-FC286C1FB031}"/>
                </a:ext>
              </a:extLst>
            </p:cNvPr>
            <p:cNvSpPr txBox="1"/>
            <p:nvPr/>
          </p:nvSpPr>
          <p:spPr>
            <a:xfrm>
              <a:off x="40780" y="982103"/>
              <a:ext cx="6460565" cy="7538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1600" kern="1200" dirty="0"/>
                <a:t>Members are positively acknowledged for raising safety concerns </a:t>
              </a:r>
            </a:p>
          </p:txBody>
        </p:sp>
      </p:grpSp>
      <p:grpSp>
        <p:nvGrpSpPr>
          <p:cNvPr id="11" name="Group 10">
            <a:extLst>
              <a:ext uri="{FF2B5EF4-FFF2-40B4-BE49-F238E27FC236}">
                <a16:creationId xmlns:a16="http://schemas.microsoft.com/office/drawing/2014/main" id="{EDBC25F0-AC41-4A92-8A17-C3FD16574EB2}"/>
              </a:ext>
            </a:extLst>
          </p:cNvPr>
          <p:cNvGrpSpPr/>
          <p:nvPr/>
        </p:nvGrpSpPr>
        <p:grpSpPr>
          <a:xfrm>
            <a:off x="3999219" y="3411115"/>
            <a:ext cx="6542125" cy="835379"/>
            <a:chOff x="0" y="1837184"/>
            <a:chExt cx="6542125" cy="835379"/>
          </a:xfrm>
          <a:solidFill>
            <a:srgbClr val="001871"/>
          </a:solidFill>
        </p:grpSpPr>
        <p:sp>
          <p:nvSpPr>
            <p:cNvPr id="15" name="Rectangle: Rounded Corners 14">
              <a:extLst>
                <a:ext uri="{FF2B5EF4-FFF2-40B4-BE49-F238E27FC236}">
                  <a16:creationId xmlns:a16="http://schemas.microsoft.com/office/drawing/2014/main" id="{35E6E0BC-5C79-4F9F-834E-19B8387F86A0}"/>
                </a:ext>
              </a:extLst>
            </p:cNvPr>
            <p:cNvSpPr/>
            <p:nvPr/>
          </p:nvSpPr>
          <p:spPr>
            <a:xfrm>
              <a:off x="0" y="1837184"/>
              <a:ext cx="6542125" cy="83537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8">
              <a:extLst>
                <a:ext uri="{FF2B5EF4-FFF2-40B4-BE49-F238E27FC236}">
                  <a16:creationId xmlns:a16="http://schemas.microsoft.com/office/drawing/2014/main" id="{AD5AFDAA-59AA-4CE5-9666-8E68585C4A0A}"/>
                </a:ext>
              </a:extLst>
            </p:cNvPr>
            <p:cNvSpPr txBox="1"/>
            <p:nvPr/>
          </p:nvSpPr>
          <p:spPr>
            <a:xfrm>
              <a:off x="40780" y="1877964"/>
              <a:ext cx="6460565" cy="7538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1600" kern="1200" dirty="0"/>
                <a:t>Members cooperate fully in safety reviews and know they will be treated fairly </a:t>
              </a:r>
            </a:p>
          </p:txBody>
        </p:sp>
      </p:grpSp>
      <p:grpSp>
        <p:nvGrpSpPr>
          <p:cNvPr id="12" name="Group 11">
            <a:extLst>
              <a:ext uri="{FF2B5EF4-FFF2-40B4-BE49-F238E27FC236}">
                <a16:creationId xmlns:a16="http://schemas.microsoft.com/office/drawing/2014/main" id="{6498E633-EBC9-44E5-BF28-DB3A49C685C9}"/>
              </a:ext>
            </a:extLst>
          </p:cNvPr>
          <p:cNvGrpSpPr/>
          <p:nvPr/>
        </p:nvGrpSpPr>
        <p:grpSpPr>
          <a:xfrm>
            <a:off x="3999219" y="4306974"/>
            <a:ext cx="6542125" cy="835379"/>
            <a:chOff x="0" y="2733043"/>
            <a:chExt cx="6542125" cy="835379"/>
          </a:xfrm>
          <a:solidFill>
            <a:srgbClr val="001871"/>
          </a:solidFill>
        </p:grpSpPr>
        <p:sp>
          <p:nvSpPr>
            <p:cNvPr id="13" name="Rectangle: Rounded Corners 12">
              <a:extLst>
                <a:ext uri="{FF2B5EF4-FFF2-40B4-BE49-F238E27FC236}">
                  <a16:creationId xmlns:a16="http://schemas.microsoft.com/office/drawing/2014/main" id="{A4874535-3389-4F4D-8D60-D4E0B2D84892}"/>
                </a:ext>
              </a:extLst>
            </p:cNvPr>
            <p:cNvSpPr/>
            <p:nvPr/>
          </p:nvSpPr>
          <p:spPr>
            <a:xfrm>
              <a:off x="0" y="2733043"/>
              <a:ext cx="6542125" cy="83537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Rounded Corners 10">
              <a:extLst>
                <a:ext uri="{FF2B5EF4-FFF2-40B4-BE49-F238E27FC236}">
                  <a16:creationId xmlns:a16="http://schemas.microsoft.com/office/drawing/2014/main" id="{FCE4E034-B9F9-4639-833B-96F1352BD16B}"/>
                </a:ext>
              </a:extLst>
            </p:cNvPr>
            <p:cNvSpPr txBox="1"/>
            <p:nvPr/>
          </p:nvSpPr>
          <p:spPr>
            <a:xfrm>
              <a:off x="40780" y="2773823"/>
              <a:ext cx="6460565" cy="7538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1600" kern="1200" dirty="0"/>
                <a:t>Members are accountable for truly negligent actions (deliberate disregard) </a:t>
              </a:r>
            </a:p>
          </p:txBody>
        </p:sp>
      </p:grpSp>
    </p:spTree>
    <p:extLst>
      <p:ext uri="{BB962C8B-B14F-4D97-AF65-F5344CB8AC3E}">
        <p14:creationId xmlns:p14="http://schemas.microsoft.com/office/powerpoint/2010/main" val="4158579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6581">
        <p15:prstTrans prst="airplane"/>
      </p:transition>
    </mc:Choice>
    <mc:Fallback xmlns="">
      <p:transition spd="slow" advTm="665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81" fill="hold"/>
                                        <p:tgtEl>
                                          <p:spTgt spid="2"/>
                                        </p:tgtEl>
                                      </p:cBhvr>
                                    </p:cmd>
                                  </p:childTnLst>
                                </p:cTn>
                              </p:par>
                              <p:par>
                                <p:cTn id="7" presetID="45" presetClass="entr" presetSubtype="0" fill="hold" nodeType="withEffect">
                                  <p:stCondLst>
                                    <p:cond delay="350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2000"/>
                                        <p:tgtEl>
                                          <p:spTgt spid="9"/>
                                        </p:tgtEl>
                                      </p:cBhvr>
                                    </p:animEffect>
                                    <p:anim calcmode="lin" valueType="num">
                                      <p:cBhvr>
                                        <p:cTn id="10" dur="2000" fill="hold"/>
                                        <p:tgtEl>
                                          <p:spTgt spid="9"/>
                                        </p:tgtEl>
                                        <p:attrNameLst>
                                          <p:attrName>ppt_w</p:attrName>
                                        </p:attrNameLst>
                                      </p:cBhvr>
                                      <p:tavLst>
                                        <p:tav tm="0" fmla="#ppt_w*sin(2.5*pi*$)">
                                          <p:val>
                                            <p:fltVal val="0"/>
                                          </p:val>
                                        </p:tav>
                                        <p:tav tm="100000">
                                          <p:val>
                                            <p:fltVal val="1"/>
                                          </p:val>
                                        </p:tav>
                                      </p:tavLst>
                                    </p:anim>
                                    <p:anim calcmode="lin" valueType="num">
                                      <p:cBhvr>
                                        <p:cTn id="11" dur="2000" fill="hold"/>
                                        <p:tgtEl>
                                          <p:spTgt spid="9"/>
                                        </p:tgtEl>
                                        <p:attrNameLst>
                                          <p:attrName>ppt_h</p:attrName>
                                        </p:attrNameLst>
                                      </p:cBhvr>
                                      <p:tavLst>
                                        <p:tav tm="0">
                                          <p:val>
                                            <p:strVal val="#ppt_h"/>
                                          </p:val>
                                        </p:tav>
                                        <p:tav tm="100000">
                                          <p:val>
                                            <p:strVal val="#ppt_h"/>
                                          </p:val>
                                        </p:tav>
                                      </p:tavLst>
                                    </p:anim>
                                  </p:childTnLst>
                                </p:cTn>
                              </p:par>
                              <p:par>
                                <p:cTn id="12" presetID="45" presetClass="entr" presetSubtype="0" fill="hold" nodeType="withEffect">
                                  <p:stCondLst>
                                    <p:cond delay="40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anim calcmode="lin" valueType="num">
                                      <p:cBhvr>
                                        <p:cTn id="15" dur="2000" fill="hold"/>
                                        <p:tgtEl>
                                          <p:spTgt spid="10"/>
                                        </p:tgtEl>
                                        <p:attrNameLst>
                                          <p:attrName>ppt_w</p:attrName>
                                        </p:attrNameLst>
                                      </p:cBhvr>
                                      <p:tavLst>
                                        <p:tav tm="0" fmla="#ppt_w*sin(2.5*pi*$)">
                                          <p:val>
                                            <p:fltVal val="0"/>
                                          </p:val>
                                        </p:tav>
                                        <p:tav tm="100000">
                                          <p:val>
                                            <p:fltVal val="1"/>
                                          </p:val>
                                        </p:tav>
                                      </p:tavLst>
                                    </p:anim>
                                    <p:anim calcmode="lin" valueType="num">
                                      <p:cBhvr>
                                        <p:cTn id="16" dur="2000" fill="hold"/>
                                        <p:tgtEl>
                                          <p:spTgt spid="10"/>
                                        </p:tgtEl>
                                        <p:attrNameLst>
                                          <p:attrName>ppt_h</p:attrName>
                                        </p:attrNameLst>
                                      </p:cBhvr>
                                      <p:tavLst>
                                        <p:tav tm="0">
                                          <p:val>
                                            <p:strVal val="#ppt_h"/>
                                          </p:val>
                                        </p:tav>
                                        <p:tav tm="100000">
                                          <p:val>
                                            <p:strVal val="#ppt_h"/>
                                          </p:val>
                                        </p:tav>
                                      </p:tavLst>
                                    </p:anim>
                                  </p:childTnLst>
                                </p:cTn>
                              </p:par>
                              <p:par>
                                <p:cTn id="17" presetID="45" presetClass="entr" presetSubtype="0" fill="hold" nodeType="withEffect">
                                  <p:stCondLst>
                                    <p:cond delay="45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anim calcmode="lin" valueType="num">
                                      <p:cBhvr>
                                        <p:cTn id="20" dur="2000" fill="hold"/>
                                        <p:tgtEl>
                                          <p:spTgt spid="11"/>
                                        </p:tgtEl>
                                        <p:attrNameLst>
                                          <p:attrName>ppt_w</p:attrName>
                                        </p:attrNameLst>
                                      </p:cBhvr>
                                      <p:tavLst>
                                        <p:tav tm="0" fmla="#ppt_w*sin(2.5*pi*$)">
                                          <p:val>
                                            <p:fltVal val="0"/>
                                          </p:val>
                                        </p:tav>
                                        <p:tav tm="100000">
                                          <p:val>
                                            <p:fltVal val="1"/>
                                          </p:val>
                                        </p:tav>
                                      </p:tavLst>
                                    </p:anim>
                                    <p:anim calcmode="lin" valueType="num">
                                      <p:cBhvr>
                                        <p:cTn id="21" dur="2000" fill="hold"/>
                                        <p:tgtEl>
                                          <p:spTgt spid="11"/>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500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000"/>
                                        <p:tgtEl>
                                          <p:spTgt spid="12"/>
                                        </p:tgtEl>
                                      </p:cBhvr>
                                    </p:animEffect>
                                    <p:anim calcmode="lin" valueType="num">
                                      <p:cBhvr>
                                        <p:cTn id="25" dur="2000" fill="hold"/>
                                        <p:tgtEl>
                                          <p:spTgt spid="12"/>
                                        </p:tgtEl>
                                        <p:attrNameLst>
                                          <p:attrName>ppt_w</p:attrName>
                                        </p:attrNameLst>
                                      </p:cBhvr>
                                      <p:tavLst>
                                        <p:tav tm="0" fmla="#ppt_w*sin(2.5*pi*$)">
                                          <p:val>
                                            <p:fltVal val="0"/>
                                          </p:val>
                                        </p:tav>
                                        <p:tav tm="100000">
                                          <p:val>
                                            <p:fltVal val="1"/>
                                          </p:val>
                                        </p:tav>
                                      </p:tavLst>
                                    </p:anim>
                                    <p:anim calcmode="lin" valueType="num">
                                      <p:cBhvr>
                                        <p:cTn id="26"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ajdhani"/>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785EB0C0DCE84A821BB9C03BAF97C1" ma:contentTypeVersion="9" ma:contentTypeDescription="Create a new document." ma:contentTypeScope="" ma:versionID="753ac4408d88453bf0c5a7ec2f9040eb">
  <xsd:schema xmlns:xsd="http://www.w3.org/2001/XMLSchema" xmlns:xs="http://www.w3.org/2001/XMLSchema" xmlns:p="http://schemas.microsoft.com/office/2006/metadata/properties" xmlns:ns2="1b306c8b-e208-4f3e-8579-c070c7ad009b" xmlns:ns3="864870de-2024-4971-9035-8d4307b591a6" targetNamespace="http://schemas.microsoft.com/office/2006/metadata/properties" ma:root="true" ma:fieldsID="63aeed237616e199a9b1c53f221c8937" ns2:_="" ns3:_="">
    <xsd:import namespace="1b306c8b-e208-4f3e-8579-c070c7ad009b"/>
    <xsd:import namespace="864870de-2024-4971-9035-8d4307b591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306c8b-e208-4f3e-8579-c070c7ad00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64870de-2024-4971-9035-8d4307b591a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3FCD22-D9E6-436A-83AA-EC490A79C817}">
  <ds:schemaRefs>
    <ds:schemaRef ds:uri="http://schemas.microsoft.com/sharepoint/v3/contenttype/forms"/>
  </ds:schemaRefs>
</ds:datastoreItem>
</file>

<file path=customXml/itemProps2.xml><?xml version="1.0" encoding="utf-8"?>
<ds:datastoreItem xmlns:ds="http://schemas.openxmlformats.org/officeDocument/2006/customXml" ds:itemID="{846D9778-690B-479A-8606-62D58BCDF985}">
  <ds:schemaRefs>
    <ds:schemaRef ds:uri="http://schemas.microsoft.com/office/2006/documentManagement/types"/>
    <ds:schemaRef ds:uri="http://purl.org/dc/elements/1.1/"/>
    <ds:schemaRef ds:uri="1b306c8b-e208-4f3e-8579-c070c7ad009b"/>
    <ds:schemaRef ds:uri="http://schemas.microsoft.com/office/2006/metadata/properties"/>
    <ds:schemaRef ds:uri="http://purl.org/dc/terms/"/>
    <ds:schemaRef ds:uri="http://purl.org/dc/dcmitype/"/>
    <ds:schemaRef ds:uri="http://schemas.openxmlformats.org/package/2006/metadata/core-properties"/>
    <ds:schemaRef ds:uri="http://schemas.microsoft.com/office/infopath/2007/PartnerControls"/>
    <ds:schemaRef ds:uri="864870de-2024-4971-9035-8d4307b591a6"/>
    <ds:schemaRef ds:uri="http://www.w3.org/XML/1998/namespace"/>
  </ds:schemaRefs>
</ds:datastoreItem>
</file>

<file path=customXml/itemProps3.xml><?xml version="1.0" encoding="utf-8"?>
<ds:datastoreItem xmlns:ds="http://schemas.openxmlformats.org/officeDocument/2006/customXml" ds:itemID="{B100712E-8009-49D8-A204-71AE52793B53}">
  <ds:schemaRefs>
    <ds:schemaRef ds:uri="1b306c8b-e208-4f3e-8579-c070c7ad009b"/>
    <ds:schemaRef ds:uri="864870de-2024-4971-9035-8d4307b591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269</TotalTime>
  <Words>2603</Words>
  <Application>Microsoft Office PowerPoint</Application>
  <PresentationFormat>Widescreen</PresentationFormat>
  <Paragraphs>201</Paragraphs>
  <Slides>16</Slides>
  <Notes>16</Notes>
  <HiddenSlides>0</HiddenSlides>
  <MMClips>16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Arial Black</vt:lpstr>
      <vt:lpstr>Calibri</vt:lpstr>
      <vt:lpstr>Century Gothic</vt:lpstr>
      <vt:lpstr>Rajdhani</vt:lpstr>
      <vt:lpstr>Symbol</vt:lpstr>
      <vt:lpstr>Ubuntu</vt:lpstr>
      <vt:lpstr>Office Theme</vt:lpstr>
      <vt:lpstr>Civil Air Patrol Safety  Reviewing a Safety Significant Occurrence CAP Safety Aim and Ideal Safety Culture </vt:lpstr>
      <vt:lpstr>Course  Learning Segments</vt:lpstr>
      <vt:lpstr>Objective</vt:lpstr>
      <vt:lpstr>CAP Safety Aim</vt:lpstr>
      <vt:lpstr>People First</vt:lpstr>
      <vt:lpstr>Ultimate Outcomes</vt:lpstr>
      <vt:lpstr>Reporting Culture</vt:lpstr>
      <vt:lpstr>Reporting Culture and Outcomes</vt:lpstr>
      <vt:lpstr>Just Culture</vt:lpstr>
      <vt:lpstr>Just Culture and Outcomes</vt:lpstr>
      <vt:lpstr>Learning Culture</vt:lpstr>
      <vt:lpstr>Learning Culture and Outcomes</vt:lpstr>
      <vt:lpstr>Flexible Culture</vt:lpstr>
      <vt:lpstr>Flexible Culture and Outcomes</vt:lpstr>
      <vt:lpstr>(Engaged Culture) This one isn’t in our reg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S. Bolinger</dc:creator>
  <cp:lastModifiedBy>Singh, Alecia</cp:lastModifiedBy>
  <cp:revision>2</cp:revision>
  <dcterms:created xsi:type="dcterms:W3CDTF">2020-01-13T17:43:42Z</dcterms:created>
  <dcterms:modified xsi:type="dcterms:W3CDTF">2023-05-11T15:39:54Z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0x010100C6785EB0C0DCE84A821BB9C03BAF97C1</vt:lpwstr>
  </property>
</Properties>
</file>